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14"/>
  </p:notesMasterIdLst>
  <p:sldIdLst>
    <p:sldId id="258" r:id="rId2"/>
    <p:sldId id="262" r:id="rId3"/>
    <p:sldId id="263" r:id="rId4"/>
    <p:sldId id="264" r:id="rId5"/>
    <p:sldId id="265" r:id="rId6"/>
    <p:sldId id="266" r:id="rId7"/>
    <p:sldId id="267" r:id="rId8"/>
    <p:sldId id="271" r:id="rId9"/>
    <p:sldId id="269" r:id="rId10"/>
    <p:sldId id="270" r:id="rId11"/>
    <p:sldId id="273" r:id="rId12"/>
    <p:sldId id="275" r:id="rId13"/>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413"/>
    <a:srgbClr val="E3E9AF"/>
    <a:srgbClr val="9999FF"/>
    <a:srgbClr val="000000"/>
    <a:srgbClr val="FF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p:cViewPr varScale="1">
        <p:scale>
          <a:sx n="77" d="100"/>
          <a:sy n="77" d="100"/>
        </p:scale>
        <p:origin x="3312" y="11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1B9E317-4872-461A-803B-CB2D0C2986E2}" type="datetimeFigureOut">
              <a:rPr lang="en-US" smtClean="0"/>
              <a:pPr/>
              <a:t>10/4/2024</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CDB7871-6A9D-46B4-8DF7-FE07EB4F70E8}" type="slidenum">
              <a:rPr lang="en-US" smtClean="0"/>
              <a:pPr/>
              <a:t>‹#›</a:t>
            </a:fld>
            <a:endParaRPr lang="en-US"/>
          </a:p>
        </p:txBody>
      </p:sp>
    </p:spTree>
    <p:extLst>
      <p:ext uri="{BB962C8B-B14F-4D97-AF65-F5344CB8AC3E}">
        <p14:creationId xmlns:p14="http://schemas.microsoft.com/office/powerpoint/2010/main" val="39714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1</a:t>
            </a:fld>
            <a:endParaRPr lang="en-US"/>
          </a:p>
        </p:txBody>
      </p:sp>
    </p:spTree>
    <p:extLst>
      <p:ext uri="{BB962C8B-B14F-4D97-AF65-F5344CB8AC3E}">
        <p14:creationId xmlns:p14="http://schemas.microsoft.com/office/powerpoint/2010/main" val="1660213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10</a:t>
            </a:fld>
            <a:endParaRPr lang="en-US"/>
          </a:p>
        </p:txBody>
      </p:sp>
    </p:spTree>
    <p:extLst>
      <p:ext uri="{BB962C8B-B14F-4D97-AF65-F5344CB8AC3E}">
        <p14:creationId xmlns:p14="http://schemas.microsoft.com/office/powerpoint/2010/main" val="84622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11</a:t>
            </a:fld>
            <a:endParaRPr lang="en-US"/>
          </a:p>
        </p:txBody>
      </p:sp>
    </p:spTree>
    <p:extLst>
      <p:ext uri="{BB962C8B-B14F-4D97-AF65-F5344CB8AC3E}">
        <p14:creationId xmlns:p14="http://schemas.microsoft.com/office/powerpoint/2010/main" val="381709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12</a:t>
            </a:fld>
            <a:endParaRPr lang="en-US"/>
          </a:p>
        </p:txBody>
      </p:sp>
    </p:spTree>
    <p:extLst>
      <p:ext uri="{BB962C8B-B14F-4D97-AF65-F5344CB8AC3E}">
        <p14:creationId xmlns:p14="http://schemas.microsoft.com/office/powerpoint/2010/main" val="343980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2</a:t>
            </a:fld>
            <a:endParaRPr lang="en-US"/>
          </a:p>
        </p:txBody>
      </p:sp>
    </p:spTree>
    <p:extLst>
      <p:ext uri="{BB962C8B-B14F-4D97-AF65-F5344CB8AC3E}">
        <p14:creationId xmlns:p14="http://schemas.microsoft.com/office/powerpoint/2010/main" val="34418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3</a:t>
            </a:fld>
            <a:endParaRPr lang="en-US"/>
          </a:p>
        </p:txBody>
      </p:sp>
    </p:spTree>
    <p:extLst>
      <p:ext uri="{BB962C8B-B14F-4D97-AF65-F5344CB8AC3E}">
        <p14:creationId xmlns:p14="http://schemas.microsoft.com/office/powerpoint/2010/main" val="19949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4</a:t>
            </a:fld>
            <a:endParaRPr lang="en-US"/>
          </a:p>
        </p:txBody>
      </p:sp>
    </p:spTree>
    <p:extLst>
      <p:ext uri="{BB962C8B-B14F-4D97-AF65-F5344CB8AC3E}">
        <p14:creationId xmlns:p14="http://schemas.microsoft.com/office/powerpoint/2010/main" val="117468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B7871-6A9D-46B4-8DF7-FE07EB4F70E8}" type="slidenum">
              <a:rPr lang="en-US" smtClean="0"/>
              <a:pPr/>
              <a:t>5</a:t>
            </a:fld>
            <a:endParaRPr lang="en-US"/>
          </a:p>
        </p:txBody>
      </p:sp>
    </p:spTree>
    <p:extLst>
      <p:ext uri="{BB962C8B-B14F-4D97-AF65-F5344CB8AC3E}">
        <p14:creationId xmlns:p14="http://schemas.microsoft.com/office/powerpoint/2010/main" val="261554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6</a:t>
            </a:fld>
            <a:endParaRPr lang="en-US"/>
          </a:p>
        </p:txBody>
      </p:sp>
    </p:spTree>
    <p:extLst>
      <p:ext uri="{BB962C8B-B14F-4D97-AF65-F5344CB8AC3E}">
        <p14:creationId xmlns:p14="http://schemas.microsoft.com/office/powerpoint/2010/main" val="375876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7</a:t>
            </a:fld>
            <a:endParaRPr lang="en-US"/>
          </a:p>
        </p:txBody>
      </p:sp>
    </p:spTree>
    <p:extLst>
      <p:ext uri="{BB962C8B-B14F-4D97-AF65-F5344CB8AC3E}">
        <p14:creationId xmlns:p14="http://schemas.microsoft.com/office/powerpoint/2010/main" val="1083422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8</a:t>
            </a:fld>
            <a:endParaRPr lang="en-US"/>
          </a:p>
        </p:txBody>
      </p:sp>
    </p:spTree>
    <p:extLst>
      <p:ext uri="{BB962C8B-B14F-4D97-AF65-F5344CB8AC3E}">
        <p14:creationId xmlns:p14="http://schemas.microsoft.com/office/powerpoint/2010/main" val="40402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B7871-6A9D-46B4-8DF7-FE07EB4F70E8}" type="slidenum">
              <a:rPr lang="en-US" smtClean="0"/>
              <a:pPr/>
              <a:t>9</a:t>
            </a:fld>
            <a:endParaRPr lang="en-US"/>
          </a:p>
        </p:txBody>
      </p:sp>
    </p:spTree>
    <p:extLst>
      <p:ext uri="{BB962C8B-B14F-4D97-AF65-F5344CB8AC3E}">
        <p14:creationId xmlns:p14="http://schemas.microsoft.com/office/powerpoint/2010/main" val="176581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986068B4-BAA3-4B75-92D1-27A62155255D}"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179576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068B4-BAA3-4B75-92D1-27A62155255D}"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338681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068B4-BAA3-4B75-92D1-27A62155255D}"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3929641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39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068B4-BAA3-4B75-92D1-27A62155255D}"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4638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068B4-BAA3-4B75-92D1-27A62155255D}"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93573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6068B4-BAA3-4B75-92D1-27A62155255D}"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205546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6068B4-BAA3-4B75-92D1-27A62155255D}"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43773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6068B4-BAA3-4B75-92D1-27A62155255D}"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18075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068B4-BAA3-4B75-92D1-27A62155255D}"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346442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986068B4-BAA3-4B75-92D1-27A62155255D}"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62758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986068B4-BAA3-4B75-92D1-27A62155255D}"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F2018-186D-4B1F-BE25-0B1771BA953B}" type="slidenum">
              <a:rPr lang="en-US" smtClean="0"/>
              <a:pPr/>
              <a:t>‹#›</a:t>
            </a:fld>
            <a:endParaRPr lang="en-US"/>
          </a:p>
        </p:txBody>
      </p:sp>
    </p:spTree>
    <p:extLst>
      <p:ext uri="{BB962C8B-B14F-4D97-AF65-F5344CB8AC3E}">
        <p14:creationId xmlns:p14="http://schemas.microsoft.com/office/powerpoint/2010/main" val="390598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986068B4-BAA3-4B75-92D1-27A62155255D}" type="datetimeFigureOut">
              <a:rPr lang="en-US" smtClean="0"/>
              <a:pPr/>
              <a:t>10/4/2024</a:t>
            </a:fld>
            <a:endParaRPr 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8EFF2018-186D-4B1F-BE25-0B1771BA953B}" type="slidenum">
              <a:rPr lang="en-US" smtClean="0"/>
              <a:pPr/>
              <a:t>‹#›</a:t>
            </a:fld>
            <a:endParaRPr lang="en-US"/>
          </a:p>
        </p:txBody>
      </p:sp>
    </p:spTree>
    <p:extLst>
      <p:ext uri="{BB962C8B-B14F-4D97-AF65-F5344CB8AC3E}">
        <p14:creationId xmlns:p14="http://schemas.microsoft.com/office/powerpoint/2010/main" val="36515889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stpsport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gonyc.about.com/od/shopping/p/macys.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loving-newyork.com/things-to-do-lower-manhattan/"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nyslibrary.libcal.com/calendar?cid=13947&amp;t=d&amp;d=0000-00-00&amp;cal=13947&amp;inc=0"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nysed.gov/diversity-equity-inclusion/webinar-series-2-elevating-student-voice-leaders-advance-equity-an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146" name="Text Box 32"/>
          <p:cNvSpPr txBox="1">
            <a:spLocks noChangeArrowheads="1"/>
          </p:cNvSpPr>
          <p:nvPr/>
        </p:nvSpPr>
        <p:spPr bwMode="auto">
          <a:xfrm>
            <a:off x="2514600" y="2590800"/>
            <a:ext cx="1828800" cy="609600"/>
          </a:xfrm>
          <a:prstGeom prst="rect">
            <a:avLst/>
          </a:prstGeom>
          <a:noFill/>
          <a:ln w="9525">
            <a:noFill/>
            <a:miter lim="800000"/>
            <a:headEnd/>
            <a:tailEnd/>
          </a:ln>
        </p:spPr>
        <p:txBody>
          <a:bodyPr wrap="none"/>
          <a:lstStyle/>
          <a:p>
            <a:pPr algn="ctr"/>
            <a:endParaRPr lang="en-US" dirty="0"/>
          </a:p>
        </p:txBody>
      </p:sp>
      <p:sp>
        <p:nvSpPr>
          <p:cNvPr id="14" name="Rectangle 13"/>
          <p:cNvSpPr/>
          <p:nvPr/>
        </p:nvSpPr>
        <p:spPr>
          <a:xfrm>
            <a:off x="457200" y="0"/>
            <a:ext cx="6172200" cy="461665"/>
          </a:xfrm>
          <a:prstGeom prst="rect">
            <a:avLst/>
          </a:prstGeom>
          <a:noFill/>
        </p:spPr>
        <p:txBody>
          <a:bodyPr wrap="square">
            <a:spAutoFit/>
          </a:bodyPr>
          <a:lstStyle/>
          <a:p>
            <a:pPr algn="ctr"/>
            <a:r>
              <a:rPr lang="en-US" sz="2400" b="1" u="sng" dirty="0">
                <a:solidFill>
                  <a:srgbClr val="DB6413"/>
                </a:solidFill>
                <a:latin typeface="Times New Roman" pitchFamily="18" charset="0"/>
                <a:cs typeface="Times New Roman" pitchFamily="18" charset="0"/>
              </a:rPr>
              <a:t>CYS Coordinators Corner</a:t>
            </a:r>
            <a:r>
              <a:rPr lang="en-US" sz="2400" dirty="0">
                <a:solidFill>
                  <a:srgbClr val="DB6413"/>
                </a:solidFill>
                <a:latin typeface="Times New Roman" pitchFamily="18" charset="0"/>
                <a:cs typeface="Times New Roman" pitchFamily="18" charset="0"/>
              </a:rPr>
              <a:t>	</a:t>
            </a:r>
          </a:p>
        </p:txBody>
      </p:sp>
      <p:sp>
        <p:nvSpPr>
          <p:cNvPr id="62" name="TextBox 61"/>
          <p:cNvSpPr txBox="1"/>
          <p:nvPr/>
        </p:nvSpPr>
        <p:spPr>
          <a:xfrm>
            <a:off x="3352800" y="3352800"/>
            <a:ext cx="3505200" cy="1200329"/>
          </a:xfrm>
          <a:prstGeom prst="rect">
            <a:avLst/>
          </a:prstGeom>
          <a:noFill/>
        </p:spPr>
        <p:txBody>
          <a:bodyPr wrap="square" rtlCol="0">
            <a:spAutoFit/>
          </a:bodyPr>
          <a:lstStyle/>
          <a:p>
            <a:pPr algn="ctr"/>
            <a:endParaRPr lang="en-US" sz="2400" b="1" u="sng" dirty="0">
              <a:solidFill>
                <a:srgbClr val="DB6413"/>
              </a:solidFill>
            </a:endParaRPr>
          </a:p>
          <a:p>
            <a:pPr algn="ctr"/>
            <a:endParaRPr lang="en-US" sz="2400" b="1" u="sng" dirty="0">
              <a:solidFill>
                <a:srgbClr val="DB6413"/>
              </a:solidFill>
            </a:endParaRPr>
          </a:p>
          <a:p>
            <a:pPr algn="ctr"/>
            <a:r>
              <a:rPr lang="en-US" sz="2400" b="1" u="sng" dirty="0">
                <a:solidFill>
                  <a:srgbClr val="DB6413"/>
                </a:solidFill>
              </a:rPr>
              <a:t>New Youth Welcome!</a:t>
            </a:r>
          </a:p>
        </p:txBody>
      </p:sp>
      <p:sp>
        <p:nvSpPr>
          <p:cNvPr id="71" name="Rectangle 14"/>
          <p:cNvSpPr>
            <a:spLocks noChangeArrowheads="1"/>
          </p:cNvSpPr>
          <p:nvPr/>
        </p:nvSpPr>
        <p:spPr bwMode="auto">
          <a:xfrm flipV="1">
            <a:off x="-76200" y="3779103"/>
            <a:ext cx="6858000" cy="76200"/>
          </a:xfrm>
          <a:prstGeom prst="rect">
            <a:avLst/>
          </a:prstGeom>
          <a:solidFill>
            <a:schemeClr val="bg1">
              <a:lumMod val="65000"/>
            </a:schemeClr>
          </a:solidFill>
          <a:ln w="9525">
            <a:solidFill>
              <a:schemeClr val="tx1"/>
            </a:solidFill>
            <a:miter lim="800000"/>
            <a:headEnd/>
            <a:tailEnd/>
          </a:ln>
        </p:spPr>
        <p:txBody>
          <a:bodyPr wrap="none" anchor="ctr"/>
          <a:lstStyle/>
          <a:p>
            <a:pPr>
              <a:defRPr/>
            </a:pPr>
            <a:endParaRPr lang="en-US" dirty="0"/>
          </a:p>
        </p:txBody>
      </p:sp>
      <p:sp>
        <p:nvSpPr>
          <p:cNvPr id="65" name="TextBox 64"/>
          <p:cNvSpPr txBox="1"/>
          <p:nvPr/>
        </p:nvSpPr>
        <p:spPr>
          <a:xfrm>
            <a:off x="3467100" y="7640232"/>
            <a:ext cx="3429000" cy="646331"/>
          </a:xfrm>
          <a:prstGeom prst="rect">
            <a:avLst/>
          </a:prstGeom>
          <a:noFill/>
        </p:spPr>
        <p:txBody>
          <a:bodyPr wrap="square" rtlCol="0">
            <a:spAutoFit/>
          </a:bodyPr>
          <a:lstStyle/>
          <a:p>
            <a:pPr algn="ctr"/>
            <a:r>
              <a:rPr lang="en-US" b="1" dirty="0">
                <a:solidFill>
                  <a:srgbClr val="DB6413"/>
                </a:solidFill>
                <a:latin typeface="Times New Roman" pitchFamily="18" charset="0"/>
                <a:cs typeface="Times New Roman" pitchFamily="18" charset="0"/>
              </a:rPr>
              <a:t>Held at the SAS/Youth Center </a:t>
            </a:r>
          </a:p>
          <a:p>
            <a:pPr algn="ctr"/>
            <a:r>
              <a:rPr lang="en-US" b="1" dirty="0">
                <a:solidFill>
                  <a:srgbClr val="DB6413"/>
                </a:solidFill>
                <a:latin typeface="Times New Roman" pitchFamily="18" charset="0"/>
                <a:cs typeface="Times New Roman" pitchFamily="18" charset="0"/>
              </a:rPr>
              <a:t>Bldg. 412-Sterling Drive</a:t>
            </a:r>
          </a:p>
        </p:txBody>
      </p:sp>
      <p:sp>
        <p:nvSpPr>
          <p:cNvPr id="67" name="TextBox 66"/>
          <p:cNvSpPr txBox="1"/>
          <p:nvPr/>
        </p:nvSpPr>
        <p:spPr>
          <a:xfrm>
            <a:off x="3200400" y="8153400"/>
            <a:ext cx="3429000" cy="738664"/>
          </a:xfrm>
          <a:prstGeom prst="rect">
            <a:avLst/>
          </a:prstGeom>
          <a:noFill/>
        </p:spPr>
        <p:txBody>
          <a:bodyPr wrap="square" rtlCol="0">
            <a:spAutoFit/>
          </a:bodyPr>
          <a:lstStyle/>
          <a:p>
            <a:pPr algn="ctr"/>
            <a:r>
              <a:rPr lang="en-US" sz="1600" b="1" dirty="0">
                <a:solidFill>
                  <a:srgbClr val="DB6413"/>
                </a:solidFill>
                <a:latin typeface="Times New Roman" pitchFamily="18" charset="0"/>
                <a:cs typeface="Times New Roman" pitchFamily="18" charset="0"/>
              </a:rPr>
              <a:t>Call the Youth Center to Reserve Your Seat! </a:t>
            </a:r>
            <a:r>
              <a:rPr lang="en-US" b="1" dirty="0">
                <a:solidFill>
                  <a:srgbClr val="DB6413"/>
                </a:solidFill>
                <a:latin typeface="Times New Roman" pitchFamily="18" charset="0"/>
                <a:cs typeface="Times New Roman" pitchFamily="18" charset="0"/>
              </a:rPr>
              <a:t>(718) 630-4123</a:t>
            </a:r>
            <a:endParaRPr lang="en-US" sz="1000" b="1" dirty="0">
              <a:solidFill>
                <a:srgbClr val="DB6413"/>
              </a:solidFill>
              <a:latin typeface="Times New Roman" pitchFamily="18" charset="0"/>
              <a:cs typeface="Times New Roman" pitchFamily="18" charset="0"/>
            </a:endParaRPr>
          </a:p>
          <a:p>
            <a:pPr algn="ctr"/>
            <a:endParaRPr lang="en-US" sz="800" b="1" dirty="0">
              <a:solidFill>
                <a:srgbClr val="DB6413"/>
              </a:solidFill>
              <a:latin typeface="Times New Roman" pitchFamily="18" charset="0"/>
              <a:cs typeface="Times New Roman" pitchFamily="18" charset="0"/>
            </a:endParaRPr>
          </a:p>
        </p:txBody>
      </p:sp>
      <p:sp>
        <p:nvSpPr>
          <p:cNvPr id="25" name="Rectangle 24"/>
          <p:cNvSpPr/>
          <p:nvPr/>
        </p:nvSpPr>
        <p:spPr>
          <a:xfrm>
            <a:off x="117231" y="546894"/>
            <a:ext cx="6664569" cy="2970044"/>
          </a:xfrm>
          <a:prstGeom prst="rect">
            <a:avLst/>
          </a:prstGeom>
        </p:spPr>
        <p:txBody>
          <a:bodyPr wrap="square">
            <a:spAutoFit/>
          </a:bodyPr>
          <a:lstStyle/>
          <a:p>
            <a:r>
              <a:rPr lang="en-US" sz="1100" b="1" dirty="0">
                <a:solidFill>
                  <a:schemeClr val="accent6">
                    <a:lumMod val="50000"/>
                  </a:schemeClr>
                </a:solidFill>
                <a:latin typeface="Leelawadee" panose="020B0502040204020203" pitchFamily="34" charset="-34"/>
                <a:cs typeface="Leelawadee" panose="020B0502040204020203" pitchFamily="34" charset="-34"/>
              </a:rPr>
              <a:t>Fall Season will soon be here! November is Military Appreciation Month, please take time to familiarize yourself with Fort Hamilton's CYS programs in appreciation of our Military Families.  </a:t>
            </a:r>
          </a:p>
          <a:p>
            <a:endParaRPr lang="en-US" sz="1100" b="1" dirty="0">
              <a:solidFill>
                <a:schemeClr val="accent6">
                  <a:lumMod val="50000"/>
                </a:schemeClr>
              </a:solidFill>
              <a:latin typeface="Leelawadee" panose="020B0502040204020203" pitchFamily="34" charset="-34"/>
              <a:cs typeface="Leelawadee" panose="020B0502040204020203" pitchFamily="34" charset="-34"/>
            </a:endParaRPr>
          </a:p>
          <a:p>
            <a:r>
              <a:rPr lang="en-US" sz="1100" b="1" dirty="0">
                <a:solidFill>
                  <a:schemeClr val="accent6">
                    <a:lumMod val="50000"/>
                  </a:schemeClr>
                </a:solidFill>
                <a:latin typeface="Leelawadee" panose="020B0502040204020203" pitchFamily="34" charset="-34"/>
                <a:cs typeface="Leelawadee" panose="020B0502040204020203" pitchFamily="34" charset="-34"/>
              </a:rPr>
              <a:t>In this newsletter we have  also included local  community events our families may enjoy as well as safety tips on safe trick-o-treating.   </a:t>
            </a:r>
          </a:p>
          <a:p>
            <a:endParaRPr lang="en-US" sz="1100" b="1" dirty="0">
              <a:solidFill>
                <a:schemeClr val="accent6">
                  <a:lumMod val="50000"/>
                </a:schemeClr>
              </a:solidFill>
              <a:latin typeface="Leelawadee" panose="020B0502040204020203" pitchFamily="34" charset="-34"/>
              <a:cs typeface="Leelawadee" panose="020B0502040204020203" pitchFamily="34" charset="-34"/>
            </a:endParaRPr>
          </a:p>
          <a:p>
            <a:r>
              <a:rPr lang="en-US" sz="1100" b="1" dirty="0">
                <a:solidFill>
                  <a:schemeClr val="accent6">
                    <a:lumMod val="50000"/>
                  </a:schemeClr>
                </a:solidFill>
                <a:latin typeface="Leelawadee" panose="020B0502040204020203" pitchFamily="34" charset="-34"/>
                <a:cs typeface="Leelawadee" panose="020B0502040204020203" pitchFamily="34" charset="-34"/>
              </a:rPr>
              <a:t>If you have a  school aged Newcomer to Ft. Hamilton,  you are welcome to request a Youth Sponsor.  Quarterly  Youth Welcomes  are held at the Youth Services Building at 412 Sterling Drive.</a:t>
            </a:r>
          </a:p>
          <a:p>
            <a:endParaRPr lang="en-US" sz="1100" b="1" dirty="0">
              <a:solidFill>
                <a:schemeClr val="accent6">
                  <a:lumMod val="50000"/>
                </a:schemeClr>
              </a:solidFill>
              <a:latin typeface="Leelawadee" panose="020B0502040204020203" pitchFamily="34" charset="-34"/>
              <a:cs typeface="Leelawadee" panose="020B0502040204020203" pitchFamily="34" charset="-34"/>
            </a:endParaRPr>
          </a:p>
          <a:p>
            <a:endParaRPr lang="en-US" sz="1100" b="1" dirty="0">
              <a:solidFill>
                <a:schemeClr val="accent6">
                  <a:lumMod val="50000"/>
                </a:schemeClr>
              </a:solidFill>
              <a:latin typeface="Leelawadee" panose="020B0502040204020203" pitchFamily="34" charset="-34"/>
              <a:cs typeface="Leelawadee" panose="020B0502040204020203" pitchFamily="34" charset="-34"/>
            </a:endParaRPr>
          </a:p>
          <a:p>
            <a:r>
              <a:rPr lang="en-US" sz="1100" b="1" dirty="0">
                <a:solidFill>
                  <a:schemeClr val="accent6">
                    <a:lumMod val="50000"/>
                  </a:schemeClr>
                </a:solidFill>
                <a:latin typeface="Leelawadee" panose="020B0502040204020203" pitchFamily="34" charset="-34"/>
                <a:cs typeface="Leelawadee" panose="020B0502040204020203" pitchFamily="34" charset="-34"/>
              </a:rPr>
              <a:t>                                                                                 Kresskala Stewart </a:t>
            </a:r>
          </a:p>
          <a:p>
            <a:endParaRPr lang="en-US" sz="1100" b="1" dirty="0">
              <a:solidFill>
                <a:schemeClr val="accent6">
                  <a:lumMod val="50000"/>
                </a:schemeClr>
              </a:solidFill>
              <a:latin typeface="Lucida Calligraphy" pitchFamily="66" charset="0"/>
              <a:cs typeface="Times New Roman" pitchFamily="18" charset="0"/>
            </a:endParaRPr>
          </a:p>
          <a:p>
            <a:endParaRPr lang="en-US" sz="1100" b="1" dirty="0">
              <a:solidFill>
                <a:schemeClr val="accent6">
                  <a:lumMod val="50000"/>
                </a:schemeClr>
              </a:solidFill>
              <a:latin typeface="Lucida Calligraphy" pitchFamily="66" charset="0"/>
              <a:cs typeface="Times New Roman" pitchFamily="18" charset="0"/>
            </a:endParaRPr>
          </a:p>
          <a:p>
            <a:endParaRPr lang="en-US" sz="1100" b="1" dirty="0">
              <a:solidFill>
                <a:schemeClr val="accent6">
                  <a:lumMod val="50000"/>
                </a:schemeClr>
              </a:solidFill>
              <a:latin typeface="Lucida Calligraphy" pitchFamily="66" charset="0"/>
              <a:cs typeface="Times New Roman" pitchFamily="18" charset="0"/>
            </a:endParaRPr>
          </a:p>
          <a:p>
            <a:endParaRPr lang="en-US" sz="1100" b="1" dirty="0">
              <a:solidFill>
                <a:schemeClr val="accent6">
                  <a:lumMod val="50000"/>
                </a:schemeClr>
              </a:solidFill>
              <a:latin typeface="Lucida Calligraphy" pitchFamily="66" charset="0"/>
              <a:cs typeface="Times New Roman" pitchFamily="18" charset="0"/>
            </a:endParaRPr>
          </a:p>
          <a:p>
            <a:endParaRPr lang="en-US" sz="1100" b="1" dirty="0">
              <a:solidFill>
                <a:schemeClr val="accent6">
                  <a:lumMod val="50000"/>
                </a:schemeClr>
              </a:solidFill>
              <a:latin typeface="Lucida Calligraphy" pitchFamily="66" charset="0"/>
              <a:cs typeface="Times New Roman" pitchFamily="18" charset="0"/>
            </a:endParaRPr>
          </a:p>
        </p:txBody>
      </p:sp>
      <p:sp>
        <p:nvSpPr>
          <p:cNvPr id="17410" name="AutoShape 2" descr="data:image/jpeg;base64,/9j/4AAQSkZJRgABAQAAAQABAAD/2wCEAAkGBhQSERUUEhQWFRUVGBgYFhcYGBcYFxUVGBoVFRgXGBUXHSYfFxwjHRgUHy8gIycpLCwsFR4xNTAqNSYsLCkBCQoKDgwOGg8PGiwlHyUpLCksLCwwLCwsLCwsLCwsLCwsLCksLCwsLCwsLCwsLCwsLCwsLCwsLCwpLCwsLCwsLP/AABEIAL8BBwMBIgACEQEDEQH/xAAbAAACAwEBAQAAAAAAAAAAAAAEBQIDBgABB//EAEMQAAECBAMFBgUCAwYFBQEAAAECEQADBCESMUEFIlFhcROBkaGxwQYy0eHwFCNCUvEVYnKCkqJEU4OU0iRUdJPCFv/EABoBAAIDAQEAAAAAAAAAAAAAAAMEAQIFAAb/xAAqEQACAwACAgEEAAYDAAAAAAABAgADERIhBDEiE0FRYSMycYGRoQUU8f/aAAwDAQACEQMRAD8AwslzLBCh8qbBXIZg5/eKcusQktgTxZLaaRNn5DnGX6Jjo9TpkwkNpnycxETA2E/18o8mzHtHfo1BQChaxz0Nx0ift3IIMJkIaWbC1+uI+Yb1iKZw5sedgTy1tFc5ejm2Q9oqI6xTjvudstq5ZS13tx0iP6oBOH6dWilamzi6XL3cur8HtFswdzh+pdJpnQVFwxAdt3n1MUrSxD268NIbGcnAwSEnMNc3vc+kBTadzmG1+0DV+zsIyesga1h/UPB6ih90G+hW7d7D0gOZYjy9zB9IpWApcBzyuB1vxvEuetlVGnJfPc4cBQQckhRJH+LEIIo56QSFFSFpuVAs7fwpTAM6aflJyLiyQLhncRZQ7JmzVgISS5525nh9oAR13L531DqbajlSVKcKsFWBGnXV+cGVWFShLI3Ug255gu2WUXfDPweJqDOnWDskakgkKfvDRp5/w/KCQV/MSC+tj8ttCPWErbFVuozXUzL3MjtNcxCUpMlWFJIBJ1fVTX0hMta5xLMGSXw2SWdVwwEfU9tykTkFKgFFQFuALedh5R8woQkLKTxYENZiQ7ngIv49oZTg7E6yrM37xvsWgZIXiQlBDAqsSD/KA54ajPrA03ZpSoJWvcFwC4zuTZwzxYQlasIIShLkW4ZEAXY/WBv1fEnh3aRwLciZfgoGRdtGmAmWfDla9rAfWAqLZ4nTxLQoqTqcmTqe6GlXKKjZTOwyyOWbwb8PUIRMXgYkghzoGDi2pv8Aghr6vFN3vIAU8n/Wx3V0KOzTJSElkhLZEWxEvk9tYTbQ+Gg6ZctTDeU54DCFHnYDLU9YOVMwhyzpXci76Fj9IhUbTcAg2AtyB5+0J1tYvoxx1rYdiUp2MBLVLHEMos54i2YdvKKRNCZLHIg6MDgJBNtDaGWy6gqxHRhe2tzfTSAdp0y0KbCSi7NoHxX4XYd0HD70TK/S61RKqWmSoAkO7C+TpADNwHvGg2JsdKQonA5OZFwkMQkAQFLlYcDjCDu5/wATP6vDSiSkk3Z3DXa3G2eXjC97My9Rqrx+I5EQ/CgDCNH5XLP7Qn2wUKCR/K7tzBHv6QRtOqRu5DC982drW9IUz6jGrdKS/UMNb/mcBRGB2aNXj/HuD1tQQE71yMVxfJg4GjZExPYdDLOJc1aHZQbCkHRjizZ+A4wun1W8SQBYjLmNfePJFNLmL/cBFjhckB75NzhzDxmY9YXrPUbFizDjdQcEcW1sQ3TlHQEueScOEEgABiQ4HFr8I6BgHIsygmZuVLxJBAbcT6NHiV/mkTp5o7MdA/hFakaxq/c7M0eoXT0bkEsx0Fv6xdUzAAABrfu58Yokh0i5d+7laPZyHHTz0+0A9nsw24MEGnh7vFAN9YsUHDNFQfIPDIHUXnk2ZowHODKUqUm2QgCdxhxRycMjHqond5Br+ZitmBRL1KWbILLnG+nn56QzqdjKTLKsTlKQrCM+F+lvGLNjbG7VRUosliRq50DciR5Q7IASJaTbeTlYCxIJ5X6BoWttCn4zT8XxOakv6+0ydXs6YFISQxUxB/uuznlA8+QZa1JLggsY2aZwYhQBKU4Qpshwdsh5wFP2amaStWuIjQYi2ZzOvjFR5A9GWs/4/FJU9xGtKloBUp8OVrt11j6Z8H/DAplTFleJK0IAUNQoAquLNiYCMh8O/DxmVHYKZiy2OSkpN02yJDR9PmoTLlJQgslAwtbIaN+XhLzb+ICKfcUrT5YYHUpTLGFICUqcpbQqzfhvEQumVLrQ4JcEqSb6Bhzv4wVWyyoJAsw7iQXBB0MAmuS4KQMT3eyiRl7xnKd7M1a0OdSn9epaiUWA62I0tnb0jE7dmKRUqKHCna4AuWd0tZ7R9BoKHCSojNSiQbtZR9oz+3Nj9oszUjeKr9yU3VwJYjkwMOeKyo52C8hS68V+0QIlL7NK1MCXxdPwRVMADnO+fd6QyQsFBFixuNGa/oIVzVBi+7k2vl3RoDsmAAxZX2+8AVYX8obbLRbCPmIKsXJja3KEM+UpZLDwizZ/bYgm9rNqdGETZXq+4KtiG3I2qBuEAlgoded+vrC+omjCzXOXh9/xocbSocKcCS5JSC/EuLNo+vKBZGz1KUBYqRhFhkl0kltciIpWwzTLmsscWPdkoApkWzHmLX74vMzEGNwRnnz8CIrrpzBgSHAFrd8ApnAOp1akpbW/8OnGFV7PIzdqVFA2W1Ex1gBVhfO4YN4WivZ9UcRClWAPHO30AeBpcm5V/CQQeVtBd+EBqUd4JNgznXqeXLlBR8jkY5qz8P8AcbqnbxCmIGLoM2d+PvC+dNASbMoZdwIse/yidLIAGNyCSxDuGIzc2fuhdWpabMCTug5g2A5HrFlHeSxtVThntRJ1yAu321jz+JLMCbYeRsO77xRJq3SASXBHgHyfrFiZl8RU5BfrBMI9zJtYEmXVNKpICiDew7vOOhxTA1A7MjE4BB4NnfwEewEWhemiz+N38TMLIVup1sPSLRM84Dp1MA3AekXyy6gALmw7412Hcwl04BDabnkINShpT/zHCObXPm0GCQiXJKMyQSFeCgPEGAKyYAlCcilz1xXhTlvqP+R47UYG95sXTBbP8zgcL4RrJiZWF0jMB/8AEWBLeNoy9XLwLIcMbiDU2h+pHkeMalDbs8UixcdOcPZ1RhpkMn5nufmF+GrMPGE0o5EfmUNa2Z+zLDMWd+TqIHpEXdkD9wCNm5Cdk7RsEEWUeY/L6/SNhsimTj3wwIU54sGu/I552EYfYiSuYhtCX4ju4GNnXVe7hRbBc9Dr108Yy/JPFsE2vCLPXhle2tkiWHlgXYnhezePKEy6xBBCbMbEFzm+sN9oVhCFFRfCCQ+fJnaxOnJowsqc7Z5X8/GOoRnUky1t/wBNwh+4n0b4T2igstQAUhRKVnJIUww4tEqbjoI0k8PmwBOb5mxABt484ynwBWFUtUop3SsYFZAqYKUCeSWPOHNXXlCQAzo3Waw/A3dCXkp88iyjkxIlO1HTvFe6i5AzYslz/qLRRsqUle8pigXD62/PKK11tgFB0qcFz3+FxHk3aQkSkggmXh0d0gMNNHMcE0DPcZHIDN6jKt2mCSAWDKxchl6wonV+NJCWw5fmsJ11RxFSQsgHQuGu99NQdIpl15CdwKN2OYvlnwHtBhQZYMiiL64JCiBa+XHviMiaMeFTKBIbk2ZtnxgKrqSSXzfhF9KsISVNiUxZ8hzA4xplcEz2Y8jnqRppapswIRZRdhlkCe94ebAo1SivEkiaAxchgMw187afy6Qv+HqlMuYJilAYgQNClzmG5P4w7rtoIWlUyWwZ3Y6kk+N374Dc5/kA6/MlLOKSiprHmoQM1WJ6KsH7vOLKd5ZWlWJzvEkEEDqesJJG0AFBd31VdiQAXbj9YZ7PrEzpwSo4XDXe+rf4nP30ijVkDP1G/GPx5b95XWVpLgMTydwNW0/DCybtJYIAGefEv1h9L2CvASbqBUklmYi1weoL8ooqdmlRTxFi2T349YlSg6gbg7tq6IRRUS5kpKrAOUk6No/+o+ED1OzVy1g6a6ggMcMaHZKwimCQUuGPzOXZyDfUac+UKtp1wUXuCAdOLPzaABzyIEcpXsE+5GXOCFbrXDcAHfLhGf2hMeYwBAJzGnI8XtA0+pOJ73fXLuimbNKgxtfWxJ694hyqrDsm60E4PcjVSv8ALfLiPraLaKjWuUuYLpQU4r6Hh4eYgOonucyCMn0MM/h3aeBEyWUpIUA6i7kW3WyI5ww+hNECcD5NfQqw00vAMQKd5JLkEF0qzFi/jHQlO1gzZMAAAN5QGRfVvSOjLNLE7kDZfxOCYmV8o6CGOyVB3zb3s8LZZcBuA9IMpUFnvnp9I3rB0ZleMcsU5seT5wUL6+H2hZWKu4v6eJ1iSltn9jAq5hOtuHvC6Jkd8+wuw2GyKotA1QgqUNOY1jkG0R7SCIuHYGx9XDPEIax/NYb7XxAITkyUuj+UhIuRlqT3wn6Z6CH+3sISlDOsIS5zYAfKSMznflA7T8lgAOjK9gzkOpMwAFt0gkKvnvZaCH8isQtRSCcRsHO9kQBe5Bb0jF0C/wBwEggOOjHSNQRYLACTmAbPh4pVc3ByhPyK/lNPxLAKzkB+INqMgoBLqVewum9n6kwho59x6GPdrV+NTvAcqYwB5w5XVxTJnXX8ruQn2PZm1cUuSdzDhSQEsMJ+VgHcH7xKtkIILkhR143u2h4RidilEwo7MLBQEdsFKDLTiCSpJbdZxbO+sNviHb7rVLw4RLUw0ViDl+DOYyH8cizqaNNmw2bKK09lkpOLAVHUFmIa7h+UL5VckpAOgLjv4QAjaeMDEnGQ2IlSmSxsoF+PrC6oqUpWcJsouMyQ/MwVaCeodrQvcaVE/CkJTZirInMgm/C5y0gGnrSlACVEZlrG/XQejQBUzxhACnP47RNB3FA6Bxzy9jDK14O4IsD2JRVF72ubmIImNrlFdUT05QN2uE7whoL1FWcepbU1egyfx6efjFUqvUSWLDXnpFM9ScV3bpFASTZDnj06QZUGTPb31DpdapgAXOvdGh+GqIKmiZiACQ6gDlkQO72MZ7ZtKLY9S2tjfPyhzsA4JisBIsX5jhzvC94+JyaXjnANmw2rtA2CcJD7wGeTeTwuXVMBkb5ZO9z5ExVImYlhRYYbH29ohVy2UkBmYlRLMOXLLLlrGeihejHDp+Q/MFlzVJmFaBiScxdwxYu1vGI1E8J3lOMSSws4PAgZaGBJleZa3Hy/Mwyca8oDqJo+a17i1z1OcMivTsiu3i0pnzbpF7ejwOmcpKgQW0ve0SnTg7uDbxeK1VCQHbu4fj+UOAQLt8iTB55BP0hrIqSEJFrBh94VS+gNjn0YHugtdUkBjn1F/wAtEuugCA5+2JjsBGAlLKvdm3e8gHN7WjoEoqsTLShhV/K7AgAB3Ac666x0L4V6izHTsSSxYdB6QfTjd4cYDlmw6CCErAhxu5WhuDgyxazoYoeJjlFZigEJe/Iy0rtaKkzeMQOcG1WyFSpcuav5ZwKk8QASL+EW0DqBJLHqXbClKmT0AWAU5PAC597Q02o+9mHexuzh2vlp4xV8OJWmWtSM1EJdiXSAScLCx0PUZPA9VVYyWDG7nMqbXl00hR9az+kuMVZVSS94gqCDbvLt0MF1hKUPfL5mYqy+X3gGXWIFlId/4uGnC8QrqtwUhVhZsvyzXPGJ4ktGQ6pUcMWs5s2sSfIcPWD9i7HVNClM6U6lgATl1jhSiWbvclrWDWvzzhguNyZ61sfl9o6+Ea2YiXNVIlBa7pWonfQlQAYMX0fLSLpG0JZVinSnIBBVdwb4SWzOl4zqFLlqJS+8QS1r6GDZdRNWXa7lzukv0txF+sKvWCS35j9NoXojuXTq9ClFISEJPJywDX5wuqJyXOGw00giq2epKiVhWI3vxN78X5QAosS4B5PlBKwv2kX8/Zl6CC2FDqbme8ju0iSKkhTEH+v48UzJyklCWILBi4NjcZekaD9IWAIa2Q1NnsDnlHO3H3IrBb0fUQGUVF2LHUhvCKyRkpi35nDY7HWcTuU4XD67wDAgZlybcIltHYEsAYFsALg6niPSO+qu9mQQR3kzlWGPLSPaCoKVEgDpygiuoGTYvx4wR8P0eJKsacSAbHUKs7N/ld+Ig/NQmwCITYAOp5TzsJzIBIIA638j5QXseoHal93cGeqhhAYaXcPHtRKxLS2G2YFnuH6/eE+0qkicFgBIBGrgtx4wMfxQR+o0dqIP7muVOSSCCElmfPvvbviE2qLABsJbEQd7I3vc2aE5n9od1NrZaObR6qTMC19iScAL5G3fpnC6057h2uI9CU1MxRchm6OTAi0FRB8LcuEO9i7NVMeaslkjEEgAFbPwNsojIoMFQNUqBJc2APFsi2nKCiwKSB9oIgMQ0z09V/tFSr5Ze0a4/DcsqWXLKD4U5BrkOe7zhXV0KMS0gBHAaAOkHjbKCpcjepR0b2YhK+GWUcuZf8tDiqCRKly7FT3a93uxtpC+p2WZaMSyzlgM/F8oOrAxSxWHqXU6E4cSVkEM9yM9AAL9eUdF2zk4UWSAoEu4D35l9I6BMe5UepVSyXAfgPSCDLBIjpCd1PQegi7sk8WiC3csBKVDIZXzhtK2RL7IlT4jkeRuGB7vKAkSHIIuxdo0EilmTSlRZCA1jZgGZh9oVts4j3GEQsfUX0fwkokFSgkE2Fy45tkY3VfRS2wKSFFJsAlg7OSB+esCUZBLAv53sM4sM8mYd2wtf+EsdYyrr3tbv7RxKlr+0WbVpuzQEgJCQ/V1EAMcibB3EY2chlhibpfo4ctyjb7YWFgKYFALaG4tr1jN7QoQCVKL21BYWYXfvhzxH+Py9xe2pnbViUyy7OHGQNuecVlLG4d9IOkUClnEACMnDZ8c3y9YtTscOSS+jWfFyAPGH+YEXFTEeo/2ansqZMtjdydWJuSeV4V1OAgucQ8GLAFmhhJllNO1sZ3XcAMQ1zpZ7QqqEOcKSANN4G7ZvCSDWJ/ccs6AAH2lcqp3r2DNbgT/ADCJ06nUBiUViwcbo4XB73MDTVlIYAEs7jSLKHGbJ+YOS7ZcHMHI62AX3v3nbUlrSqysRNzd78DAUmQrE5S9u7i/kYYIolKOrkcrF2Ljvg+XPTLQlDpx/wAZzOmXmPHjHc+IwdwnHl/MYHR0yZiwkoJNlOeQyv8Alo0kyUAEqe/zP0zyyMJl7XBOBChiclZY77ZAM7APlDWonYsIYCzkOzDi9mD8YVu5EiFUqAcg08gKKiq79QEhzcNm8Ipi8Si7gA8S3Ef0j3aM46EWOV2I6jOF82aQQMybW46QzVX1F7X9DJOZKJDE/nHnGroZQkS0y90Elyz7xLFy/L0jLrUu6il7C50/PaG8usWrBicOMQYjEoglJcuyRr0iblLLm9SayN/cJ/TplqEwpGZbnez55e0SptnSStcxSQwAxBxhJLNZ7nOKtqzlTBiQQwFwLs2Fr5awDSVDSl43LguLBi/HXTLjAFViu7+pct3kunTpaVOkZqyBsGyblFqqqzDJXzDKxJLeeUIatSjKKst7d4NcHmf6wPSrUuzjxbzhn6GjSYMXE/HJq5NQoJYsAQww2vnZvC2sLamepSwBY5YterDvHfFBrShASpSWGQABNtS2fjC39Xnd9dc++ISkgkznsz3Nn2mCUcRc2AGoGbsMnyhDVTCtQN+ng/tAsvaTy+/vbmddc+UCz9o3sWPL6x1dJU7Ia0GMJVO+HES4Lu4vyJjqmaCd7TLkWaFX9pnKBZtceJg4qcnuBNiw2ZKUsEqXkzBg0dC79So6x0MBWEASv4mvoZwEtLy0HdGaiNBwMGy6qWP+Hkf61e6oycmYGFtBFpmQu1QJhlcjJv6P4mlob9mUnL5SPeLv/wChln5iFAtZpYB6kXMfOzNy6w4lhOF8I0hGzx6x3kaW5t6m9kfFNMkg4QLZgJ9otnfFdM9wTzwj3DxkaMpf5U+B+sP66iD/ACp00tlGbYtasBhjShmGgz2o+I6ZQDS3PQCEe1aiTMUT2CTazzSlj0Bi7aclKQGSB0jMVs0Ym5e0N+Mik6NgLHZdBIjuklymDSEA8e3PLQqjpdBKBfsJdi7ioII/3RmUTGVHfq75w7wO9Qa2DO5rV08opLyUs74f1Kme184gjZkspYSJQLZmpB1HFVoHpZYMkWDn6Qunyw2QgKv2R3/mEcEHZpqbYSLH9NIy/wDcIVdzxVfSGMuklpf9iSOk2Sf/ANRgUTjkCYupVnFfjFXr32ZyWAdTWVNLKe0iSN1ie2lh78AuAP7OR/yZP/cIyvb5unhCCtWyr8IlIWkpyDxKrg3uSSGms2cqVKdpMpBIAdM2Wo5/3lW7oaq2pJYuElzqqXfTj5ZRiZISSLCG05IYW0hS1FLadhF0DqMZ9dTkMZUtX+eUOuRt3QvVVUwmYjTyuX7qLWzbExhTUo9YUTC6oZqrXOt/zAuxGTcf21SE70qWq+qpXcM7tBqNq0xZkIwswT+ywLnV4+cLVGgQhkoblFLaEUD3/mSljEzWT9r05zSg21MvlbOENeaeYThkSy2X7qUsODJMAbQNg0UU0rdXxb3itaqo5Df8yzOdyFIk04F6aWd4N/6gWTwzinsZGI4aeUm//PSph0KrwpnpLNf5vrERKIh0evf+4EH9TR7QkUhT+3SyiXfF2yUf7EqYQpmSZTACnlA//JfyeOTL3BCxaDiiUfZDdfaHCjQAXkSz/wBdvMKimYiSP+Glf9wr6wYZB7PvhVOl3i1du/8ApkMMnBEt3/Tym4dsf/KOaWDenkn/AKxDf7oiiS7RTOkmDhxsER1CMUv/AJMr/wC4/wDnHQuEstHQTqD5GQllm6CCFKeBknLoIKk3EWb8zq15MBOJtF4ryEkQOoNFRMDIDQloKGHSNrKBjcbX24kSZKv5x6OI+dJTaLplWpQSkmyXbvL+8LXeKtjKfxL1XGsEfma5FcJst+Z+ojOzXK+4j1gj4emuTL45RZXSMJt+WgKKKrCshjzHKK1EvbviCwQSYNpwCWiVZTjC8Mc8OSfpahYRvsOqCqcubh4Aq59rcTCihrCgkB7u944VV78Yp/18cmR9fVAMN7UAiL6eZvDrEdj0faJmKOhDecXfp963GKOV0rCpWxxvzPdqpD2PD0hV2xBME1DlZHOA1pYmC1LgyTcc9Q5dbhUlrvh9I0aqgHCIyOYTDAVuUBuqDZkmuz3sbrmAk35+be8LaqRhL8bwJ+rO9zBHmDEayuKgByiEqKnqRY2gSmoUwh5sivC5YfMH6RlaubZot2TVYX5wxZRzr/cClmWZNGarfAOT+8C/2qEzSNDaAps91Bvy4inscc7uf0ga0r9/xDs3fxjRU0FR6iJrWN7k8VKprxGbJ3ieMUxTLkHIfQKCkHpAU5P7qRA9JV9mW0/rFUus/dSo84laiGJEqSOgZokqGAiEdb8x5faKl7XIUrygOorXKjx+0WpoZTplXcQlUxgk8TEaydZ31gObVgy0jUH6wLMnE2htaorY4ENQHTHR5Rq3Lx0cdByCHqDoyEGU6rGA0mw6QTRpctF39Qnj/wA4yXrlwMRDIyWgSfLaAq0a8xSCNnksRwReJyk2jlWLRYGBZetkqWZgWlQ0MONqWL8Q/jCMiHG05v7SBrhT6QC4fNTKqeiItpJ294Q6XRYkAwmoKfEsNpGklJKilOln9/eA+Q2MMj3iLyQ7MZPQQYiMgYcbdomUSBZ4VSkac4dRwygzNtqKPxmv+FJICF4slJJHXIRbWyxJnFJ/hfzdoJ2dQLMqTYM1r/3nhz8QbNC3UBva+JjDsuAtJJ9zeoqbjn3ExSkhRJEAVUov1jVy9mAHCBk/k0KZlIVKJ0v5Q1XcNgrqDncTKQwDxcmX5A+0F1NIWA5xRKRunm8Mc9EB9MCAzrXila8oJqERSmXeDqRkAymB1CXMe0ZAN+cWT0l3gdEt4OO1iRPFtjKlLn/MPB4N2Yj90/4W9IUUcwpvD3YErFMJPAmFr/ipmhQOWfmHJTiUB3R7PpwLHNrd0FTpGBQOgMD1LqY9Yz1OnR6jvSjv3sz9XJvzvA02nNjDrshjc5v7wPVU2o1h5LPtFvpBm2JpsuKpsotBk35ohjv1hkNBOgJIgYQ8WLpjnHhDGDU3S0WZsgOAPUhR05VY2EdDIS91+Dd9o6AFyT1BlciJGnSCqOZhUIpQmw6CJpEHfvqCrcqQwmgmS3TaF1ZLsDF9LW7pHL2jxV5fRUJKCp7mr59yWhSv47lkqiZAPEPC6uNw0Fmu3QOAaF09bmC1ht0wN7p9MBZNBhnW3lSzwSB4QqQbQzmKeQk8yI6z2D+4qvqW7DmMrLO0aUSsJccH74ymzCQoNxjc06MQSBmbeQjM8w42zc/41eSERJtShxSlWvYjq0ZWRLMfQ9qSQEXjIJpDfvgniXah2U8zxtsUj8T6DsAhUqVyCefH7RdtHFvMOUKvgmacCwcwQ0aGop3F+/zjEv8AhaY9W3W/qZyaFCWWDKLvydngSVS7ga53veG9ZTMDyeI7MAVL/P70HFmJsnAWwzOTpJZiLhRgKnkbtx/SNBUbMOM5t9BC+XT2h1LQViz1dzNVQuesdKlwRXyd4xClDKEaIb4zNbpuMpl0wWQMi8Ff2QkYruRlHmypgTPTiDhzo8OVTEzFqwgDoGgdljKcHqDFIZOX3mal0mQhpsamInJDt9PwRKZIZabWf3EHSmC3AFhFbLSV/qI54dYzf3HFcUqQeSiPCFSiLdYHn1RALniYXT607rQCmogZL+RaFf1HlHsgTHmHl9YBqKYgk8jDfYVQnsL54vpAu05oxAA8fSBq7/UIMbRFKqwmUqZeXfFKZV3h9MoHItC2rlMW5iNNLd6idtPFtMWTpUHbPlYk5ZC8V1CYY7CmhMqc+bBovYx4dQX0wXnvZKblHQ8RShVOhTXI9849hEXjsSlvjEN1MRKRYdBHrtE6c2HSKiI1PZmUB1L6c2ghMxgecUyWaJzkWgRzYbOoKTnENYsUmK2gogp4tUNqaYDIY84ULEF0K90g90VsGrCVHG7jbYpTkfy0aOgrcExJ0f2jDyqkpVbKH0qtAQC92J8oz/Ip07+ZueB5ChCn4jbaNd2j6D+v1hcJgyJ84Xz9oDCly7i/IsIFqqsBRAuPtEV+OQMl7vMX3Nt8JV6e0CP5lDowBjYVwsoiPkeztsql3sRwMfT6ABctJIupIU3B4y/PoKMGlfHtFg99iBV0t8POFtKooU+j/WHVfICWYZn3hcVMUganhC1bauR8AHuMllK8uLd7QhrFpSHI5ac4ma89oQRYHpaM98QVwTNwpvl7w149BLZ/eAuvVFJ/tBpqHKjzgUqZ+73i0THS5zeB1m5jYUZ1Mnd7lJXvQVsqpUlRsb8oEUS8HbPBd36xez+WDRzvERhWzMiNG9RFcipYq5tFFRN3VcmgNU5TPAFr1chUu+mY9qZQIcQCaMGGFCrHJSeX1iSZcADFNE2K/FTyMJ/UEkWSzs14oWq9z+NBEyWyvGB5Ml1QQZ7lz4307c+0Mp59/wA6wp2gP3FQwTLIU2l4DqpTlSotXgbZe+gtFpQ/iInLSwI4+0Xlgnw+sQa46w1y2YrjiTk0mzKn9tCD/CC3jHsLJtYBLtn/AEjoQ+hzJMa/7KqADM0g2HSPQY9lo3R0EReNg+550ep5iYwSamwHGBzHiUxBAMkMRLp0UvBCUuOjxSZbxw/EiVqVaLpK2ERmptEEJLRPsThDpcizxFU5g0Rk1O6QdB9BA8xbwMKd7hOWDqezlRbJS5JMCrg1Iw94eLnoSgOmSm5N+XjS/CHxCUTsKnIwNZzlfKM7MskcyI9p0OtxaFrEWxCrQ9dprcET6ZQbZTOEyxdKim/AARKZKDIPA/aPn2zKlcuYohRu73N4cTNvqSMLm/OMizwiH/hnqbVXnpw+XuaOtoAwXycxg9oTRMqFciQOgLRtNpbaHYONUjzS8fPhMaZiOpJ94P4FbYxP9BF/PsUhQP6mHBDKD5H6RQuXeCtnKC0gH87zEaiakKAvz84c0g5EtGbApxaC9lzBjbjfygLaKmU3IQPRVfZzgchlBuHNP7QYcK8fTZbhQ4ke0UzKTd7oYzJQCQoZFj4RVVzwMNtT5pH1hRXPoRpkA7M7ZKiE4eA94sq63C45RUioAKiOEBq3kk81eFhE/TDHkYevyXqGKYxVNCgOJ+8X0koP3mFFJNOEfnEQ52esE/nCBWrwBjyea1gG+57OkEX/ADjC2YlrHjD6clwOvsR7wtradr8YFU/2j5u5Lv4iGpRfx8o6Ql1B+BgioQ4B6+8W7JpkrJfQFvCH+WLs8+55scgqpcdBi5V24WjogWRUjuf/2Q=="/>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QSERUUEhQWFRUVGBgYFhcYGBcYFxUVGBoVFRgXGBUXHSYfFxwjHRgUHy8gIycpLCwsFR4xNTAqNSYsLCkBCQoKDgwOGg8PGiwlHyUpLCksLCwwLCwsLCwsLCwsLCwsLCksLCwsLCwsLCwsLCwsLCwsLCwsLCwpLCwsLCwsLP/AABEIAL8BBwMBIgACEQEDEQH/xAAbAAACAwEBAQAAAAAAAAAAAAAEBQIDBgABB//EAEMQAAECBAMFBgUCAwYFBQEAAAECEQADBCESMUEFIlFhcROBkaGxwQYy0eHwFCNCUvEVYnKCkqJEU4OU0iRUdJPCFv/EABoBAAIDAQEAAAAAAAAAAAAAAAMEAQIFAAb/xAAqEQACAwACAgEEAAYDAAAAAAABAgADERIhBDEiE0FRYSMycYGRoQUU8f/aAAwDAQACEQMRAD8AwslzLBCh8qbBXIZg5/eKcusQktgTxZLaaRNn5DnGX6Jjo9TpkwkNpnycxETA2E/18o8mzHtHfo1BQChaxz0Nx0ift3IIMJkIaWbC1+uI+Yb1iKZw5sedgTy1tFc5ejm2Q9oqI6xTjvudstq5ZS13tx0iP6oBOH6dWilamzi6XL3cur8HtFswdzh+pdJpnQVFwxAdt3n1MUrSxD268NIbGcnAwSEnMNc3vc+kBTadzmG1+0DV+zsIyesga1h/UPB6ih90G+hW7d7D0gOZYjy9zB9IpWApcBzyuB1vxvEuetlVGnJfPc4cBQQckhRJH+LEIIo56QSFFSFpuVAs7fwpTAM6aflJyLiyQLhncRZQ7JmzVgISS5525nh9oAR13L531DqbajlSVKcKsFWBGnXV+cGVWFShLI3Ug255gu2WUXfDPweJqDOnWDskakgkKfvDRp5/w/KCQV/MSC+tj8ttCPWErbFVuozXUzL3MjtNcxCUpMlWFJIBJ1fVTX0hMta5xLMGSXw2SWdVwwEfU9tykTkFKgFFQFuALedh5R8woQkLKTxYENZiQ7ngIv49oZTg7E6yrM37xvsWgZIXiQlBDAqsSD/KA54ajPrA03ZpSoJWvcFwC4zuTZwzxYQlasIIShLkW4ZEAXY/WBv1fEnh3aRwLciZfgoGRdtGmAmWfDla9rAfWAqLZ4nTxLQoqTqcmTqe6GlXKKjZTOwyyOWbwb8PUIRMXgYkghzoGDi2pv8Aghr6vFN3vIAU8n/Wx3V0KOzTJSElkhLZEWxEvk9tYTbQ+Gg6ZctTDeU54DCFHnYDLU9YOVMwhyzpXci76Fj9IhUbTcAg2AtyB5+0J1tYvoxx1rYdiUp2MBLVLHEMos54i2YdvKKRNCZLHIg6MDgJBNtDaGWy6gqxHRhe2tzfTSAdp0y0KbCSi7NoHxX4XYd0HD70TK/S61RKqWmSoAkO7C+TpADNwHvGg2JsdKQonA5OZFwkMQkAQFLlYcDjCDu5/wATP6vDSiSkk3Z3DXa3G2eXjC97My9Rqrx+I5EQ/CgDCNH5XLP7Qn2wUKCR/K7tzBHv6QRtOqRu5DC982drW9IUz6jGrdKS/UMNb/mcBRGB2aNXj/HuD1tQQE71yMVxfJg4GjZExPYdDLOJc1aHZQbCkHRjizZ+A4wun1W8SQBYjLmNfePJFNLmL/cBFjhckB75NzhzDxmY9YXrPUbFizDjdQcEcW1sQ3TlHQEueScOEEgABiQ4HFr8I6BgHIsygmZuVLxJBAbcT6NHiV/mkTp5o7MdA/hFakaxq/c7M0eoXT0bkEsx0Fv6xdUzAAABrfu58Yokh0i5d+7laPZyHHTz0+0A9nsw24MEGnh7vFAN9YsUHDNFQfIPDIHUXnk2ZowHODKUqUm2QgCdxhxRycMjHqond5Br+ZitmBRL1KWbILLnG+nn56QzqdjKTLKsTlKQrCM+F+lvGLNjbG7VRUosliRq50DciR5Q7IASJaTbeTlYCxIJ5X6BoWttCn4zT8XxOakv6+0ydXs6YFISQxUxB/uuznlA8+QZa1JLggsY2aZwYhQBKU4Qpshwdsh5wFP2amaStWuIjQYi2ZzOvjFR5A9GWs/4/FJU9xGtKloBUp8OVrt11j6Z8H/DAplTFleJK0IAUNQoAquLNiYCMh8O/DxmVHYKZiy2OSkpN02yJDR9PmoTLlJQgslAwtbIaN+XhLzb+ICKfcUrT5YYHUpTLGFICUqcpbQqzfhvEQumVLrQ4JcEqSb6Bhzv4wVWyyoJAsw7iQXBB0MAmuS4KQMT3eyiRl7xnKd7M1a0OdSn9epaiUWA62I0tnb0jE7dmKRUqKHCna4AuWd0tZ7R9BoKHCSojNSiQbtZR9oz+3Nj9oszUjeKr9yU3VwJYjkwMOeKyo52C8hS68V+0QIlL7NK1MCXxdPwRVMADnO+fd6QyQsFBFixuNGa/oIVzVBi+7k2vl3RoDsmAAxZX2+8AVYX8obbLRbCPmIKsXJja3KEM+UpZLDwizZ/bYgm9rNqdGETZXq+4KtiG3I2qBuEAlgoded+vrC+omjCzXOXh9/xocbSocKcCS5JSC/EuLNo+vKBZGz1KUBYqRhFhkl0kltciIpWwzTLmsscWPdkoApkWzHmLX74vMzEGNwRnnz8CIrrpzBgSHAFrd8ApnAOp1akpbW/8OnGFV7PIzdqVFA2W1Ex1gBVhfO4YN4WivZ9UcRClWAPHO30AeBpcm5V/CQQeVtBd+EBqUd4JNgznXqeXLlBR8jkY5qz8P8AcbqnbxCmIGLoM2d+PvC+dNASbMoZdwIse/yidLIAGNyCSxDuGIzc2fuhdWpabMCTug5g2A5HrFlHeSxtVThntRJ1yAu321jz+JLMCbYeRsO77xRJq3SASXBHgHyfrFiZl8RU5BfrBMI9zJtYEmXVNKpICiDew7vOOhxTA1A7MjE4BB4NnfwEewEWhemiz+N38TMLIVup1sPSLRM84Dp1MA3AekXyy6gALmw7412Hcwl04BDabnkINShpT/zHCObXPm0GCQiXJKMyQSFeCgPEGAKyYAlCcilz1xXhTlvqP+R47UYG95sXTBbP8zgcL4RrJiZWF0jMB/8AEWBLeNoy9XLwLIcMbiDU2h+pHkeMalDbs8UixcdOcPZ1RhpkMn5nufmF+GrMPGE0o5EfmUNa2Z+zLDMWd+TqIHpEXdkD9wCNm5Cdk7RsEEWUeY/L6/SNhsimTj3wwIU54sGu/I552EYfYiSuYhtCX4ju4GNnXVe7hRbBc9Dr108Yy/JPFsE2vCLPXhle2tkiWHlgXYnhezePKEy6xBBCbMbEFzm+sN9oVhCFFRfCCQ+fJnaxOnJowsqc7Z5X8/GOoRnUky1t/wBNwh+4n0b4T2igstQAUhRKVnJIUww4tEqbjoI0k8PmwBOb5mxABt484ynwBWFUtUop3SsYFZAqYKUCeSWPOHNXXlCQAzo3Waw/A3dCXkp88iyjkxIlO1HTvFe6i5AzYslz/qLRRsqUle8pigXD62/PKK11tgFB0qcFz3+FxHk3aQkSkggmXh0d0gMNNHMcE0DPcZHIDN6jKt2mCSAWDKxchl6wonV+NJCWw5fmsJ11RxFSQsgHQuGu99NQdIpl15CdwKN2OYvlnwHtBhQZYMiiL64JCiBa+XHviMiaMeFTKBIbk2ZtnxgKrqSSXzfhF9KsISVNiUxZ8hzA4xplcEz2Y8jnqRppapswIRZRdhlkCe94ebAo1SivEkiaAxchgMw187afy6Qv+HqlMuYJilAYgQNClzmG5P4w7rtoIWlUyWwZ3Y6kk+N374Dc5/kA6/MlLOKSiprHmoQM1WJ6KsH7vOLKd5ZWlWJzvEkEEDqesJJG0AFBd31VdiQAXbj9YZ7PrEzpwSo4XDXe+rf4nP30ijVkDP1G/GPx5b95XWVpLgMTydwNW0/DCybtJYIAGefEv1h9L2CvASbqBUklmYi1weoL8ooqdmlRTxFi2T349YlSg6gbg7tq6IRRUS5kpKrAOUk6No/+o+ED1OzVy1g6a6ggMcMaHZKwimCQUuGPzOXZyDfUac+UKtp1wUXuCAdOLPzaABzyIEcpXsE+5GXOCFbrXDcAHfLhGf2hMeYwBAJzGnI8XtA0+pOJ73fXLuimbNKgxtfWxJ694hyqrDsm60E4PcjVSv8ALfLiPraLaKjWuUuYLpQU4r6Hh4eYgOonucyCMn0MM/h3aeBEyWUpIUA6i7kW3WyI5ww+hNECcD5NfQqw00vAMQKd5JLkEF0qzFi/jHQlO1gzZMAAAN5QGRfVvSOjLNLE7kDZfxOCYmV8o6CGOyVB3zb3s8LZZcBuA9IMpUFnvnp9I3rB0ZleMcsU5seT5wUL6+H2hZWKu4v6eJ1iSltn9jAq5hOtuHvC6Jkd8+wuw2GyKotA1QgqUNOY1jkG0R7SCIuHYGx9XDPEIax/NYb7XxAITkyUuj+UhIuRlqT3wn6Z6CH+3sISlDOsIS5zYAfKSMznflA7T8lgAOjK9gzkOpMwAFt0gkKvnvZaCH8isQtRSCcRsHO9kQBe5Bb0jF0C/wBwEggOOjHSNQRYLACTmAbPh4pVc3ByhPyK/lNPxLAKzkB+INqMgoBLqVewum9n6kwho59x6GPdrV+NTvAcqYwB5w5XVxTJnXX8ruQn2PZm1cUuSdzDhSQEsMJ+VgHcH7xKtkIILkhR143u2h4RidilEwo7MLBQEdsFKDLTiCSpJbdZxbO+sNviHb7rVLw4RLUw0ViDl+DOYyH8cizqaNNmw2bKK09lkpOLAVHUFmIa7h+UL5VckpAOgLjv4QAjaeMDEnGQ2IlSmSxsoF+PrC6oqUpWcJsouMyQ/MwVaCeodrQvcaVE/CkJTZirInMgm/C5y0gGnrSlACVEZlrG/XQejQBUzxhACnP47RNB3FA6Bxzy9jDK14O4IsD2JRVF72ubmIImNrlFdUT05QN2uE7whoL1FWcepbU1egyfx6efjFUqvUSWLDXnpFM9ScV3bpFASTZDnj06QZUGTPb31DpdapgAXOvdGh+GqIKmiZiACQ6gDlkQO72MZ7ZtKLY9S2tjfPyhzsA4JisBIsX5jhzvC94+JyaXjnANmw2rtA2CcJD7wGeTeTwuXVMBkb5ZO9z5ExVImYlhRYYbH29ohVy2UkBmYlRLMOXLLLlrGeihejHDp+Q/MFlzVJmFaBiScxdwxYu1vGI1E8J3lOMSSws4PAgZaGBJleZa3Hy/Mwyca8oDqJo+a17i1z1OcMivTsiu3i0pnzbpF7ejwOmcpKgQW0ve0SnTg7uDbxeK1VCQHbu4fj+UOAQLt8iTB55BP0hrIqSEJFrBh94VS+gNjn0YHugtdUkBjn1F/wAtEuugCA5+2JjsBGAlLKvdm3e8gHN7WjoEoqsTLShhV/K7AgAB3Ac666x0L4V6izHTsSSxYdB6QfTjd4cYDlmw6CCErAhxu5WhuDgyxazoYoeJjlFZigEJe/Iy0rtaKkzeMQOcG1WyFSpcuav5ZwKk8QASL+EW0DqBJLHqXbClKmT0AWAU5PAC597Q02o+9mHexuzh2vlp4xV8OJWmWtSM1EJdiXSAScLCx0PUZPA9VVYyWDG7nMqbXl00hR9az+kuMVZVSS94gqCDbvLt0MF1hKUPfL5mYqy+X3gGXWIFlId/4uGnC8QrqtwUhVhZsvyzXPGJ4ktGQ6pUcMWs5s2sSfIcPWD9i7HVNClM6U6lgATl1jhSiWbvclrWDWvzzhguNyZ61sfl9o6+Ea2YiXNVIlBa7pWonfQlQAYMX0fLSLpG0JZVinSnIBBVdwb4SWzOl4zqFLlqJS+8QS1r6GDZdRNWXa7lzukv0txF+sKvWCS35j9NoXojuXTq9ClFISEJPJywDX5wuqJyXOGw00giq2epKiVhWI3vxN78X5QAosS4B5PlBKwv2kX8/Zl6CC2FDqbme8ju0iSKkhTEH+v48UzJyklCWILBi4NjcZekaD9IWAIa2Q1NnsDnlHO3H3IrBb0fUQGUVF2LHUhvCKyRkpi35nDY7HWcTuU4XD67wDAgZlybcIltHYEsAYFsALg6niPSO+qu9mQQR3kzlWGPLSPaCoKVEgDpygiuoGTYvx4wR8P0eJKsacSAbHUKs7N/ld+Ig/NQmwCITYAOp5TzsJzIBIIA638j5QXseoHal93cGeqhhAYaXcPHtRKxLS2G2YFnuH6/eE+0qkicFgBIBGrgtx4wMfxQR+o0dqIP7muVOSSCCElmfPvvbviE2qLABsJbEQd7I3vc2aE5n9od1NrZaObR6qTMC19iScAL5G3fpnC6057h2uI9CU1MxRchm6OTAi0FRB8LcuEO9i7NVMeaslkjEEgAFbPwNsojIoMFQNUqBJc2APFsi2nKCiwKSB9oIgMQ0z09V/tFSr5Ze0a4/DcsqWXLKD4U5BrkOe7zhXV0KMS0gBHAaAOkHjbKCpcjepR0b2YhK+GWUcuZf8tDiqCRKly7FT3a93uxtpC+p2WZaMSyzlgM/F8oOrAxSxWHqXU6E4cSVkEM9yM9AAL9eUdF2zk4UWSAoEu4D35l9I6BMe5UepVSyXAfgPSCDLBIjpCd1PQegi7sk8WiC3csBKVDIZXzhtK2RL7IlT4jkeRuGB7vKAkSHIIuxdo0EilmTSlRZCA1jZgGZh9oVts4j3GEQsfUX0fwkokFSgkE2Fy45tkY3VfRS2wKSFFJsAlg7OSB+esCUZBLAv53sM4sM8mYd2wtf+EsdYyrr3tbv7RxKlr+0WbVpuzQEgJCQ/V1EAMcibB3EY2chlhibpfo4ctyjb7YWFgKYFALaG4tr1jN7QoQCVKL21BYWYXfvhzxH+Py9xe2pnbViUyy7OHGQNuecVlLG4d9IOkUClnEACMnDZ8c3y9YtTscOSS+jWfFyAPGH+YEXFTEeo/2ansqZMtjdydWJuSeV4V1OAgucQ8GLAFmhhJllNO1sZ3XcAMQ1zpZ7QqqEOcKSANN4G7ZvCSDWJ/ccs6AAH2lcqp3r2DNbgT/ADCJ06nUBiUViwcbo4XB73MDTVlIYAEs7jSLKHGbJ+YOS7ZcHMHI62AX3v3nbUlrSqysRNzd78DAUmQrE5S9u7i/kYYIolKOrkcrF2Ljvg+XPTLQlDpx/wAZzOmXmPHjHc+IwdwnHl/MYHR0yZiwkoJNlOeQyv8Alo0kyUAEqe/zP0zyyMJl7XBOBChiclZY77ZAM7APlDWonYsIYCzkOzDi9mD8YVu5EiFUqAcg08gKKiq79QEhzcNm8Ipi8Si7gA8S3Ef0j3aM46EWOV2I6jOF82aQQMybW46QzVX1F7X9DJOZKJDE/nHnGroZQkS0y90Elyz7xLFy/L0jLrUu6il7C50/PaG8usWrBicOMQYjEoglJcuyRr0iblLLm9SayN/cJ/TplqEwpGZbnez55e0SptnSStcxSQwAxBxhJLNZ7nOKtqzlTBiQQwFwLs2Fr5awDSVDSl43LguLBi/HXTLjAFViu7+pct3kunTpaVOkZqyBsGyblFqqqzDJXzDKxJLeeUIatSjKKst7d4NcHmf6wPSrUuzjxbzhn6GjSYMXE/HJq5NQoJYsAQww2vnZvC2sLamepSwBY5YterDvHfFBrShASpSWGQABNtS2fjC39Xnd9dc++ISkgkznsz3Nn2mCUcRc2AGoGbsMnyhDVTCtQN+ng/tAsvaTy+/vbmddc+UCz9o3sWPL6x1dJU7Ia0GMJVO+HES4Lu4vyJjqmaCd7TLkWaFX9pnKBZtceJg4qcnuBNiw2ZKUsEqXkzBg0dC79So6x0MBWEASv4mvoZwEtLy0HdGaiNBwMGy6qWP+Hkf61e6oycmYGFtBFpmQu1QJhlcjJv6P4mlob9mUnL5SPeLv/wChln5iFAtZpYB6kXMfOzNy6w4lhOF8I0hGzx6x3kaW5t6m9kfFNMkg4QLZgJ9otnfFdM9wTzwj3DxkaMpf5U+B+sP66iD/ACp00tlGbYtasBhjShmGgz2o+I6ZQDS3PQCEe1aiTMUT2CTazzSlj0Bi7aclKQGSB0jMVs0Ym5e0N+Mik6NgLHZdBIjuklymDSEA8e3PLQqjpdBKBfsJdi7ioII/3RmUTGVHfq75w7wO9Qa2DO5rV08opLyUs74f1Kme184gjZkspYSJQLZmpB1HFVoHpZYMkWDn6Qunyw2QgKv2R3/mEcEHZpqbYSLH9NIy/wDcIVdzxVfSGMuklpf9iSOk2Sf/ANRgUTjkCYupVnFfjFXr32ZyWAdTWVNLKe0iSN1ie2lh78AuAP7OR/yZP/cIyvb5unhCCtWyr8IlIWkpyDxKrg3uSSGms2cqVKdpMpBIAdM2Wo5/3lW7oaq2pJYuElzqqXfTj5ZRiZISSLCG05IYW0hS1FLadhF0DqMZ9dTkMZUtX+eUOuRt3QvVVUwmYjTyuX7qLWzbExhTUo9YUTC6oZqrXOt/zAuxGTcf21SE70qWq+qpXcM7tBqNq0xZkIwswT+ywLnV4+cLVGgQhkoblFLaEUD3/mSljEzWT9r05zSg21MvlbOENeaeYThkSy2X7qUsODJMAbQNg0UU0rdXxb3itaqo5Df8yzOdyFIk04F6aWd4N/6gWTwzinsZGI4aeUm//PSph0KrwpnpLNf5vrERKIh0evf+4EH9TR7QkUhT+3SyiXfF2yUf7EqYQpmSZTACnlA//JfyeOTL3BCxaDiiUfZDdfaHCjQAXkSz/wBdvMKimYiSP+Glf9wr6wYZB7PvhVOl3i1du/8ApkMMnBEt3/Tym4dsf/KOaWDenkn/AKxDf7oiiS7RTOkmDhxsER1CMUv/AJMr/wC4/wDnHQuEstHQTqD5GQllm6CCFKeBknLoIKk3EWb8zq15MBOJtF4ryEkQOoNFRMDIDQloKGHSNrKBjcbX24kSZKv5x6OI+dJTaLplWpQSkmyXbvL+8LXeKtjKfxL1XGsEfma5FcJst+Z+ojOzXK+4j1gj4emuTL45RZXSMJt+WgKKKrCshjzHKK1EvbviCwQSYNpwCWiVZTjC8Mc8OSfpahYRvsOqCqcubh4Aq59rcTCihrCgkB7u944VV78Yp/18cmR9fVAMN7UAiL6eZvDrEdj0faJmKOhDecXfp963GKOV0rCpWxxvzPdqpD2PD0hV2xBME1DlZHOA1pYmC1LgyTcc9Q5dbhUlrvh9I0aqgHCIyOYTDAVuUBuqDZkmuz3sbrmAk35+be8LaqRhL8bwJ+rO9zBHmDEayuKgByiEqKnqRY2gSmoUwh5sivC5YfMH6RlaubZot2TVYX5wxZRzr/cClmWZNGarfAOT+8C/2qEzSNDaAps91Bvy4inscc7uf0ga0r9/xDs3fxjRU0FR6iJrWN7k8VKprxGbJ3ieMUxTLkHIfQKCkHpAU5P7qRA9JV9mW0/rFUus/dSo84laiGJEqSOgZokqGAiEdb8x5faKl7XIUrygOorXKjx+0WpoZTplXcQlUxgk8TEaydZ31gObVgy0jUH6wLMnE2htaorY4ENQHTHR5Rq3Lx0cdByCHqDoyEGU6rGA0mw6QTRpctF39Qnj/wA4yXrlwMRDIyWgSfLaAq0a8xSCNnksRwReJyk2jlWLRYGBZetkqWZgWlQ0MONqWL8Q/jCMiHG05v7SBrhT6QC4fNTKqeiItpJ294Q6XRYkAwmoKfEsNpGklJKilOln9/eA+Q2MMj3iLyQ7MZPQQYiMgYcbdomUSBZ4VSkac4dRwygzNtqKPxmv+FJICF4slJJHXIRbWyxJnFJ/hfzdoJ2dQLMqTYM1r/3nhz8QbNC3UBva+JjDsuAtJJ9zeoqbjn3ExSkhRJEAVUov1jVy9mAHCBk/k0KZlIVKJ0v5Q1XcNgrqDncTKQwDxcmX5A+0F1NIWA5xRKRunm8Mc9EB9MCAzrXila8oJqERSmXeDqRkAymB1CXMe0ZAN+cWT0l3gdEt4OO1iRPFtjKlLn/MPB4N2Yj90/4W9IUUcwpvD3YErFMJPAmFr/ipmhQOWfmHJTiUB3R7PpwLHNrd0FTpGBQOgMD1LqY9Yz1OnR6jvSjv3sz9XJvzvA02nNjDrshjc5v7wPVU2o1h5LPtFvpBm2JpsuKpsotBk35ohjv1hkNBOgJIgYQ8WLpjnHhDGDU3S0WZsgOAPUhR05VY2EdDIS91+Dd9o6AFyT1BlciJGnSCqOZhUIpQmw6CJpEHfvqCrcqQwmgmS3TaF1ZLsDF9LW7pHL2jxV5fRUJKCp7mr59yWhSv47lkqiZAPEPC6uNw0Fmu3QOAaF09bmC1ht0wN7p9MBZNBhnW3lSzwSB4QqQbQzmKeQk8yI6z2D+4qvqW7DmMrLO0aUSsJccH74ymzCQoNxjc06MQSBmbeQjM8w42zc/41eSERJtShxSlWvYjq0ZWRLMfQ9qSQEXjIJpDfvgniXah2U8zxtsUj8T6DsAhUqVyCefH7RdtHFvMOUKvgmacCwcwQ0aGop3F+/zjEv8AhaY9W3W/qZyaFCWWDKLvydngSVS7ga53veG9ZTMDyeI7MAVL/P70HFmJsnAWwzOTpJZiLhRgKnkbtx/SNBUbMOM5t9BC+XT2h1LQViz1dzNVQuesdKlwRXyd4xClDKEaIb4zNbpuMpl0wWQMi8Ff2QkYruRlHmypgTPTiDhzo8OVTEzFqwgDoGgdljKcHqDFIZOX3mal0mQhpsamInJDt9PwRKZIZabWf3EHSmC3AFhFbLSV/qI54dYzf3HFcUqQeSiPCFSiLdYHn1RALniYXT607rQCmogZL+RaFf1HlHsgTHmHl9YBqKYgk8jDfYVQnsL54vpAu05oxAA8fSBq7/UIMbRFKqwmUqZeXfFKZV3h9MoHItC2rlMW5iNNLd6idtPFtMWTpUHbPlYk5ZC8V1CYY7CmhMqc+bBovYx4dQX0wXnvZKblHQ8RShVOhTXI9849hEXjsSlvjEN1MRKRYdBHrtE6c2HSKiI1PZmUB1L6c2ghMxgecUyWaJzkWgRzYbOoKTnENYsUmK2gogp4tUNqaYDIY84ULEF0K90g90VsGrCVHG7jbYpTkfy0aOgrcExJ0f2jDyqkpVbKH0qtAQC92J8oz/Ip07+ZueB5ChCn4jbaNd2j6D+v1hcJgyJ84Xz9oDCly7i/IsIFqqsBRAuPtEV+OQMl7vMX3Nt8JV6e0CP5lDowBjYVwsoiPkeztsql3sRwMfT6ABctJIupIU3B4y/PoKMGlfHtFg99iBV0t8POFtKooU+j/WHVfICWYZn3hcVMUganhC1bauR8AHuMllK8uLd7QhrFpSHI5ac4ma89oQRYHpaM98QVwTNwpvl7w149BLZ/eAuvVFJ/tBpqHKjzgUqZ+73i0THS5zeB1m5jYUZ1Mnd7lJXvQVsqpUlRsb8oEUS8HbPBd36xez+WDRzvERhWzMiNG9RFcipYq5tFFRN3VcmgNU5TPAFr1chUu+mY9qZQIcQCaMGGFCrHJSeX1iSZcADFNE2K/FTyMJ/UEkWSzs14oWq9z+NBEyWyvGB5Ml1QQZ7lz4307c+0Mp59/wA6wp2gP3FQwTLIU2l4DqpTlSotXgbZe+gtFpQ/iInLSwI4+0Xlgnw+sQa46w1y2YrjiTk0mzKn9tCD/CC3jHsLJtYBLtn/AEjoQ+hzJMa/7KqADM0g2HSPQY9lo3R0EReNg+550ep5iYwSamwHGBzHiUxBAMkMRLp0UvBCUuOjxSZbxw/EiVqVaLpK2ERmptEEJLRPsThDpcizxFU5g0Rk1O6QdB9BA8xbwMKd7hOWDqezlRbJS5JMCrg1Iw94eLnoSgOmSm5N+XjS/CHxCUTsKnIwNZzlfKM7MskcyI9p0OtxaFrEWxCrQ9dprcET6ZQbZTOEyxdKim/AARKZKDIPA/aPn2zKlcuYohRu73N4cTNvqSMLm/OMizwiH/hnqbVXnpw+XuaOtoAwXycxg9oTRMqFciQOgLRtNpbaHYONUjzS8fPhMaZiOpJ94P4FbYxP9BF/PsUhQP6mHBDKD5H6RQuXeCtnKC0gH87zEaiakKAvz84c0g5EtGbApxaC9lzBjbjfygLaKmU3IQPRVfZzgchlBuHNP7QYcK8fTZbhQ4ke0UzKTd7oYzJQCQoZFj4RVVzwMNtT5pH1hRXPoRpkA7M7ZKiE4eA94sq63C45RUioAKiOEBq3kk81eFhE/TDHkYevyXqGKYxVNCgOJ+8X0koP3mFFJNOEfnEQ52esE/nCBWrwBjyea1gG+57OkEX/ADjC2YlrHjD6clwOvsR7wtradr8YFU/2j5u5Lv4iGpRfx8o6Ql1B+BgioQ4B6+8W7JpkrJfQFvCH+WLs8+55scgqpcdBi5V24WjogWRUjuf/2Q=="/>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hQSERUUEhQWFRUVGBgYFhcYGBcYFxUVGBoVFRgXGBUXHSYfFxwjHRgUHy8gIycpLCwsFR4xNTAqNSYsLCkBCQoKDgwOGg8PGiwlHyUpLCksLCwwLCwsLCwsLCwsLCwsLCksLCwsLCwsLCwsLCwsLCwsLCwsLCwpLCwsLCwsLP/AABEIAL8BBwMBIgACEQEDEQH/xAAbAAACAwEBAQAAAAAAAAAAAAAEBQIDBgABB//EAEMQAAECBAMFBgUCAwYFBQEAAAECEQADBCESMUEFIlFhcROBkaGxwQYy0eHwFCNCUvEVYnKCkqJEU4OU0iRUdJPCFv/EABoBAAIDAQEAAAAAAAAAAAAAAAMEAQIFAAb/xAAqEQACAwACAgEEAAYDAAAAAAABAgADERIhBDEiE0FRYSMycYGRoQUU8f/aAAwDAQACEQMRAD8AwslzLBCh8qbBXIZg5/eKcusQktgTxZLaaRNn5DnGX6Jjo9TpkwkNpnycxETA2E/18o8mzHtHfo1BQChaxz0Nx0ift3IIMJkIaWbC1+uI+Yb1iKZw5sedgTy1tFc5ejm2Q9oqI6xTjvudstq5ZS13tx0iP6oBOH6dWilamzi6XL3cur8HtFswdzh+pdJpnQVFwxAdt3n1MUrSxD268NIbGcnAwSEnMNc3vc+kBTadzmG1+0DV+zsIyesga1h/UPB6ih90G+hW7d7D0gOZYjy9zB9IpWApcBzyuB1vxvEuetlVGnJfPc4cBQQckhRJH+LEIIo56QSFFSFpuVAs7fwpTAM6aflJyLiyQLhncRZQ7JmzVgISS5525nh9oAR13L531DqbajlSVKcKsFWBGnXV+cGVWFShLI3Ug255gu2WUXfDPweJqDOnWDskakgkKfvDRp5/w/KCQV/MSC+tj8ttCPWErbFVuozXUzL3MjtNcxCUpMlWFJIBJ1fVTX0hMta5xLMGSXw2SWdVwwEfU9tykTkFKgFFQFuALedh5R8woQkLKTxYENZiQ7ngIv49oZTg7E6yrM37xvsWgZIXiQlBDAqsSD/KA54ajPrA03ZpSoJWvcFwC4zuTZwzxYQlasIIShLkW4ZEAXY/WBv1fEnh3aRwLciZfgoGRdtGmAmWfDla9rAfWAqLZ4nTxLQoqTqcmTqe6GlXKKjZTOwyyOWbwb8PUIRMXgYkghzoGDi2pv8Aghr6vFN3vIAU8n/Wx3V0KOzTJSElkhLZEWxEvk9tYTbQ+Gg6ZctTDeU54DCFHnYDLU9YOVMwhyzpXci76Fj9IhUbTcAg2AtyB5+0J1tYvoxx1rYdiUp2MBLVLHEMos54i2YdvKKRNCZLHIg6MDgJBNtDaGWy6gqxHRhe2tzfTSAdp0y0KbCSi7NoHxX4XYd0HD70TK/S61RKqWmSoAkO7C+TpADNwHvGg2JsdKQonA5OZFwkMQkAQFLlYcDjCDu5/wATP6vDSiSkk3Z3DXa3G2eXjC97My9Rqrx+I5EQ/CgDCNH5XLP7Qn2wUKCR/K7tzBHv6QRtOqRu5DC982drW9IUz6jGrdKS/UMNb/mcBRGB2aNXj/HuD1tQQE71yMVxfJg4GjZExPYdDLOJc1aHZQbCkHRjizZ+A4wun1W8SQBYjLmNfePJFNLmL/cBFjhckB75NzhzDxmY9YXrPUbFizDjdQcEcW1sQ3TlHQEueScOEEgABiQ4HFr8I6BgHIsygmZuVLxJBAbcT6NHiV/mkTp5o7MdA/hFakaxq/c7M0eoXT0bkEsx0Fv6xdUzAAABrfu58Yokh0i5d+7laPZyHHTz0+0A9nsw24MEGnh7vFAN9YsUHDNFQfIPDIHUXnk2ZowHODKUqUm2QgCdxhxRycMjHqond5Br+ZitmBRL1KWbILLnG+nn56QzqdjKTLKsTlKQrCM+F+lvGLNjbG7VRUosliRq50DciR5Q7IASJaTbeTlYCxIJ5X6BoWttCn4zT8XxOakv6+0ydXs6YFISQxUxB/uuznlA8+QZa1JLggsY2aZwYhQBKU4Qpshwdsh5wFP2amaStWuIjQYi2ZzOvjFR5A9GWs/4/FJU9xGtKloBUp8OVrt11j6Z8H/DAplTFleJK0IAUNQoAquLNiYCMh8O/DxmVHYKZiy2OSkpN02yJDR9PmoTLlJQgslAwtbIaN+XhLzb+ICKfcUrT5YYHUpTLGFICUqcpbQqzfhvEQumVLrQ4JcEqSb6Bhzv4wVWyyoJAsw7iQXBB0MAmuS4KQMT3eyiRl7xnKd7M1a0OdSn9epaiUWA62I0tnb0jE7dmKRUqKHCna4AuWd0tZ7R9BoKHCSojNSiQbtZR9oz+3Nj9oszUjeKr9yU3VwJYjkwMOeKyo52C8hS68V+0QIlL7NK1MCXxdPwRVMADnO+fd6QyQsFBFixuNGa/oIVzVBi+7k2vl3RoDsmAAxZX2+8AVYX8obbLRbCPmIKsXJja3KEM+UpZLDwizZ/bYgm9rNqdGETZXq+4KtiG3I2qBuEAlgoded+vrC+omjCzXOXh9/xocbSocKcCS5JSC/EuLNo+vKBZGz1KUBYqRhFhkl0kltciIpWwzTLmsscWPdkoApkWzHmLX74vMzEGNwRnnz8CIrrpzBgSHAFrd8ApnAOp1akpbW/8OnGFV7PIzdqVFA2W1Ex1gBVhfO4YN4WivZ9UcRClWAPHO30AeBpcm5V/CQQeVtBd+EBqUd4JNgznXqeXLlBR8jkY5qz8P8AcbqnbxCmIGLoM2d+PvC+dNASbMoZdwIse/yidLIAGNyCSxDuGIzc2fuhdWpabMCTug5g2A5HrFlHeSxtVThntRJ1yAu321jz+JLMCbYeRsO77xRJq3SASXBHgHyfrFiZl8RU5BfrBMI9zJtYEmXVNKpICiDew7vOOhxTA1A7MjE4BB4NnfwEewEWhemiz+N38TMLIVup1sPSLRM84Dp1MA3AekXyy6gALmw7412Hcwl04BDabnkINShpT/zHCObXPm0GCQiXJKMyQSFeCgPEGAKyYAlCcilz1xXhTlvqP+R47UYG95sXTBbP8zgcL4RrJiZWF0jMB/8AEWBLeNoy9XLwLIcMbiDU2h+pHkeMalDbs8UixcdOcPZ1RhpkMn5nufmF+GrMPGE0o5EfmUNa2Z+zLDMWd+TqIHpEXdkD9wCNm5Cdk7RsEEWUeY/L6/SNhsimTj3wwIU54sGu/I552EYfYiSuYhtCX4ju4GNnXVe7hRbBc9Dr108Yy/JPFsE2vCLPXhle2tkiWHlgXYnhezePKEy6xBBCbMbEFzm+sN9oVhCFFRfCCQ+fJnaxOnJowsqc7Z5X8/GOoRnUky1t/wBNwh+4n0b4T2igstQAUhRKVnJIUww4tEqbjoI0k8PmwBOb5mxABt484ynwBWFUtUop3SsYFZAqYKUCeSWPOHNXXlCQAzo3Waw/A3dCXkp88iyjkxIlO1HTvFe6i5AzYslz/qLRRsqUle8pigXD62/PKK11tgFB0qcFz3+FxHk3aQkSkggmXh0d0gMNNHMcE0DPcZHIDN6jKt2mCSAWDKxchl6wonV+NJCWw5fmsJ11RxFSQsgHQuGu99NQdIpl15CdwKN2OYvlnwHtBhQZYMiiL64JCiBa+XHviMiaMeFTKBIbk2ZtnxgKrqSSXzfhF9KsISVNiUxZ8hzA4xplcEz2Y8jnqRppapswIRZRdhlkCe94ebAo1SivEkiaAxchgMw187afy6Qv+HqlMuYJilAYgQNClzmG5P4w7rtoIWlUyWwZ3Y6kk+N374Dc5/kA6/MlLOKSiprHmoQM1WJ6KsH7vOLKd5ZWlWJzvEkEEDqesJJG0AFBd31VdiQAXbj9YZ7PrEzpwSo4XDXe+rf4nP30ijVkDP1G/GPx5b95XWVpLgMTydwNW0/DCybtJYIAGefEv1h9L2CvASbqBUklmYi1weoL8ooqdmlRTxFi2T349YlSg6gbg7tq6IRRUS5kpKrAOUk6No/+o+ED1OzVy1g6a6ggMcMaHZKwimCQUuGPzOXZyDfUac+UKtp1wUXuCAdOLPzaABzyIEcpXsE+5GXOCFbrXDcAHfLhGf2hMeYwBAJzGnI8XtA0+pOJ73fXLuimbNKgxtfWxJ694hyqrDsm60E4PcjVSv8ALfLiPraLaKjWuUuYLpQU4r6Hh4eYgOonucyCMn0MM/h3aeBEyWUpIUA6i7kW3WyI5ww+hNECcD5NfQqw00vAMQKd5JLkEF0qzFi/jHQlO1gzZMAAAN5QGRfVvSOjLNLE7kDZfxOCYmV8o6CGOyVB3zb3s8LZZcBuA9IMpUFnvnp9I3rB0ZleMcsU5seT5wUL6+H2hZWKu4v6eJ1iSltn9jAq5hOtuHvC6Jkd8+wuw2GyKotA1QgqUNOY1jkG0R7SCIuHYGx9XDPEIax/NYb7XxAITkyUuj+UhIuRlqT3wn6Z6CH+3sISlDOsIS5zYAfKSMznflA7T8lgAOjK9gzkOpMwAFt0gkKvnvZaCH8isQtRSCcRsHO9kQBe5Bb0jF0C/wBwEggOOjHSNQRYLACTmAbPh4pVc3ByhPyK/lNPxLAKzkB+INqMgoBLqVewum9n6kwho59x6GPdrV+NTvAcqYwB5w5XVxTJnXX8ruQn2PZm1cUuSdzDhSQEsMJ+VgHcH7xKtkIILkhR143u2h4RidilEwo7MLBQEdsFKDLTiCSpJbdZxbO+sNviHb7rVLw4RLUw0ViDl+DOYyH8cizqaNNmw2bKK09lkpOLAVHUFmIa7h+UL5VckpAOgLjv4QAjaeMDEnGQ2IlSmSxsoF+PrC6oqUpWcJsouMyQ/MwVaCeodrQvcaVE/CkJTZirInMgm/C5y0gGnrSlACVEZlrG/XQejQBUzxhACnP47RNB3FA6Bxzy9jDK14O4IsD2JRVF72ubmIImNrlFdUT05QN2uE7whoL1FWcepbU1egyfx6efjFUqvUSWLDXnpFM9ScV3bpFASTZDnj06QZUGTPb31DpdapgAXOvdGh+GqIKmiZiACQ6gDlkQO72MZ7ZtKLY9S2tjfPyhzsA4JisBIsX5jhzvC94+JyaXjnANmw2rtA2CcJD7wGeTeTwuXVMBkb5ZO9z5ExVImYlhRYYbH29ohVy2UkBmYlRLMOXLLLlrGeihejHDp+Q/MFlzVJmFaBiScxdwxYu1vGI1E8J3lOMSSws4PAgZaGBJleZa3Hy/Mwyca8oDqJo+a17i1z1OcMivTsiu3i0pnzbpF7ejwOmcpKgQW0ve0SnTg7uDbxeK1VCQHbu4fj+UOAQLt8iTB55BP0hrIqSEJFrBh94VS+gNjn0YHugtdUkBjn1F/wAtEuugCA5+2JjsBGAlLKvdm3e8gHN7WjoEoqsTLShhV/K7AgAB3Ac666x0L4V6izHTsSSxYdB6QfTjd4cYDlmw6CCErAhxu5WhuDgyxazoYoeJjlFZigEJe/Iy0rtaKkzeMQOcG1WyFSpcuav5ZwKk8QASL+EW0DqBJLHqXbClKmT0AWAU5PAC597Q02o+9mHexuzh2vlp4xV8OJWmWtSM1EJdiXSAScLCx0PUZPA9VVYyWDG7nMqbXl00hR9az+kuMVZVSS94gqCDbvLt0MF1hKUPfL5mYqy+X3gGXWIFlId/4uGnC8QrqtwUhVhZsvyzXPGJ4ktGQ6pUcMWs5s2sSfIcPWD9i7HVNClM6U6lgATl1jhSiWbvclrWDWvzzhguNyZ61sfl9o6+Ea2YiXNVIlBa7pWonfQlQAYMX0fLSLpG0JZVinSnIBBVdwb4SWzOl4zqFLlqJS+8QS1r6GDZdRNWXa7lzukv0txF+sKvWCS35j9NoXojuXTq9ClFISEJPJywDX5wuqJyXOGw00giq2epKiVhWI3vxN78X5QAosS4B5PlBKwv2kX8/Zl6CC2FDqbme8ju0iSKkhTEH+v48UzJyklCWILBi4NjcZekaD9IWAIa2Q1NnsDnlHO3H3IrBb0fUQGUVF2LHUhvCKyRkpi35nDY7HWcTuU4XD67wDAgZlybcIltHYEsAYFsALg6niPSO+qu9mQQR3kzlWGPLSPaCoKVEgDpygiuoGTYvx4wR8P0eJKsacSAbHUKs7N/ld+Ig/NQmwCITYAOp5TzsJzIBIIA638j5QXseoHal93cGeqhhAYaXcPHtRKxLS2G2YFnuH6/eE+0qkicFgBIBGrgtx4wMfxQR+o0dqIP7muVOSSCCElmfPvvbviE2qLABsJbEQd7I3vc2aE5n9od1NrZaObR6qTMC19iScAL5G3fpnC6057h2uI9CU1MxRchm6OTAi0FRB8LcuEO9i7NVMeaslkjEEgAFbPwNsojIoMFQNUqBJc2APFsi2nKCiwKSB9oIgMQ0z09V/tFSr5Ze0a4/DcsqWXLKD4U5BrkOe7zhXV0KMS0gBHAaAOkHjbKCpcjepR0b2YhK+GWUcuZf8tDiqCRKly7FT3a93uxtpC+p2WZaMSyzlgM/F8oOrAxSxWHqXU6E4cSVkEM9yM9AAL9eUdF2zk4UWSAoEu4D35l9I6BMe5UepVSyXAfgPSCDLBIjpCd1PQegi7sk8WiC3csBKVDIZXzhtK2RL7IlT4jkeRuGB7vKAkSHIIuxdo0EilmTSlRZCA1jZgGZh9oVts4j3GEQsfUX0fwkokFSgkE2Fy45tkY3VfRS2wKSFFJsAlg7OSB+esCUZBLAv53sM4sM8mYd2wtf+EsdYyrr3tbv7RxKlr+0WbVpuzQEgJCQ/V1EAMcibB3EY2chlhibpfo4ctyjb7YWFgKYFALaG4tr1jN7QoQCVKL21BYWYXfvhzxH+Py9xe2pnbViUyy7OHGQNuecVlLG4d9IOkUClnEACMnDZ8c3y9YtTscOSS+jWfFyAPGH+YEXFTEeo/2ansqZMtjdydWJuSeV4V1OAgucQ8GLAFmhhJllNO1sZ3XcAMQ1zpZ7QqqEOcKSANN4G7ZvCSDWJ/ccs6AAH2lcqp3r2DNbgT/ADCJ06nUBiUViwcbo4XB73MDTVlIYAEs7jSLKHGbJ+YOS7ZcHMHI62AX3v3nbUlrSqysRNzd78DAUmQrE5S9u7i/kYYIolKOrkcrF2Ljvg+XPTLQlDpx/wAZzOmXmPHjHc+IwdwnHl/MYHR0yZiwkoJNlOeQyv8Alo0kyUAEqe/zP0zyyMJl7XBOBChiclZY77ZAM7APlDWonYsIYCzkOzDi9mD8YVu5EiFUqAcg08gKKiq79QEhzcNm8Ipi8Si7gA8S3Ef0j3aM46EWOV2I6jOF82aQQMybW46QzVX1F7X9DJOZKJDE/nHnGroZQkS0y90Elyz7xLFy/L0jLrUu6il7C50/PaG8usWrBicOMQYjEoglJcuyRr0iblLLm9SayN/cJ/TplqEwpGZbnez55e0SptnSStcxSQwAxBxhJLNZ7nOKtqzlTBiQQwFwLs2Fr5awDSVDSl43LguLBi/HXTLjAFViu7+pct3kunTpaVOkZqyBsGyblFqqqzDJXzDKxJLeeUIatSjKKst7d4NcHmf6wPSrUuzjxbzhn6GjSYMXE/HJq5NQoJYsAQww2vnZvC2sLamepSwBY5YterDvHfFBrShASpSWGQABNtS2fjC39Xnd9dc++ISkgkznsz3Nn2mCUcRc2AGoGbsMnyhDVTCtQN+ng/tAsvaTy+/vbmddc+UCz9o3sWPL6x1dJU7Ia0GMJVO+HES4Lu4vyJjqmaCd7TLkWaFX9pnKBZtceJg4qcnuBNiw2ZKUsEqXkzBg0dC79So6x0MBWEASv4mvoZwEtLy0HdGaiNBwMGy6qWP+Hkf61e6oycmYGFtBFpmQu1QJhlcjJv6P4mlob9mUnL5SPeLv/wChln5iFAtZpYB6kXMfOzNy6w4lhOF8I0hGzx6x3kaW5t6m9kfFNMkg4QLZgJ9otnfFdM9wTzwj3DxkaMpf5U+B+sP66iD/ACp00tlGbYtasBhjShmGgz2o+I6ZQDS3PQCEe1aiTMUT2CTazzSlj0Bi7aclKQGSB0jMVs0Ym5e0N+Mik6NgLHZdBIjuklymDSEA8e3PLQqjpdBKBfsJdi7ioII/3RmUTGVHfq75w7wO9Qa2DO5rV08opLyUs74f1Kme184gjZkspYSJQLZmpB1HFVoHpZYMkWDn6Qunyw2QgKv2R3/mEcEHZpqbYSLH9NIy/wDcIVdzxVfSGMuklpf9iSOk2Sf/ANRgUTjkCYupVnFfjFXr32ZyWAdTWVNLKe0iSN1ie2lh78AuAP7OR/yZP/cIyvb5unhCCtWyr8IlIWkpyDxKrg3uSSGms2cqVKdpMpBIAdM2Wo5/3lW7oaq2pJYuElzqqXfTj5ZRiZISSLCG05IYW0hS1FLadhF0DqMZ9dTkMZUtX+eUOuRt3QvVVUwmYjTyuX7qLWzbExhTUo9YUTC6oZqrXOt/zAuxGTcf21SE70qWq+qpXcM7tBqNq0xZkIwswT+ywLnV4+cLVGgQhkoblFLaEUD3/mSljEzWT9r05zSg21MvlbOENeaeYThkSy2X7qUsODJMAbQNg0UU0rdXxb3itaqo5Df8yzOdyFIk04F6aWd4N/6gWTwzinsZGI4aeUm//PSph0KrwpnpLNf5vrERKIh0evf+4EH9TR7QkUhT+3SyiXfF2yUf7EqYQpmSZTACnlA//JfyeOTL3BCxaDiiUfZDdfaHCjQAXkSz/wBdvMKimYiSP+Glf9wr6wYZB7PvhVOl3i1du/8ApkMMnBEt3/Tym4dsf/KOaWDenkn/AKxDf7oiiS7RTOkmDhxsER1CMUv/AJMr/wC4/wDnHQuEstHQTqD5GQllm6CCFKeBknLoIKk3EWb8zq15MBOJtF4ryEkQOoNFRMDIDQloKGHSNrKBjcbX24kSZKv5x6OI+dJTaLplWpQSkmyXbvL+8LXeKtjKfxL1XGsEfma5FcJst+Z+ojOzXK+4j1gj4emuTL45RZXSMJt+WgKKKrCshjzHKK1EvbviCwQSYNpwCWiVZTjC8Mc8OSfpahYRvsOqCqcubh4Aq59rcTCihrCgkB7u944VV78Yp/18cmR9fVAMN7UAiL6eZvDrEdj0faJmKOhDecXfp963GKOV0rCpWxxvzPdqpD2PD0hV2xBME1DlZHOA1pYmC1LgyTcc9Q5dbhUlrvh9I0aqgHCIyOYTDAVuUBuqDZkmuz3sbrmAk35+be8LaqRhL8bwJ+rO9zBHmDEayuKgByiEqKnqRY2gSmoUwh5sivC5YfMH6RlaubZot2TVYX5wxZRzr/cClmWZNGarfAOT+8C/2qEzSNDaAps91Bvy4inscc7uf0ga0r9/xDs3fxjRU0FR6iJrWN7k8VKprxGbJ3ieMUxTLkHIfQKCkHpAU5P7qRA9JV9mW0/rFUus/dSo84laiGJEqSOgZokqGAiEdb8x5faKl7XIUrygOorXKjx+0WpoZTplXcQlUxgk8TEaydZ31gObVgy0jUH6wLMnE2htaorY4ENQHTHR5Rq3Lx0cdByCHqDoyEGU6rGA0mw6QTRpctF39Qnj/wA4yXrlwMRDIyWgSfLaAq0a8xSCNnksRwReJyk2jlWLRYGBZetkqWZgWlQ0MONqWL8Q/jCMiHG05v7SBrhT6QC4fNTKqeiItpJ294Q6XRYkAwmoKfEsNpGklJKilOln9/eA+Q2MMj3iLyQ7MZPQQYiMgYcbdomUSBZ4VSkac4dRwygzNtqKPxmv+FJICF4slJJHXIRbWyxJnFJ/hfzdoJ2dQLMqTYM1r/3nhz8QbNC3UBva+JjDsuAtJJ9zeoqbjn3ExSkhRJEAVUov1jVy9mAHCBk/k0KZlIVKJ0v5Q1XcNgrqDncTKQwDxcmX5A+0F1NIWA5xRKRunm8Mc9EB9MCAzrXila8oJqERSmXeDqRkAymB1CXMe0ZAN+cWT0l3gdEt4OO1iRPFtjKlLn/MPB4N2Yj90/4W9IUUcwpvD3YErFMJPAmFr/ipmhQOWfmHJTiUB3R7PpwLHNrd0FTpGBQOgMD1LqY9Yz1OnR6jvSjv3sz9XJvzvA02nNjDrshjc5v7wPVU2o1h5LPtFvpBm2JpsuKpsotBk35ohjv1hkNBOgJIgYQ8WLpjnHhDGDU3S0WZsgOAPUhR05VY2EdDIS91+Dd9o6AFyT1BlciJGnSCqOZhUIpQmw6CJpEHfvqCrcqQwmgmS3TaF1ZLsDF9LW7pHL2jxV5fRUJKCp7mr59yWhSv47lkqiZAPEPC6uNw0Fmu3QOAaF09bmC1ht0wN7p9MBZNBhnW3lSzwSB4QqQbQzmKeQk8yI6z2D+4qvqW7DmMrLO0aUSsJccH74ymzCQoNxjc06MQSBmbeQjM8w42zc/41eSERJtShxSlWvYjq0ZWRLMfQ9qSQEXjIJpDfvgniXah2U8zxtsUj8T6DsAhUqVyCefH7RdtHFvMOUKvgmacCwcwQ0aGop3F+/zjEv8AhaY9W3W/qZyaFCWWDKLvydngSVS7ga53veG9ZTMDyeI7MAVL/P70HFmJsnAWwzOTpJZiLhRgKnkbtx/SNBUbMOM5t9BC+XT2h1LQViz1dzNVQuesdKlwRXyd4xClDKEaIb4zNbpuMpl0wWQMi8Ff2QkYruRlHmypgTPTiDhzo8OVTEzFqwgDoGgdljKcHqDFIZOX3mal0mQhpsamInJDt9PwRKZIZabWf3EHSmC3AFhFbLSV/qI54dYzf3HFcUqQeSiPCFSiLdYHn1RALniYXT607rQCmogZL+RaFf1HlHsgTHmHl9YBqKYgk8jDfYVQnsL54vpAu05oxAA8fSBq7/UIMbRFKqwmUqZeXfFKZV3h9MoHItC2rlMW5iNNLd6idtPFtMWTpUHbPlYk5ZC8V1CYY7CmhMqc+bBovYx4dQX0wXnvZKblHQ8RShVOhTXI9849hEXjsSlvjEN1MRKRYdBHrtE6c2HSKiI1PZmUB1L6c2ghMxgecUyWaJzkWgRzYbOoKTnENYsUmK2gogp4tUNqaYDIY84ULEF0K90g90VsGrCVHG7jbYpTkfy0aOgrcExJ0f2jDyqkpVbKH0qtAQC92J8oz/Ip07+ZueB5ChCn4jbaNd2j6D+v1hcJgyJ84Xz9oDCly7i/IsIFqqsBRAuPtEV+OQMl7vMX3Nt8JV6e0CP5lDowBjYVwsoiPkeztsql3sRwMfT6ABctJIupIU3B4y/PoKMGlfHtFg99iBV0t8POFtKooU+j/WHVfICWYZn3hcVMUganhC1bauR8AHuMllK8uLd7QhrFpSHI5ac4ma89oQRYHpaM98QVwTNwpvl7w149BLZ/eAuvVFJ/tBpqHKjzgUqZ+73i0THS5zeB1m5jYUZ1Mnd7lJXvQVsqpUlRsb8oEUS8HbPBd36xez+WDRzvERhWzMiNG9RFcipYq5tFFRN3VcmgNU5TPAFr1chUu+mY9qZQIcQCaMGGFCrHJSeX1iSZcADFNE2K/FTyMJ/UEkWSzs14oWq9z+NBEyWyvGB5Ml1QQZ7lz4307c+0Mp59/wA6wp2gP3FQwTLIU2l4DqpTlSotXgbZe+gtFpQ/iInLSwI4+0Xlgnw+sQa46w1y2YrjiTk0mzKn9tCD/CC3jHsLJtYBLtn/AEjoQ+hzJMa/7KqADM0g2HSPQY9lo3R0EReNg+550ep5iYwSamwHGBzHiUxBAMkMRLp0UvBCUuOjxSZbxw/EiVqVaLpK2ERmptEEJLRPsThDpcizxFU5g0Rk1O6QdB9BA8xbwMKd7hOWDqezlRbJS5JMCrg1Iw94eLnoSgOmSm5N+XjS/CHxCUTsKnIwNZzlfKM7MskcyI9p0OtxaFrEWxCrQ9dprcET6ZQbZTOEyxdKim/AARKZKDIPA/aPn2zKlcuYohRu73N4cTNvqSMLm/OMizwiH/hnqbVXnpw+XuaOtoAwXycxg9oTRMqFciQOgLRtNpbaHYONUjzS8fPhMaZiOpJ94P4FbYxP9BF/PsUhQP6mHBDKD5H6RQuXeCtnKC0gH87zEaiakKAvz84c0g5EtGbApxaC9lzBjbjfygLaKmU3IQPRVfZzgchlBuHNP7QYcK8fTZbhQ4ke0UzKTd7oYzJQCQoZFj4RVVzwMNtT5pH1hRXPoRpkA7M7ZKiE4eA94sq63C45RUioAKiOEBq3kk81eFhE/TDHkYevyXqGKYxVNCgOJ+8X0koP3mFFJNOEfnEQ52esE/nCBWrwBjyea1gG+57OkEX/ADjC2YlrHjD6clwOvsR7wtradr8YFU/2j5u5Lv4iGpRfx8o6Ql1B+BgioQ4B6+8W7JpkrJfQFvCH+WLs8+55scgqpcdBi5V24WjogWRUjuf/2Q=="/>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hQSERUUEhQWFRUVGBgYFhcYGBcYFxUVGBoVFRgXGBUXHSYfFxwjHRgUHy8gIycpLCwsFR4xNTAqNSYsLCkBCQoKDgwOGg8PGiwlHyUpLCksLCwwLCwsLCwsLCwsLCwsLCksLCwsLCwsLCwsLCwsLCwsLCwsLCwpLCwsLCwsLP/AABEIAL8BBwMBIgACEQEDEQH/xAAbAAACAwEBAQAAAAAAAAAAAAAEBQIDBgABB//EAEMQAAECBAMFBgUCAwYFBQEAAAECEQADBCESMUEFIlFhcROBkaGxwQYy0eHwFCNCUvEVYnKCkqJEU4OU0iRUdJPCFv/EABoBAAIDAQEAAAAAAAAAAAAAAAMEAQIFAAb/xAAqEQACAwACAgEEAAYDAAAAAAABAgADERIhBDEiE0FRYSMycYGRoQUU8f/aAAwDAQACEQMRAD8AwslzLBCh8qbBXIZg5/eKcusQktgTxZLaaRNn5DnGX6Jjo9TpkwkNpnycxETA2E/18o8mzHtHfo1BQChaxz0Nx0ift3IIMJkIaWbC1+uI+Yb1iKZw5sedgTy1tFc5ejm2Q9oqI6xTjvudstq5ZS13tx0iP6oBOH6dWilamzi6XL3cur8HtFswdzh+pdJpnQVFwxAdt3n1MUrSxD268NIbGcnAwSEnMNc3vc+kBTadzmG1+0DV+zsIyesga1h/UPB6ih90G+hW7d7D0gOZYjy9zB9IpWApcBzyuB1vxvEuetlVGnJfPc4cBQQckhRJH+LEIIo56QSFFSFpuVAs7fwpTAM6aflJyLiyQLhncRZQ7JmzVgISS5525nh9oAR13L531DqbajlSVKcKsFWBGnXV+cGVWFShLI3Ug255gu2WUXfDPweJqDOnWDskakgkKfvDRp5/w/KCQV/MSC+tj8ttCPWErbFVuozXUzL3MjtNcxCUpMlWFJIBJ1fVTX0hMta5xLMGSXw2SWdVwwEfU9tykTkFKgFFQFuALedh5R8woQkLKTxYENZiQ7ngIv49oZTg7E6yrM37xvsWgZIXiQlBDAqsSD/KA54ajPrA03ZpSoJWvcFwC4zuTZwzxYQlasIIShLkW4ZEAXY/WBv1fEnh3aRwLciZfgoGRdtGmAmWfDla9rAfWAqLZ4nTxLQoqTqcmTqe6GlXKKjZTOwyyOWbwb8PUIRMXgYkghzoGDi2pv8Aghr6vFN3vIAU8n/Wx3V0KOzTJSElkhLZEWxEvk9tYTbQ+Gg6ZctTDeU54DCFHnYDLU9YOVMwhyzpXci76Fj9IhUbTcAg2AtyB5+0J1tYvoxx1rYdiUp2MBLVLHEMos54i2YdvKKRNCZLHIg6MDgJBNtDaGWy6gqxHRhe2tzfTSAdp0y0KbCSi7NoHxX4XYd0HD70TK/S61RKqWmSoAkO7C+TpADNwHvGg2JsdKQonA5OZFwkMQkAQFLlYcDjCDu5/wATP6vDSiSkk3Z3DXa3G2eXjC97My9Rqrx+I5EQ/CgDCNH5XLP7Qn2wUKCR/K7tzBHv6QRtOqRu5DC982drW9IUz6jGrdKS/UMNb/mcBRGB2aNXj/HuD1tQQE71yMVxfJg4GjZExPYdDLOJc1aHZQbCkHRjizZ+A4wun1W8SQBYjLmNfePJFNLmL/cBFjhckB75NzhzDxmY9YXrPUbFizDjdQcEcW1sQ3TlHQEueScOEEgABiQ4HFr8I6BgHIsygmZuVLxJBAbcT6NHiV/mkTp5o7MdA/hFakaxq/c7M0eoXT0bkEsx0Fv6xdUzAAABrfu58Yokh0i5d+7laPZyHHTz0+0A9nsw24MEGnh7vFAN9YsUHDNFQfIPDIHUXnk2ZowHODKUqUm2QgCdxhxRycMjHqond5Br+ZitmBRL1KWbILLnG+nn56QzqdjKTLKsTlKQrCM+F+lvGLNjbG7VRUosliRq50DciR5Q7IASJaTbeTlYCxIJ5X6BoWttCn4zT8XxOakv6+0ydXs6YFISQxUxB/uuznlA8+QZa1JLggsY2aZwYhQBKU4Qpshwdsh5wFP2amaStWuIjQYi2ZzOvjFR5A9GWs/4/FJU9xGtKloBUp8OVrt11j6Z8H/DAplTFleJK0IAUNQoAquLNiYCMh8O/DxmVHYKZiy2OSkpN02yJDR9PmoTLlJQgslAwtbIaN+XhLzb+ICKfcUrT5YYHUpTLGFICUqcpbQqzfhvEQumVLrQ4JcEqSb6Bhzv4wVWyyoJAsw7iQXBB0MAmuS4KQMT3eyiRl7xnKd7M1a0OdSn9epaiUWA62I0tnb0jE7dmKRUqKHCna4AuWd0tZ7R9BoKHCSojNSiQbtZR9oz+3Nj9oszUjeKr9yU3VwJYjkwMOeKyo52C8hS68V+0QIlL7NK1MCXxdPwRVMADnO+fd6QyQsFBFixuNGa/oIVzVBi+7k2vl3RoDsmAAxZX2+8AVYX8obbLRbCPmIKsXJja3KEM+UpZLDwizZ/bYgm9rNqdGETZXq+4KtiG3I2qBuEAlgoded+vrC+omjCzXOXh9/xocbSocKcCS5JSC/EuLNo+vKBZGz1KUBYqRhFhkl0kltciIpWwzTLmsscWPdkoApkWzHmLX74vMzEGNwRnnz8CIrrpzBgSHAFrd8ApnAOp1akpbW/8OnGFV7PIzdqVFA2W1Ex1gBVhfO4YN4WivZ9UcRClWAPHO30AeBpcm5V/CQQeVtBd+EBqUd4JNgznXqeXLlBR8jkY5qz8P8AcbqnbxCmIGLoM2d+PvC+dNASbMoZdwIse/yidLIAGNyCSxDuGIzc2fuhdWpabMCTug5g2A5HrFlHeSxtVThntRJ1yAu321jz+JLMCbYeRsO77xRJq3SASXBHgHyfrFiZl8RU5BfrBMI9zJtYEmXVNKpICiDew7vOOhxTA1A7MjE4BB4NnfwEewEWhemiz+N38TMLIVup1sPSLRM84Dp1MA3AekXyy6gALmw7412Hcwl04BDabnkINShpT/zHCObXPm0GCQiXJKMyQSFeCgPEGAKyYAlCcilz1xXhTlvqP+R47UYG95sXTBbP8zgcL4RrJiZWF0jMB/8AEWBLeNoy9XLwLIcMbiDU2h+pHkeMalDbs8UixcdOcPZ1RhpkMn5nufmF+GrMPGE0o5EfmUNa2Z+zLDMWd+TqIHpEXdkD9wCNm5Cdk7RsEEWUeY/L6/SNhsimTj3wwIU54sGu/I552EYfYiSuYhtCX4ju4GNnXVe7hRbBc9Dr108Yy/JPFsE2vCLPXhle2tkiWHlgXYnhezePKEy6xBBCbMbEFzm+sN9oVhCFFRfCCQ+fJnaxOnJowsqc7Z5X8/GOoRnUky1t/wBNwh+4n0b4T2igstQAUhRKVnJIUww4tEqbjoI0k8PmwBOb5mxABt484ynwBWFUtUop3SsYFZAqYKUCeSWPOHNXXlCQAzo3Waw/A3dCXkp88iyjkxIlO1HTvFe6i5AzYslz/qLRRsqUle8pigXD62/PKK11tgFB0qcFz3+FxHk3aQkSkggmXh0d0gMNNHMcE0DPcZHIDN6jKt2mCSAWDKxchl6wonV+NJCWw5fmsJ11RxFSQsgHQuGu99NQdIpl15CdwKN2OYvlnwHtBhQZYMiiL64JCiBa+XHviMiaMeFTKBIbk2ZtnxgKrqSSXzfhF9KsISVNiUxZ8hzA4xplcEz2Y8jnqRppapswIRZRdhlkCe94ebAo1SivEkiaAxchgMw187afy6Qv+HqlMuYJilAYgQNClzmG5P4w7rtoIWlUyWwZ3Y6kk+N374Dc5/kA6/MlLOKSiprHmoQM1WJ6KsH7vOLKd5ZWlWJzvEkEEDqesJJG0AFBd31VdiQAXbj9YZ7PrEzpwSo4XDXe+rf4nP30ijVkDP1G/GPx5b95XWVpLgMTydwNW0/DCybtJYIAGefEv1h9L2CvASbqBUklmYi1weoL8ooqdmlRTxFi2T349YlSg6gbg7tq6IRRUS5kpKrAOUk6No/+o+ED1OzVy1g6a6ggMcMaHZKwimCQUuGPzOXZyDfUac+UKtp1wUXuCAdOLPzaABzyIEcpXsE+5GXOCFbrXDcAHfLhGf2hMeYwBAJzGnI8XtA0+pOJ73fXLuimbNKgxtfWxJ694hyqrDsm60E4PcjVSv8ALfLiPraLaKjWuUuYLpQU4r6Hh4eYgOonucyCMn0MM/h3aeBEyWUpIUA6i7kW3WyI5ww+hNECcD5NfQqw00vAMQKd5JLkEF0qzFi/jHQlO1gzZMAAAN5QGRfVvSOjLNLE7kDZfxOCYmV8o6CGOyVB3zb3s8LZZcBuA9IMpUFnvnp9I3rB0ZleMcsU5seT5wUL6+H2hZWKu4v6eJ1iSltn9jAq5hOtuHvC6Jkd8+wuw2GyKotA1QgqUNOY1jkG0R7SCIuHYGx9XDPEIax/NYb7XxAITkyUuj+UhIuRlqT3wn6Z6CH+3sISlDOsIS5zYAfKSMznflA7T8lgAOjK9gzkOpMwAFt0gkKvnvZaCH8isQtRSCcRsHO9kQBe5Bb0jF0C/wBwEggOOjHSNQRYLACTmAbPh4pVc3ByhPyK/lNPxLAKzkB+INqMgoBLqVewum9n6kwho59x6GPdrV+NTvAcqYwB5w5XVxTJnXX8ruQn2PZm1cUuSdzDhSQEsMJ+VgHcH7xKtkIILkhR143u2h4RidilEwo7MLBQEdsFKDLTiCSpJbdZxbO+sNviHb7rVLw4RLUw0ViDl+DOYyH8cizqaNNmw2bKK09lkpOLAVHUFmIa7h+UL5VckpAOgLjv4QAjaeMDEnGQ2IlSmSxsoF+PrC6oqUpWcJsouMyQ/MwVaCeodrQvcaVE/CkJTZirInMgm/C5y0gGnrSlACVEZlrG/XQejQBUzxhACnP47RNB3FA6Bxzy9jDK14O4IsD2JRVF72ubmIImNrlFdUT05QN2uE7whoL1FWcepbU1egyfx6efjFUqvUSWLDXnpFM9ScV3bpFASTZDnj06QZUGTPb31DpdapgAXOvdGh+GqIKmiZiACQ6gDlkQO72MZ7ZtKLY9S2tjfPyhzsA4JisBIsX5jhzvC94+JyaXjnANmw2rtA2CcJD7wGeTeTwuXVMBkb5ZO9z5ExVImYlhRYYbH29ohVy2UkBmYlRLMOXLLLlrGeihejHDp+Q/MFlzVJmFaBiScxdwxYu1vGI1E8J3lOMSSws4PAgZaGBJleZa3Hy/Mwyca8oDqJo+a17i1z1OcMivTsiu3i0pnzbpF7ejwOmcpKgQW0ve0SnTg7uDbxeK1VCQHbu4fj+UOAQLt8iTB55BP0hrIqSEJFrBh94VS+gNjn0YHugtdUkBjn1F/wAtEuugCA5+2JjsBGAlLKvdm3e8gHN7WjoEoqsTLShhV/K7AgAB3Ac666x0L4V6izHTsSSxYdB6QfTjd4cYDlmw6CCErAhxu5WhuDgyxazoYoeJjlFZigEJe/Iy0rtaKkzeMQOcG1WyFSpcuav5ZwKk8QASL+EW0DqBJLHqXbClKmT0AWAU5PAC597Q02o+9mHexuzh2vlp4xV8OJWmWtSM1EJdiXSAScLCx0PUZPA9VVYyWDG7nMqbXl00hR9az+kuMVZVSS94gqCDbvLt0MF1hKUPfL5mYqy+X3gGXWIFlId/4uGnC8QrqtwUhVhZsvyzXPGJ4ktGQ6pUcMWs5s2sSfIcPWD9i7HVNClM6U6lgATl1jhSiWbvclrWDWvzzhguNyZ61sfl9o6+Ea2YiXNVIlBa7pWonfQlQAYMX0fLSLpG0JZVinSnIBBVdwb4SWzOl4zqFLlqJS+8QS1r6GDZdRNWXa7lzukv0txF+sKvWCS35j9NoXojuXTq9ClFISEJPJywDX5wuqJyXOGw00giq2epKiVhWI3vxN78X5QAosS4B5PlBKwv2kX8/Zl6CC2FDqbme8ju0iSKkhTEH+v48UzJyklCWILBi4NjcZekaD9IWAIa2Q1NnsDnlHO3H3IrBb0fUQGUVF2LHUhvCKyRkpi35nDY7HWcTuU4XD67wDAgZlybcIltHYEsAYFsALg6niPSO+qu9mQQR3kzlWGPLSPaCoKVEgDpygiuoGTYvx4wR8P0eJKsacSAbHUKs7N/ld+Ig/NQmwCITYAOp5TzsJzIBIIA638j5QXseoHal93cGeqhhAYaXcPHtRKxLS2G2YFnuH6/eE+0qkicFgBIBGrgtx4wMfxQR+o0dqIP7muVOSSCCElmfPvvbviE2qLABsJbEQd7I3vc2aE5n9od1NrZaObR6qTMC19iScAL5G3fpnC6057h2uI9CU1MxRchm6OTAi0FRB8LcuEO9i7NVMeaslkjEEgAFbPwNsojIoMFQNUqBJc2APFsi2nKCiwKSB9oIgMQ0z09V/tFSr5Ze0a4/DcsqWXLKD4U5BrkOe7zhXV0KMS0gBHAaAOkHjbKCpcjepR0b2YhK+GWUcuZf8tDiqCRKly7FT3a93uxtpC+p2WZaMSyzlgM/F8oOrAxSxWHqXU6E4cSVkEM9yM9AAL9eUdF2zk4UWSAoEu4D35l9I6BMe5UepVSyXAfgPSCDLBIjpCd1PQegi7sk8WiC3csBKVDIZXzhtK2RL7IlT4jkeRuGB7vKAkSHIIuxdo0EilmTSlRZCA1jZgGZh9oVts4j3GEQsfUX0fwkokFSgkE2Fy45tkY3VfRS2wKSFFJsAlg7OSB+esCUZBLAv53sM4sM8mYd2wtf+EsdYyrr3tbv7RxKlr+0WbVpuzQEgJCQ/V1EAMcibB3EY2chlhibpfo4ctyjb7YWFgKYFALaG4tr1jN7QoQCVKL21BYWYXfvhzxH+Py9xe2pnbViUyy7OHGQNuecVlLG4d9IOkUClnEACMnDZ8c3y9YtTscOSS+jWfFyAPGH+YEXFTEeo/2ansqZMtjdydWJuSeV4V1OAgucQ8GLAFmhhJllNO1sZ3XcAMQ1zpZ7QqqEOcKSANN4G7ZvCSDWJ/ccs6AAH2lcqp3r2DNbgT/ADCJ06nUBiUViwcbo4XB73MDTVlIYAEs7jSLKHGbJ+YOS7ZcHMHI62AX3v3nbUlrSqysRNzd78DAUmQrE5S9u7i/kYYIolKOrkcrF2Ljvg+XPTLQlDpx/wAZzOmXmPHjHc+IwdwnHl/MYHR0yZiwkoJNlOeQyv8Alo0kyUAEqe/zP0zyyMJl7XBOBChiclZY77ZAM7APlDWonYsIYCzkOzDi9mD8YVu5EiFUqAcg08gKKiq79QEhzcNm8Ipi8Si7gA8S3Ef0j3aM46EWOV2I6jOF82aQQMybW46QzVX1F7X9DJOZKJDE/nHnGroZQkS0y90Elyz7xLFy/L0jLrUu6il7C50/PaG8usWrBicOMQYjEoglJcuyRr0iblLLm9SayN/cJ/TplqEwpGZbnez55e0SptnSStcxSQwAxBxhJLNZ7nOKtqzlTBiQQwFwLs2Fr5awDSVDSl43LguLBi/HXTLjAFViu7+pct3kunTpaVOkZqyBsGyblFqqqzDJXzDKxJLeeUIatSjKKst7d4NcHmf6wPSrUuzjxbzhn6GjSYMXE/HJq5NQoJYsAQww2vnZvC2sLamepSwBY5YterDvHfFBrShASpSWGQABNtS2fjC39Xnd9dc++ISkgkznsz3Nn2mCUcRc2AGoGbsMnyhDVTCtQN+ng/tAsvaTy+/vbmddc+UCz9o3sWPL6x1dJU7Ia0GMJVO+HES4Lu4vyJjqmaCd7TLkWaFX9pnKBZtceJg4qcnuBNiw2ZKUsEqXkzBg0dC79So6x0MBWEASv4mvoZwEtLy0HdGaiNBwMGy6qWP+Hkf61e6oycmYGFtBFpmQu1QJhlcjJv6P4mlob9mUnL5SPeLv/wChln5iFAtZpYB6kXMfOzNy6w4lhOF8I0hGzx6x3kaW5t6m9kfFNMkg4QLZgJ9otnfFdM9wTzwj3DxkaMpf5U+B+sP66iD/ACp00tlGbYtasBhjShmGgz2o+I6ZQDS3PQCEe1aiTMUT2CTazzSlj0Bi7aclKQGSB0jMVs0Ym5e0N+Mik6NgLHZdBIjuklymDSEA8e3PLQqjpdBKBfsJdi7ioII/3RmUTGVHfq75w7wO9Qa2DO5rV08opLyUs74f1Kme184gjZkspYSJQLZmpB1HFVoHpZYMkWDn6Qunyw2QgKv2R3/mEcEHZpqbYSLH9NIy/wDcIVdzxVfSGMuklpf9iSOk2Sf/ANRgUTjkCYupVnFfjFXr32ZyWAdTWVNLKe0iSN1ie2lh78AuAP7OR/yZP/cIyvb5unhCCtWyr8IlIWkpyDxKrg3uSSGms2cqVKdpMpBIAdM2Wo5/3lW7oaq2pJYuElzqqXfTj5ZRiZISSLCG05IYW0hS1FLadhF0DqMZ9dTkMZUtX+eUOuRt3QvVVUwmYjTyuX7qLWzbExhTUo9YUTC6oZqrXOt/zAuxGTcf21SE70qWq+qpXcM7tBqNq0xZkIwswT+ywLnV4+cLVGgQhkoblFLaEUD3/mSljEzWT9r05zSg21MvlbOENeaeYThkSy2X7qUsODJMAbQNg0UU0rdXxb3itaqo5Df8yzOdyFIk04F6aWd4N/6gWTwzinsZGI4aeUm//PSph0KrwpnpLNf5vrERKIh0evf+4EH9TR7QkUhT+3SyiXfF2yUf7EqYQpmSZTACnlA//JfyeOTL3BCxaDiiUfZDdfaHCjQAXkSz/wBdvMKimYiSP+Glf9wr6wYZB7PvhVOl3i1du/8ApkMMnBEt3/Tym4dsf/KOaWDenkn/AKxDf7oiiS7RTOkmDhxsER1CMUv/AJMr/wC4/wDnHQuEstHQTqD5GQllm6CCFKeBknLoIKk3EWb8zq15MBOJtF4ryEkQOoNFRMDIDQloKGHSNrKBjcbX24kSZKv5x6OI+dJTaLplWpQSkmyXbvL+8LXeKtjKfxL1XGsEfma5FcJst+Z+ojOzXK+4j1gj4emuTL45RZXSMJt+WgKKKrCshjzHKK1EvbviCwQSYNpwCWiVZTjC8Mc8OSfpahYRvsOqCqcubh4Aq59rcTCihrCgkB7u944VV78Yp/18cmR9fVAMN7UAiL6eZvDrEdj0faJmKOhDecXfp963GKOV0rCpWxxvzPdqpD2PD0hV2xBME1DlZHOA1pYmC1LgyTcc9Q5dbhUlrvh9I0aqgHCIyOYTDAVuUBuqDZkmuz3sbrmAk35+be8LaqRhL8bwJ+rO9zBHmDEayuKgByiEqKnqRY2gSmoUwh5sivC5YfMH6RlaubZot2TVYX5wxZRzr/cClmWZNGarfAOT+8C/2qEzSNDaAps91Bvy4inscc7uf0ga0r9/xDs3fxjRU0FR6iJrWN7k8VKprxGbJ3ieMUxTLkHIfQKCkHpAU5P7qRA9JV9mW0/rFUus/dSo84laiGJEqSOgZokqGAiEdb8x5faKl7XIUrygOorXKjx+0WpoZTplXcQlUxgk8TEaydZ31gObVgy0jUH6wLMnE2htaorY4ENQHTHR5Rq3Lx0cdByCHqDoyEGU6rGA0mw6QTRpctF39Qnj/wA4yXrlwMRDIyWgSfLaAq0a8xSCNnksRwReJyk2jlWLRYGBZetkqWZgWlQ0MONqWL8Q/jCMiHG05v7SBrhT6QC4fNTKqeiItpJ294Q6XRYkAwmoKfEsNpGklJKilOln9/eA+Q2MMj3iLyQ7MZPQQYiMgYcbdomUSBZ4VSkac4dRwygzNtqKPxmv+FJICF4slJJHXIRbWyxJnFJ/hfzdoJ2dQLMqTYM1r/3nhz8QbNC3UBva+JjDsuAtJJ9zeoqbjn3ExSkhRJEAVUov1jVy9mAHCBk/k0KZlIVKJ0v5Q1XcNgrqDncTKQwDxcmX5A+0F1NIWA5xRKRunm8Mc9EB9MCAzrXila8oJqERSmXeDqRkAymB1CXMe0ZAN+cWT0l3gdEt4OO1iRPFtjKlLn/MPB4N2Yj90/4W9IUUcwpvD3YErFMJPAmFr/ipmhQOWfmHJTiUB3R7PpwLHNrd0FTpGBQOgMD1LqY9Yz1OnR6jvSjv3sz9XJvzvA02nNjDrshjc5v7wPVU2o1h5LPtFvpBm2JpsuKpsotBk35ohjv1hkNBOgJIgYQ8WLpjnHhDGDU3S0WZsgOAPUhR05VY2EdDIS91+Dd9o6AFyT1BlciJGnSCqOZhUIpQmw6CJpEHfvqCrcqQwmgmS3TaF1ZLsDF9LW7pHL2jxV5fRUJKCp7mr59yWhSv47lkqiZAPEPC6uNw0Fmu3QOAaF09bmC1ht0wN7p9MBZNBhnW3lSzwSB4QqQbQzmKeQk8yI6z2D+4qvqW7DmMrLO0aUSsJccH74ymzCQoNxjc06MQSBmbeQjM8w42zc/41eSERJtShxSlWvYjq0ZWRLMfQ9qSQEXjIJpDfvgniXah2U8zxtsUj8T6DsAhUqVyCefH7RdtHFvMOUKvgmacCwcwQ0aGop3F+/zjEv8AhaY9W3W/qZyaFCWWDKLvydngSVS7ga53veG9ZTMDyeI7MAVL/P70HFmJsnAWwzOTpJZiLhRgKnkbtx/SNBUbMOM5t9BC+XT2h1LQViz1dzNVQuesdKlwRXyd4xClDKEaIb4zNbpuMpl0wWQMi8Ff2QkYruRlHmypgTPTiDhzo8OVTEzFqwgDoGgdljKcHqDFIZOX3mal0mQhpsamInJDt9PwRKZIZabWf3EHSmC3AFhFbLSV/qI54dYzf3HFcUqQeSiPCFSiLdYHn1RALniYXT607rQCmogZL+RaFf1HlHsgTHmHl9YBqKYgk8jDfYVQnsL54vpAu05oxAA8fSBq7/UIMbRFKqwmUqZeXfFKZV3h9MoHItC2rlMW5iNNLd6idtPFtMWTpUHbPlYk5ZC8V1CYY7CmhMqc+bBovYx4dQX0wXnvZKblHQ8RShVOhTXI9849hEXjsSlvjEN1MRKRYdBHrtE6c2HSKiI1PZmUB1L6c2ghMxgecUyWaJzkWgRzYbOoKTnENYsUmK2gogp4tUNqaYDIY84ULEF0K90g90VsGrCVHG7jbYpTkfy0aOgrcExJ0f2jDyqkpVbKH0qtAQC92J8oz/Ip07+ZueB5ChCn4jbaNd2j6D+v1hcJgyJ84Xz9oDCly7i/IsIFqqsBRAuPtEV+OQMl7vMX3Nt8JV6e0CP5lDowBjYVwsoiPkeztsql3sRwMfT6ABctJIupIU3B4y/PoKMGlfHtFg99iBV0t8POFtKooU+j/WHVfICWYZn3hcVMUganhC1bauR8AHuMllK8uLd7QhrFpSHI5ac4ma89oQRYHpaM98QVwTNwpvl7w149BLZ/eAuvVFJ/tBpqHKjzgUqZ+73i0THS5zeB1m5jYUZ1Mnd7lJXvQVsqpUlRsb8oEUS8HbPBd36xez+WDRzvERhWzMiNG9RFcipYq5tFFRN3VcmgNU5TPAFr1chUu+mY9qZQIcQCaMGGFCrHJSeX1iSZcADFNE2K/FTyMJ/UEkWSzs14oWq9z+NBEyWyvGB5Ml1QQZ7lz4307c+0Mp59/wA6wp2gP3FQwTLIU2l4DqpTlSotXgbZe+gtFpQ/iInLSwI4+0Xlgnw+sQa46w1y2YrjiTk0mzKn9tCD/CC3jHsLJtYBLtn/AEjoQ+hzJMa/7KqADM0g2HSPQY9lo3R0EReNg+550ep5iYwSamwHGBzHiUxBAMkMRLp0UvBCUuOjxSZbxw/EiVqVaLpK2ERmptEEJLRPsThDpcizxFU5g0Rk1O6QdB9BA8xbwMKd7hOWDqezlRbJS5JMCrg1Iw94eLnoSgOmSm5N+XjS/CHxCUTsKnIwNZzlfKM7MskcyI9p0OtxaFrEWxCrQ9dprcET6ZQbZTOEyxdKim/AARKZKDIPA/aPn2zKlcuYohRu73N4cTNvqSMLm/OMizwiH/hnqbVXnpw+XuaOtoAwXycxg9oTRMqFciQOgLRtNpbaHYONUjzS8fPhMaZiOpJ94P4FbYxP9BF/PsUhQP6mHBDKD5H6RQuXeCtnKC0gH87zEaiakKAvz84c0g5EtGbApxaC9lzBjbjfygLaKmU3IQPRVfZzgchlBuHNP7QYcK8fTZbhQ4ke0UzKTd7oYzJQCQoZFj4RVVzwMNtT5pH1hRXPoRpkA7M7ZKiE4eA94sq63C45RUioAKiOEBq3kk81eFhE/TDHkYevyXqGKYxVNCgOJ+8X0koP3mFFJNOEfnEQ52esE/nCBWrwBjyea1gG+57OkEX/ADjC2YlrHjD6clwOvsR7wtradr8YFU/2j5u5Lv4iGpRfx8o6Ql1B+BgioQ4B6+8W7JpkrJfQFvCH+WLs8+55scgqpcdBi5V24WjogWRUjuf/2Q=="/>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8" name="AutoShape 10" descr="data:image/jpeg;base64,/9j/4AAQSkZJRgABAQAAAQABAAD/2wCEAAkGBhQSERUUEhQWFRUVGBgYFhcYGBcYFxUVGBoVFRgXGBUXHSYfFxwjHRgUHy8gIycpLCwsFR4xNTAqNSYsLCkBCQoKDgwOGg8PGiwlHyUpLCksLCwwLCwsLCwsLCwsLCwsLCksLCwsLCwsLCwsLCwsLCwsLCwsLCwpLCwsLCwsLP/AABEIAL8BBwMBIgACEQEDEQH/xAAbAAACAwEBAQAAAAAAAAAAAAAEBQIDBgABB//EAEMQAAECBAMFBgUCAwYFBQEAAAECEQADBCESMUEFIlFhcROBkaGxwQYy0eHwFCNCUvEVYnKCkqJEU4OU0iRUdJPCFv/EABoBAAIDAQEAAAAAAAAAAAAAAAMEAQIFAAb/xAAqEQACAwACAgEEAAYDAAAAAAABAgADERIhBDEiE0FRYSMycYGRoQUU8f/aAAwDAQACEQMRAD8AwslzLBCh8qbBXIZg5/eKcusQktgTxZLaaRNn5DnGX6Jjo9TpkwkNpnycxETA2E/18o8mzHtHfo1BQChaxz0Nx0ift3IIMJkIaWbC1+uI+Yb1iKZw5sedgTy1tFc5ejm2Q9oqI6xTjvudstq5ZS13tx0iP6oBOH6dWilamzi6XL3cur8HtFswdzh+pdJpnQVFwxAdt3n1MUrSxD268NIbGcnAwSEnMNc3vc+kBTadzmG1+0DV+zsIyesga1h/UPB6ih90G+hW7d7D0gOZYjy9zB9IpWApcBzyuB1vxvEuetlVGnJfPc4cBQQckhRJH+LEIIo56QSFFSFpuVAs7fwpTAM6aflJyLiyQLhncRZQ7JmzVgISS5525nh9oAR13L531DqbajlSVKcKsFWBGnXV+cGVWFShLI3Ug255gu2WUXfDPweJqDOnWDskakgkKfvDRp5/w/KCQV/MSC+tj8ttCPWErbFVuozXUzL3MjtNcxCUpMlWFJIBJ1fVTX0hMta5xLMGSXw2SWdVwwEfU9tykTkFKgFFQFuALedh5R8woQkLKTxYENZiQ7ngIv49oZTg7E6yrM37xvsWgZIXiQlBDAqsSD/KA54ajPrA03ZpSoJWvcFwC4zuTZwzxYQlasIIShLkW4ZEAXY/WBv1fEnh3aRwLciZfgoGRdtGmAmWfDla9rAfWAqLZ4nTxLQoqTqcmTqe6GlXKKjZTOwyyOWbwb8PUIRMXgYkghzoGDi2pv8Aghr6vFN3vIAU8n/Wx3V0KOzTJSElkhLZEWxEvk9tYTbQ+Gg6ZctTDeU54DCFHnYDLU9YOVMwhyzpXci76Fj9IhUbTcAg2AtyB5+0J1tYvoxx1rYdiUp2MBLVLHEMos54i2YdvKKRNCZLHIg6MDgJBNtDaGWy6gqxHRhe2tzfTSAdp0y0KbCSi7NoHxX4XYd0HD70TK/S61RKqWmSoAkO7C+TpADNwHvGg2JsdKQonA5OZFwkMQkAQFLlYcDjCDu5/wATP6vDSiSkk3Z3DXa3G2eXjC97My9Rqrx+I5EQ/CgDCNH5XLP7Qn2wUKCR/K7tzBHv6QRtOqRu5DC982drW9IUz6jGrdKS/UMNb/mcBRGB2aNXj/HuD1tQQE71yMVxfJg4GjZExPYdDLOJc1aHZQbCkHRjizZ+A4wun1W8SQBYjLmNfePJFNLmL/cBFjhckB75NzhzDxmY9YXrPUbFizDjdQcEcW1sQ3TlHQEueScOEEgABiQ4HFr8I6BgHIsygmZuVLxJBAbcT6NHiV/mkTp5o7MdA/hFakaxq/c7M0eoXT0bkEsx0Fv6xdUzAAABrfu58Yokh0i5d+7laPZyHHTz0+0A9nsw24MEGnh7vFAN9YsUHDNFQfIPDIHUXnk2ZowHODKUqUm2QgCdxhxRycMjHqond5Br+ZitmBRL1KWbILLnG+nn56QzqdjKTLKsTlKQrCM+F+lvGLNjbG7VRUosliRq50DciR5Q7IASJaTbeTlYCxIJ5X6BoWttCn4zT8XxOakv6+0ydXs6YFISQxUxB/uuznlA8+QZa1JLggsY2aZwYhQBKU4Qpshwdsh5wFP2amaStWuIjQYi2ZzOvjFR5A9GWs/4/FJU9xGtKloBUp8OVrt11j6Z8H/DAplTFleJK0IAUNQoAquLNiYCMh8O/DxmVHYKZiy2OSkpN02yJDR9PmoTLlJQgslAwtbIaN+XhLzb+ICKfcUrT5YYHUpTLGFICUqcpbQqzfhvEQumVLrQ4JcEqSb6Bhzv4wVWyyoJAsw7iQXBB0MAmuS4KQMT3eyiRl7xnKd7M1a0OdSn9epaiUWA62I0tnb0jE7dmKRUqKHCna4AuWd0tZ7R9BoKHCSojNSiQbtZR9oz+3Nj9oszUjeKr9yU3VwJYjkwMOeKyo52C8hS68V+0QIlL7NK1MCXxdPwRVMADnO+fd6QyQsFBFixuNGa/oIVzVBi+7k2vl3RoDsmAAxZX2+8AVYX8obbLRbCPmIKsXJja3KEM+UpZLDwizZ/bYgm9rNqdGETZXq+4KtiG3I2qBuEAlgoded+vrC+omjCzXOXh9/xocbSocKcCS5JSC/EuLNo+vKBZGz1KUBYqRhFhkl0kltciIpWwzTLmsscWPdkoApkWzHmLX74vMzEGNwRnnz8CIrrpzBgSHAFrd8ApnAOp1akpbW/8OnGFV7PIzdqVFA2W1Ex1gBVhfO4YN4WivZ9UcRClWAPHO30AeBpcm5V/CQQeVtBd+EBqUd4JNgznXqeXLlBR8jkY5qz8P8AcbqnbxCmIGLoM2d+PvC+dNASbMoZdwIse/yidLIAGNyCSxDuGIzc2fuhdWpabMCTug5g2A5HrFlHeSxtVThntRJ1yAu321jz+JLMCbYeRsO77xRJq3SASXBHgHyfrFiZl8RU5BfrBMI9zJtYEmXVNKpICiDew7vOOhxTA1A7MjE4BB4NnfwEewEWhemiz+N38TMLIVup1sPSLRM84Dp1MA3AekXyy6gALmw7412Hcwl04BDabnkINShpT/zHCObXPm0GCQiXJKMyQSFeCgPEGAKyYAlCcilz1xXhTlvqP+R47UYG95sXTBbP8zgcL4RrJiZWF0jMB/8AEWBLeNoy9XLwLIcMbiDU2h+pHkeMalDbs8UixcdOcPZ1RhpkMn5nufmF+GrMPGE0o5EfmUNa2Z+zLDMWd+TqIHpEXdkD9wCNm5Cdk7RsEEWUeY/L6/SNhsimTj3wwIU54sGu/I552EYfYiSuYhtCX4ju4GNnXVe7hRbBc9Dr108Yy/JPFsE2vCLPXhle2tkiWHlgXYnhezePKEy6xBBCbMbEFzm+sN9oVhCFFRfCCQ+fJnaxOnJowsqc7Z5X8/GOoRnUky1t/wBNwh+4n0b4T2igstQAUhRKVnJIUww4tEqbjoI0k8PmwBOb5mxABt484ynwBWFUtUop3SsYFZAqYKUCeSWPOHNXXlCQAzo3Waw/A3dCXkp88iyjkxIlO1HTvFe6i5AzYslz/qLRRsqUle8pigXD62/PKK11tgFB0qcFz3+FxHk3aQkSkggmXh0d0gMNNHMcE0DPcZHIDN6jKt2mCSAWDKxchl6wonV+NJCWw5fmsJ11RxFSQsgHQuGu99NQdIpl15CdwKN2OYvlnwHtBhQZYMiiL64JCiBa+XHviMiaMeFTKBIbk2ZtnxgKrqSSXzfhF9KsISVNiUxZ8hzA4xplcEz2Y8jnqRppapswIRZRdhlkCe94ebAo1SivEkiaAxchgMw187afy6Qv+HqlMuYJilAYgQNClzmG5P4w7rtoIWlUyWwZ3Y6kk+N374Dc5/kA6/MlLOKSiprHmoQM1WJ6KsH7vOLKd5ZWlWJzvEkEEDqesJJG0AFBd31VdiQAXbj9YZ7PrEzpwSo4XDXe+rf4nP30ijVkDP1G/GPx5b95XWVpLgMTydwNW0/DCybtJYIAGefEv1h9L2CvASbqBUklmYi1weoL8ooqdmlRTxFi2T349YlSg6gbg7tq6IRRUS5kpKrAOUk6No/+o+ED1OzVy1g6a6ggMcMaHZKwimCQUuGPzOXZyDfUac+UKtp1wUXuCAdOLPzaABzyIEcpXsE+5GXOCFbrXDcAHfLhGf2hMeYwBAJzGnI8XtA0+pOJ73fXLuimbNKgxtfWxJ694hyqrDsm60E4PcjVSv8ALfLiPraLaKjWuUuYLpQU4r6Hh4eYgOonucyCMn0MM/h3aeBEyWUpIUA6i7kW3WyI5ww+hNECcD5NfQqw00vAMQKd5JLkEF0qzFi/jHQlO1gzZMAAAN5QGRfVvSOjLNLE7kDZfxOCYmV8o6CGOyVB3zb3s8LZZcBuA9IMpUFnvnp9I3rB0ZleMcsU5seT5wUL6+H2hZWKu4v6eJ1iSltn9jAq5hOtuHvC6Jkd8+wuw2GyKotA1QgqUNOY1jkG0R7SCIuHYGx9XDPEIax/NYb7XxAITkyUuj+UhIuRlqT3wn6Z6CH+3sISlDOsIS5zYAfKSMznflA7T8lgAOjK9gzkOpMwAFt0gkKvnvZaCH8isQtRSCcRsHO9kQBe5Bb0jF0C/wBwEggOOjHSNQRYLACTmAbPh4pVc3ByhPyK/lNPxLAKzkB+INqMgoBLqVewum9n6kwho59x6GPdrV+NTvAcqYwB5w5XVxTJnXX8ruQn2PZm1cUuSdzDhSQEsMJ+VgHcH7xKtkIILkhR143u2h4RidilEwo7MLBQEdsFKDLTiCSpJbdZxbO+sNviHb7rVLw4RLUw0ViDl+DOYyH8cizqaNNmw2bKK09lkpOLAVHUFmIa7h+UL5VckpAOgLjv4QAjaeMDEnGQ2IlSmSxsoF+PrC6oqUpWcJsouMyQ/MwVaCeodrQvcaVE/CkJTZirInMgm/C5y0gGnrSlACVEZlrG/XQejQBUzxhACnP47RNB3FA6Bxzy9jDK14O4IsD2JRVF72ubmIImNrlFdUT05QN2uE7whoL1FWcepbU1egyfx6efjFUqvUSWLDXnpFM9ScV3bpFASTZDnj06QZUGTPb31DpdapgAXOvdGh+GqIKmiZiACQ6gDlkQO72MZ7ZtKLY9S2tjfPyhzsA4JisBIsX5jhzvC94+JyaXjnANmw2rtA2CcJD7wGeTeTwuXVMBkb5ZO9z5ExVImYlhRYYbH29ohVy2UkBmYlRLMOXLLLlrGeihejHDp+Q/MFlzVJmFaBiScxdwxYu1vGI1E8J3lOMSSws4PAgZaGBJleZa3Hy/Mwyca8oDqJo+a17i1z1OcMivTsiu3i0pnzbpF7ejwOmcpKgQW0ve0SnTg7uDbxeK1VCQHbu4fj+UOAQLt8iTB55BP0hrIqSEJFrBh94VS+gNjn0YHugtdUkBjn1F/wAtEuugCA5+2JjsBGAlLKvdm3e8gHN7WjoEoqsTLShhV/K7AgAB3Ac666x0L4V6izHTsSSxYdB6QfTjd4cYDlmw6CCErAhxu5WhuDgyxazoYoeJjlFZigEJe/Iy0rtaKkzeMQOcG1WyFSpcuav5ZwKk8QASL+EW0DqBJLHqXbClKmT0AWAU5PAC597Q02o+9mHexuzh2vlp4xV8OJWmWtSM1EJdiXSAScLCx0PUZPA9VVYyWDG7nMqbXl00hR9az+kuMVZVSS94gqCDbvLt0MF1hKUPfL5mYqy+X3gGXWIFlId/4uGnC8QrqtwUhVhZsvyzXPGJ4ktGQ6pUcMWs5s2sSfIcPWD9i7HVNClM6U6lgATl1jhSiWbvclrWDWvzzhguNyZ61sfl9o6+Ea2YiXNVIlBa7pWonfQlQAYMX0fLSLpG0JZVinSnIBBVdwb4SWzOl4zqFLlqJS+8QS1r6GDZdRNWXa7lzukv0txF+sKvWCS35j9NoXojuXTq9ClFISEJPJywDX5wuqJyXOGw00giq2epKiVhWI3vxN78X5QAosS4B5PlBKwv2kX8/Zl6CC2FDqbme8ju0iSKkhTEH+v48UzJyklCWILBi4NjcZekaD9IWAIa2Q1NnsDnlHO3H3IrBb0fUQGUVF2LHUhvCKyRkpi35nDY7HWcTuU4XD67wDAgZlybcIltHYEsAYFsALg6niPSO+qu9mQQR3kzlWGPLSPaCoKVEgDpygiuoGTYvx4wR8P0eJKsacSAbHUKs7N/ld+Ig/NQmwCITYAOp5TzsJzIBIIA638j5QXseoHal93cGeqhhAYaXcPHtRKxLS2G2YFnuH6/eE+0qkicFgBIBGrgtx4wMfxQR+o0dqIP7muVOSSCCElmfPvvbviE2qLABsJbEQd7I3vc2aE5n9od1NrZaObR6qTMC19iScAL5G3fpnC6057h2uI9CU1MxRchm6OTAi0FRB8LcuEO9i7NVMeaslkjEEgAFbPwNsojIoMFQNUqBJc2APFsi2nKCiwKSB9oIgMQ0z09V/tFSr5Ze0a4/DcsqWXLKD4U5BrkOe7zhXV0KMS0gBHAaAOkHjbKCpcjepR0b2YhK+GWUcuZf8tDiqCRKly7FT3a93uxtpC+p2WZaMSyzlgM/F8oOrAxSxWHqXU6E4cSVkEM9yM9AAL9eUdF2zk4UWSAoEu4D35l9I6BMe5UepVSyXAfgPSCDLBIjpCd1PQegi7sk8WiC3csBKVDIZXzhtK2RL7IlT4jkeRuGB7vKAkSHIIuxdo0EilmTSlRZCA1jZgGZh9oVts4j3GEQsfUX0fwkokFSgkE2Fy45tkY3VfRS2wKSFFJsAlg7OSB+esCUZBLAv53sM4sM8mYd2wtf+EsdYyrr3tbv7RxKlr+0WbVpuzQEgJCQ/V1EAMcibB3EY2chlhibpfo4ctyjb7YWFgKYFALaG4tr1jN7QoQCVKL21BYWYXfvhzxH+Py9xe2pnbViUyy7OHGQNuecVlLG4d9IOkUClnEACMnDZ8c3y9YtTscOSS+jWfFyAPGH+YEXFTEeo/2ansqZMtjdydWJuSeV4V1OAgucQ8GLAFmhhJllNO1sZ3XcAMQ1zpZ7QqqEOcKSANN4G7ZvCSDWJ/ccs6AAH2lcqp3r2DNbgT/ADCJ06nUBiUViwcbo4XB73MDTVlIYAEs7jSLKHGbJ+YOS7ZcHMHI62AX3v3nbUlrSqysRNzd78DAUmQrE5S9u7i/kYYIolKOrkcrF2Ljvg+XPTLQlDpx/wAZzOmXmPHjHc+IwdwnHl/MYHR0yZiwkoJNlOeQyv8Alo0kyUAEqe/zP0zyyMJl7XBOBChiclZY77ZAM7APlDWonYsIYCzkOzDi9mD8YVu5EiFUqAcg08gKKiq79QEhzcNm8Ipi8Si7gA8S3Ef0j3aM46EWOV2I6jOF82aQQMybW46QzVX1F7X9DJOZKJDE/nHnGroZQkS0y90Elyz7xLFy/L0jLrUu6il7C50/PaG8usWrBicOMQYjEoglJcuyRr0iblLLm9SayN/cJ/TplqEwpGZbnez55e0SptnSStcxSQwAxBxhJLNZ7nOKtqzlTBiQQwFwLs2Fr5awDSVDSl43LguLBi/HXTLjAFViu7+pct3kunTpaVOkZqyBsGyblFqqqzDJXzDKxJLeeUIatSjKKst7d4NcHmf6wPSrUuzjxbzhn6GjSYMXE/HJq5NQoJYsAQww2vnZvC2sLamepSwBY5YterDvHfFBrShASpSWGQABNtS2fjC39Xnd9dc++ISkgkznsz3Nn2mCUcRc2AGoGbsMnyhDVTCtQN+ng/tAsvaTy+/vbmddc+UCz9o3sWPL6x1dJU7Ia0GMJVO+HES4Lu4vyJjqmaCd7TLkWaFX9pnKBZtceJg4qcnuBNiw2ZKUsEqXkzBg0dC79So6x0MBWEASv4mvoZwEtLy0HdGaiNBwMGy6qWP+Hkf61e6oycmYGFtBFpmQu1QJhlcjJv6P4mlob9mUnL5SPeLv/wChln5iFAtZpYB6kXMfOzNy6w4lhOF8I0hGzx6x3kaW5t6m9kfFNMkg4QLZgJ9otnfFdM9wTzwj3DxkaMpf5U+B+sP66iD/ACp00tlGbYtasBhjShmGgz2o+I6ZQDS3PQCEe1aiTMUT2CTazzSlj0Bi7aclKQGSB0jMVs0Ym5e0N+Mik6NgLHZdBIjuklymDSEA8e3PLQqjpdBKBfsJdi7ioII/3RmUTGVHfq75w7wO9Qa2DO5rV08opLyUs74f1Kme184gjZkspYSJQLZmpB1HFVoHpZYMkWDn6Qunyw2QgKv2R3/mEcEHZpqbYSLH9NIy/wDcIVdzxVfSGMuklpf9iSOk2Sf/ANRgUTjkCYupVnFfjFXr32ZyWAdTWVNLKe0iSN1ie2lh78AuAP7OR/yZP/cIyvb5unhCCtWyr8IlIWkpyDxKrg3uSSGms2cqVKdpMpBIAdM2Wo5/3lW7oaq2pJYuElzqqXfTj5ZRiZISSLCG05IYW0hS1FLadhF0DqMZ9dTkMZUtX+eUOuRt3QvVVUwmYjTyuX7qLWzbExhTUo9YUTC6oZqrXOt/zAuxGTcf21SE70qWq+qpXcM7tBqNq0xZkIwswT+ywLnV4+cLVGgQhkoblFLaEUD3/mSljEzWT9r05zSg21MvlbOENeaeYThkSy2X7qUsODJMAbQNg0UU0rdXxb3itaqo5Df8yzOdyFIk04F6aWd4N/6gWTwzinsZGI4aeUm//PSph0KrwpnpLNf5vrERKIh0evf+4EH9TR7QkUhT+3SyiXfF2yUf7EqYQpmSZTACnlA//JfyeOTL3BCxaDiiUfZDdfaHCjQAXkSz/wBdvMKimYiSP+Glf9wr6wYZB7PvhVOl3i1du/8ApkMMnBEt3/Tym4dsf/KOaWDenkn/AKxDf7oiiS7RTOkmDhxsER1CMUv/AJMr/wC4/wDnHQuEstHQTqD5GQllm6CCFKeBknLoIKk3EWb8zq15MBOJtF4ryEkQOoNFRMDIDQloKGHSNrKBjcbX24kSZKv5x6OI+dJTaLplWpQSkmyXbvL+8LXeKtjKfxL1XGsEfma5FcJst+Z+ojOzXK+4j1gj4emuTL45RZXSMJt+WgKKKrCshjzHKK1EvbviCwQSYNpwCWiVZTjC8Mc8OSfpahYRvsOqCqcubh4Aq59rcTCihrCgkB7u944VV78Yp/18cmR9fVAMN7UAiL6eZvDrEdj0faJmKOhDecXfp963GKOV0rCpWxxvzPdqpD2PD0hV2xBME1DlZHOA1pYmC1LgyTcc9Q5dbhUlrvh9I0aqgHCIyOYTDAVuUBuqDZkmuz3sbrmAk35+be8LaqRhL8bwJ+rO9zBHmDEayuKgByiEqKnqRY2gSmoUwh5sivC5YfMH6RlaubZot2TVYX5wxZRzr/cClmWZNGarfAOT+8C/2qEzSNDaAps91Bvy4inscc7uf0ga0r9/xDs3fxjRU0FR6iJrWN7k8VKprxGbJ3ieMUxTLkHIfQKCkHpAU5P7qRA9JV9mW0/rFUus/dSo84laiGJEqSOgZokqGAiEdb8x5faKl7XIUrygOorXKjx+0WpoZTplXcQlUxgk8TEaydZ31gObVgy0jUH6wLMnE2htaorY4ENQHTHR5Rq3Lx0cdByCHqDoyEGU6rGA0mw6QTRpctF39Qnj/wA4yXrlwMRDIyWgSfLaAq0a8xSCNnksRwReJyk2jlWLRYGBZetkqWZgWlQ0MONqWL8Q/jCMiHG05v7SBrhT6QC4fNTKqeiItpJ294Q6XRYkAwmoKfEsNpGklJKilOln9/eA+Q2MMj3iLyQ7MZPQQYiMgYcbdomUSBZ4VSkac4dRwygzNtqKPxmv+FJICF4slJJHXIRbWyxJnFJ/hfzdoJ2dQLMqTYM1r/3nhz8QbNC3UBva+JjDsuAtJJ9zeoqbjn3ExSkhRJEAVUov1jVy9mAHCBk/k0KZlIVKJ0v5Q1XcNgrqDncTKQwDxcmX5A+0F1NIWA5xRKRunm8Mc9EB9MCAzrXila8oJqERSmXeDqRkAymB1CXMe0ZAN+cWT0l3gdEt4OO1iRPFtjKlLn/MPB4N2Yj90/4W9IUUcwpvD3YErFMJPAmFr/ipmhQOWfmHJTiUB3R7PpwLHNrd0FTpGBQOgMD1LqY9Yz1OnR6jvSjv3sz9XJvzvA02nNjDrshjc5v7wPVU2o1h5LPtFvpBm2JpsuKpsotBk35ohjv1hkNBOgJIgYQ8WLpjnHhDGDU3S0WZsgOAPUhR05VY2EdDIS91+Dd9o6AFyT1BlciJGnSCqOZhUIpQmw6CJpEHfvqCrcqQwmgmS3TaF1ZLsDF9LW7pHL2jxV5fRUJKCp7mr59yWhSv47lkqiZAPEPC6uNw0Fmu3QOAaF09bmC1ht0wN7p9MBZNBhnW3lSzwSB4QqQbQzmKeQk8yI6z2D+4qvqW7DmMrLO0aUSsJccH74ymzCQoNxjc06MQSBmbeQjM8w42zc/41eSERJtShxSlWvYjq0ZWRLMfQ9qSQEXjIJpDfvgniXah2U8zxtsUj8T6DsAhUqVyCefH7RdtHFvMOUKvgmacCwcwQ0aGop3F+/zjEv8AhaY9W3W/qZyaFCWWDKLvydngSVS7ga53veG9ZTMDyeI7MAVL/P70HFmJsnAWwzOTpJZiLhRgKnkbtx/SNBUbMOM5t9BC+XT2h1LQViz1dzNVQuesdKlwRXyd4xClDKEaIb4zNbpuMpl0wWQMi8Ff2QkYruRlHmypgTPTiDhzo8OVTEzFqwgDoGgdljKcHqDFIZOX3mal0mQhpsamInJDt9PwRKZIZabWf3EHSmC3AFhFbLSV/qI54dYzf3HFcUqQeSiPCFSiLdYHn1RALniYXT607rQCmogZL+RaFf1HlHsgTHmHl9YBqKYgk8jDfYVQnsL54vpAu05oxAA8fSBq7/UIMbRFKqwmUqZeXfFKZV3h9MoHItC2rlMW5iNNLd6idtPFtMWTpUHbPlYk5ZC8V1CYY7CmhMqc+bBovYx4dQX0wXnvZKblHQ8RShVOhTXI9849hEXjsSlvjEN1MRKRYdBHrtE6c2HSKiI1PZmUB1L6c2ghMxgecUyWaJzkWgRzYbOoKTnENYsUmK2gogp4tUNqaYDIY84ULEF0K90g90VsGrCVHG7jbYpTkfy0aOgrcExJ0f2jDyqkpVbKH0qtAQC92J8oz/Ip07+ZueB5ChCn4jbaNd2j6D+v1hcJgyJ84Xz9oDCly7i/IsIFqqsBRAuPtEV+OQMl7vMX3Nt8JV6e0CP5lDowBjYVwsoiPkeztsql3sRwMfT6ABctJIupIU3B4y/PoKMGlfHtFg99iBV0t8POFtKooU+j/WHVfICWYZn3hcVMUganhC1bauR8AHuMllK8uLd7QhrFpSHI5ac4ma89oQRYHpaM98QVwTNwpvl7w149BLZ/eAuvVFJ/tBpqHKjzgUqZ+73i0THS5zeB1m5jYUZ1Mnd7lJXvQVsqpUlRsb8oEUS8HbPBd36xez+WDRzvERhWzMiNG9RFcipYq5tFFRN3VcmgNU5TPAFr1chUu+mY9qZQIcQCaMGGFCrHJSeX1iSZcADFNE2K/FTyMJ/UEkWSzs14oWq9z+NBEyWyvGB5Ml1QQZ7lz4307c+0Mp59/wA6wp2gP3FQwTLIU2l4DqpTlSotXgbZe+gtFpQ/iInLSwI4+0Xlgnw+sQa46w1y2YrjiTk0mzKn9tCD/CC3jHsLJtYBLtn/AEjoQ+hzJMa/7KqADM0g2HSPQY9lo3R0EReNg+550ep5iYwSamwHGBzHiUxBAMkMRLp0UvBCUuOjxSZbxw/EiVqVaLpK2ERmptEEJLRPsThDpcizxFU5g0Rk1O6QdB9BA8xbwMKd7hOWDqezlRbJS5JMCrg1Iw94eLnoSgOmSm5N+XjS/CHxCUTsKnIwNZzlfKM7MskcyI9p0OtxaFrEWxCrQ9dprcET6ZQbZTOEyxdKim/AARKZKDIPA/aPn2zKlcuYohRu73N4cTNvqSMLm/OMizwiH/hnqbVXnpw+XuaOtoAwXycxg9oTRMqFciQOgLRtNpbaHYONUjzS8fPhMaZiOpJ94P4FbYxP9BF/PsUhQP6mHBDKD5H6RQuXeCtnKC0gH87zEaiakKAvz84c0g5EtGbApxaC9lzBjbjfygLaKmU3IQPRVfZzgchlBuHNP7QYcK8fTZbhQ4ke0UzKTd7oYzJQCQoZFj4RVVzwMNtT5pH1hRXPoRpkA7M7ZKiE4eA94sq63C45RUioAKiOEBq3kk81eFhE/TDHkYevyXqGKYxVNCgOJ+8X0koP3mFFJNOEfnEQ52esE/nCBWrwBjyea1gG+57OkEX/ADjC2YlrHjD6clwOvsR7wtradr8YFU/2j5u5Lv4iGpRfx8o6Ql1B+BgioQ4B6+8W7JpkrJfQFvCH+WLs8+55scgqpcdBi5V24WjogWRUjuf/2Q=="/>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20" name="AutoShape 12" descr="data:image/jpeg;base64,/9j/4AAQSkZJRgABAQAAAQABAAD/2wCEAAkGBhQSERUUEhQWFRUVGBgYFhcYGBcYFxUVGBoVFRgXGBUXHSYfFxwjHRgUHy8gIycpLCwsFR4xNTAqNSYsLCkBCQoKDgwOGg8PGiwlHyUpLCksLCwwLCwsLCwsLCwsLCwsLCksLCwsLCwsLCwsLCwsLCwsLCwsLCwpLCwsLCwsLP/AABEIAL8BBwMBIgACEQEDEQH/xAAbAAACAwEBAQAAAAAAAAAAAAAEBQIDBgABB//EAEMQAAECBAMFBgUCAwYFBQEAAAECEQADBCESMUEFIlFhcROBkaGxwQYy0eHwFCNCUvEVYnKCkqJEU4OU0iRUdJPCFv/EABoBAAIDAQEAAAAAAAAAAAAAAAMEAQIFAAb/xAAqEQACAwACAgEEAAYDAAAAAAABAgADERIhBDEiE0FRYSMycYGRoQUU8f/aAAwDAQACEQMRAD8AwslzLBCh8qbBXIZg5/eKcusQktgTxZLaaRNn5DnGX6Jjo9TpkwkNpnycxETA2E/18o8mzHtHfo1BQChaxz0Nx0ift3IIMJkIaWbC1+uI+Yb1iKZw5sedgTy1tFc5ejm2Q9oqI6xTjvudstq5ZS13tx0iP6oBOH6dWilamzi6XL3cur8HtFswdzh+pdJpnQVFwxAdt3n1MUrSxD268NIbGcnAwSEnMNc3vc+kBTadzmG1+0DV+zsIyesga1h/UPB6ih90G+hW7d7D0gOZYjy9zB9IpWApcBzyuB1vxvEuetlVGnJfPc4cBQQckhRJH+LEIIo56QSFFSFpuVAs7fwpTAM6aflJyLiyQLhncRZQ7JmzVgISS5525nh9oAR13L531DqbajlSVKcKsFWBGnXV+cGVWFShLI3Ug255gu2WUXfDPweJqDOnWDskakgkKfvDRp5/w/KCQV/MSC+tj8ttCPWErbFVuozXUzL3MjtNcxCUpMlWFJIBJ1fVTX0hMta5xLMGSXw2SWdVwwEfU9tykTkFKgFFQFuALedh5R8woQkLKTxYENZiQ7ngIv49oZTg7E6yrM37xvsWgZIXiQlBDAqsSD/KA54ajPrA03ZpSoJWvcFwC4zuTZwzxYQlasIIShLkW4ZEAXY/WBv1fEnh3aRwLciZfgoGRdtGmAmWfDla9rAfWAqLZ4nTxLQoqTqcmTqe6GlXKKjZTOwyyOWbwb8PUIRMXgYkghzoGDi2pv8Aghr6vFN3vIAU8n/Wx3V0KOzTJSElkhLZEWxEvk9tYTbQ+Gg6ZctTDeU54DCFHnYDLU9YOVMwhyzpXci76Fj9IhUbTcAg2AtyB5+0J1tYvoxx1rYdiUp2MBLVLHEMos54i2YdvKKRNCZLHIg6MDgJBNtDaGWy6gqxHRhe2tzfTSAdp0y0KbCSi7NoHxX4XYd0HD70TK/S61RKqWmSoAkO7C+TpADNwHvGg2JsdKQonA5OZFwkMQkAQFLlYcDjCDu5/wATP6vDSiSkk3Z3DXa3G2eXjC97My9Rqrx+I5EQ/CgDCNH5XLP7Qn2wUKCR/K7tzBHv6QRtOqRu5DC982drW9IUz6jGrdKS/UMNb/mcBRGB2aNXj/HuD1tQQE71yMVxfJg4GjZExPYdDLOJc1aHZQbCkHRjizZ+A4wun1W8SQBYjLmNfePJFNLmL/cBFjhckB75NzhzDxmY9YXrPUbFizDjdQcEcW1sQ3TlHQEueScOEEgABiQ4HFr8I6BgHIsygmZuVLxJBAbcT6NHiV/mkTp5o7MdA/hFakaxq/c7M0eoXT0bkEsx0Fv6xdUzAAABrfu58Yokh0i5d+7laPZyHHTz0+0A9nsw24MEGnh7vFAN9YsUHDNFQfIPDIHUXnk2ZowHODKUqUm2QgCdxhxRycMjHqond5Br+ZitmBRL1KWbILLnG+nn56QzqdjKTLKsTlKQrCM+F+lvGLNjbG7VRUosliRq50DciR5Q7IASJaTbeTlYCxIJ5X6BoWttCn4zT8XxOakv6+0ydXs6YFISQxUxB/uuznlA8+QZa1JLggsY2aZwYhQBKU4Qpshwdsh5wFP2amaStWuIjQYi2ZzOvjFR5A9GWs/4/FJU9xGtKloBUp8OVrt11j6Z8H/DAplTFleJK0IAUNQoAquLNiYCMh8O/DxmVHYKZiy2OSkpN02yJDR9PmoTLlJQgslAwtbIaN+XhLzb+ICKfcUrT5YYHUpTLGFICUqcpbQqzfhvEQumVLrQ4JcEqSb6Bhzv4wVWyyoJAsw7iQXBB0MAmuS4KQMT3eyiRl7xnKd7M1a0OdSn9epaiUWA62I0tnb0jE7dmKRUqKHCna4AuWd0tZ7R9BoKHCSojNSiQbtZR9oz+3Nj9oszUjeKr9yU3VwJYjkwMOeKyo52C8hS68V+0QIlL7NK1MCXxdPwRVMADnO+fd6QyQsFBFixuNGa/oIVzVBi+7k2vl3RoDsmAAxZX2+8AVYX8obbLRbCPmIKsXJja3KEM+UpZLDwizZ/bYgm9rNqdGETZXq+4KtiG3I2qBuEAlgoded+vrC+omjCzXOXh9/xocbSocKcCS5JSC/EuLNo+vKBZGz1KUBYqRhFhkl0kltciIpWwzTLmsscWPdkoApkWzHmLX74vMzEGNwRnnz8CIrrpzBgSHAFrd8ApnAOp1akpbW/8OnGFV7PIzdqVFA2W1Ex1gBVhfO4YN4WivZ9UcRClWAPHO30AeBpcm5V/CQQeVtBd+EBqUd4JNgznXqeXLlBR8jkY5qz8P8AcbqnbxCmIGLoM2d+PvC+dNASbMoZdwIse/yidLIAGNyCSxDuGIzc2fuhdWpabMCTug5g2A5HrFlHeSxtVThntRJ1yAu321jz+JLMCbYeRsO77xRJq3SASXBHgHyfrFiZl8RU5BfrBMI9zJtYEmXVNKpICiDew7vOOhxTA1A7MjE4BB4NnfwEewEWhemiz+N38TMLIVup1sPSLRM84Dp1MA3AekXyy6gALmw7412Hcwl04BDabnkINShpT/zHCObXPm0GCQiXJKMyQSFeCgPEGAKyYAlCcilz1xXhTlvqP+R47UYG95sXTBbP8zgcL4RrJiZWF0jMB/8AEWBLeNoy9XLwLIcMbiDU2h+pHkeMalDbs8UixcdOcPZ1RhpkMn5nufmF+GrMPGE0o5EfmUNa2Z+zLDMWd+TqIHpEXdkD9wCNm5Cdk7RsEEWUeY/L6/SNhsimTj3wwIU54sGu/I552EYfYiSuYhtCX4ju4GNnXVe7hRbBc9Dr108Yy/JPFsE2vCLPXhle2tkiWHlgXYnhezePKEy6xBBCbMbEFzm+sN9oVhCFFRfCCQ+fJnaxOnJowsqc7Z5X8/GOoRnUky1t/wBNwh+4n0b4T2igstQAUhRKVnJIUww4tEqbjoI0k8PmwBOb5mxABt484ynwBWFUtUop3SsYFZAqYKUCeSWPOHNXXlCQAzo3Waw/A3dCXkp88iyjkxIlO1HTvFe6i5AzYslz/qLRRsqUle8pigXD62/PKK11tgFB0qcFz3+FxHk3aQkSkggmXh0d0gMNNHMcE0DPcZHIDN6jKt2mCSAWDKxchl6wonV+NJCWw5fmsJ11RxFSQsgHQuGu99NQdIpl15CdwKN2OYvlnwHtBhQZYMiiL64JCiBa+XHviMiaMeFTKBIbk2ZtnxgKrqSSXzfhF9KsISVNiUxZ8hzA4xplcEz2Y8jnqRppapswIRZRdhlkCe94ebAo1SivEkiaAxchgMw187afy6Qv+HqlMuYJilAYgQNClzmG5P4w7rtoIWlUyWwZ3Y6kk+N374Dc5/kA6/MlLOKSiprHmoQM1WJ6KsH7vOLKd5ZWlWJzvEkEEDqesJJG0AFBd31VdiQAXbj9YZ7PrEzpwSo4XDXe+rf4nP30ijVkDP1G/GPx5b95XWVpLgMTydwNW0/DCybtJYIAGefEv1h9L2CvASbqBUklmYi1weoL8ooqdmlRTxFi2T349YlSg6gbg7tq6IRRUS5kpKrAOUk6No/+o+ED1OzVy1g6a6ggMcMaHZKwimCQUuGPzOXZyDfUac+UKtp1wUXuCAdOLPzaABzyIEcpXsE+5GXOCFbrXDcAHfLhGf2hMeYwBAJzGnI8XtA0+pOJ73fXLuimbNKgxtfWxJ694hyqrDsm60E4PcjVSv8ALfLiPraLaKjWuUuYLpQU4r6Hh4eYgOonucyCMn0MM/h3aeBEyWUpIUA6i7kW3WyI5ww+hNECcD5NfQqw00vAMQKd5JLkEF0qzFi/jHQlO1gzZMAAAN5QGRfVvSOjLNLE7kDZfxOCYmV8o6CGOyVB3zb3s8LZZcBuA9IMpUFnvnp9I3rB0ZleMcsU5seT5wUL6+H2hZWKu4v6eJ1iSltn9jAq5hOtuHvC6Jkd8+wuw2GyKotA1QgqUNOY1jkG0R7SCIuHYGx9XDPEIax/NYb7XxAITkyUuj+UhIuRlqT3wn6Z6CH+3sISlDOsIS5zYAfKSMznflA7T8lgAOjK9gzkOpMwAFt0gkKvnvZaCH8isQtRSCcRsHO9kQBe5Bb0jF0C/wBwEggOOjHSNQRYLACTmAbPh4pVc3ByhPyK/lNPxLAKzkB+INqMgoBLqVewum9n6kwho59x6GPdrV+NTvAcqYwB5w5XVxTJnXX8ruQn2PZm1cUuSdzDhSQEsMJ+VgHcH7xKtkIILkhR143u2h4RidilEwo7MLBQEdsFKDLTiCSpJbdZxbO+sNviHb7rVLw4RLUw0ViDl+DOYyH8cizqaNNmw2bKK09lkpOLAVHUFmIa7h+UL5VckpAOgLjv4QAjaeMDEnGQ2IlSmSxsoF+PrC6oqUpWcJsouMyQ/MwVaCeodrQvcaVE/CkJTZirInMgm/C5y0gGnrSlACVEZlrG/XQejQBUzxhACnP47RNB3FA6Bxzy9jDK14O4IsD2JRVF72ubmIImNrlFdUT05QN2uE7whoL1FWcepbU1egyfx6efjFUqvUSWLDXnpFM9ScV3bpFASTZDnj06QZUGTPb31DpdapgAXOvdGh+GqIKmiZiACQ6gDlkQO72MZ7ZtKLY9S2tjfPyhzsA4JisBIsX5jhzvC94+JyaXjnANmw2rtA2CcJD7wGeTeTwuXVMBkb5ZO9z5ExVImYlhRYYbH29ohVy2UkBmYlRLMOXLLLlrGeihejHDp+Q/MFlzVJmFaBiScxdwxYu1vGI1E8J3lOMSSws4PAgZaGBJleZa3Hy/Mwyca8oDqJo+a17i1z1OcMivTsiu3i0pnzbpF7ejwOmcpKgQW0ve0SnTg7uDbxeK1VCQHbu4fj+UOAQLt8iTB55BP0hrIqSEJFrBh94VS+gNjn0YHugtdUkBjn1F/wAtEuugCA5+2JjsBGAlLKvdm3e8gHN7WjoEoqsTLShhV/K7AgAB3Ac666x0L4V6izHTsSSxYdB6QfTjd4cYDlmw6CCErAhxu5WhuDgyxazoYoeJjlFZigEJe/Iy0rtaKkzeMQOcG1WyFSpcuav5ZwKk8QASL+EW0DqBJLHqXbClKmT0AWAU5PAC597Q02o+9mHexuzh2vlp4xV8OJWmWtSM1EJdiXSAScLCx0PUZPA9VVYyWDG7nMqbXl00hR9az+kuMVZVSS94gqCDbvLt0MF1hKUPfL5mYqy+X3gGXWIFlId/4uGnC8QrqtwUhVhZsvyzXPGJ4ktGQ6pUcMWs5s2sSfIcPWD9i7HVNClM6U6lgATl1jhSiWbvclrWDWvzzhguNyZ61sfl9o6+Ea2YiXNVIlBa7pWonfQlQAYMX0fLSLpG0JZVinSnIBBVdwb4SWzOl4zqFLlqJS+8QS1r6GDZdRNWXa7lzukv0txF+sKvWCS35j9NoXojuXTq9ClFISEJPJywDX5wuqJyXOGw00giq2epKiVhWI3vxN78X5QAosS4B5PlBKwv2kX8/Zl6CC2FDqbme8ju0iSKkhTEH+v48UzJyklCWILBi4NjcZekaD9IWAIa2Q1NnsDnlHO3H3IrBb0fUQGUVF2LHUhvCKyRkpi35nDY7HWcTuU4XD67wDAgZlybcIltHYEsAYFsALg6niPSO+qu9mQQR3kzlWGPLSPaCoKVEgDpygiuoGTYvx4wR8P0eJKsacSAbHUKs7N/ld+Ig/NQmwCITYAOp5TzsJzIBIIA638j5QXseoHal93cGeqhhAYaXcPHtRKxLS2G2YFnuH6/eE+0qkicFgBIBGrgtx4wMfxQR+o0dqIP7muVOSSCCElmfPvvbviE2qLABsJbEQd7I3vc2aE5n9od1NrZaObR6qTMC19iScAL5G3fpnC6057h2uI9CU1MxRchm6OTAi0FRB8LcuEO9i7NVMeaslkjEEgAFbPwNsojIoMFQNUqBJc2APFsi2nKCiwKSB9oIgMQ0z09V/tFSr5Ze0a4/DcsqWXLKD4U5BrkOe7zhXV0KMS0gBHAaAOkHjbKCpcjepR0b2YhK+GWUcuZf8tDiqCRKly7FT3a93uxtpC+p2WZaMSyzlgM/F8oOrAxSxWHqXU6E4cSVkEM9yM9AAL9eUdF2zk4UWSAoEu4D35l9I6BMe5UepVSyXAfgPSCDLBIjpCd1PQegi7sk8WiC3csBKVDIZXzhtK2RL7IlT4jkeRuGB7vKAkSHIIuxdo0EilmTSlRZCA1jZgGZh9oVts4j3GEQsfUX0fwkokFSgkE2Fy45tkY3VfRS2wKSFFJsAlg7OSB+esCUZBLAv53sM4sM8mYd2wtf+EsdYyrr3tbv7RxKlr+0WbVpuzQEgJCQ/V1EAMcibB3EY2chlhibpfo4ctyjb7YWFgKYFALaG4tr1jN7QoQCVKL21BYWYXfvhzxH+Py9xe2pnbViUyy7OHGQNuecVlLG4d9IOkUClnEACMnDZ8c3y9YtTscOSS+jWfFyAPGH+YEXFTEeo/2ansqZMtjdydWJuSeV4V1OAgucQ8GLAFmhhJllNO1sZ3XcAMQ1zpZ7QqqEOcKSANN4G7ZvCSDWJ/ccs6AAH2lcqp3r2DNbgT/ADCJ06nUBiUViwcbo4XB73MDTVlIYAEs7jSLKHGbJ+YOS7ZcHMHI62AX3v3nbUlrSqysRNzd78DAUmQrE5S9u7i/kYYIolKOrkcrF2Ljvg+XPTLQlDpx/wAZzOmXmPHjHc+IwdwnHl/MYHR0yZiwkoJNlOeQyv8Alo0kyUAEqe/zP0zyyMJl7XBOBChiclZY77ZAM7APlDWonYsIYCzkOzDi9mD8YVu5EiFUqAcg08gKKiq79QEhzcNm8Ipi8Si7gA8S3Ef0j3aM46EWOV2I6jOF82aQQMybW46QzVX1F7X9DJOZKJDE/nHnGroZQkS0y90Elyz7xLFy/L0jLrUu6il7C50/PaG8usWrBicOMQYjEoglJcuyRr0iblLLm9SayN/cJ/TplqEwpGZbnez55e0SptnSStcxSQwAxBxhJLNZ7nOKtqzlTBiQQwFwLs2Fr5awDSVDSl43LguLBi/HXTLjAFViu7+pct3kunTpaVOkZqyBsGyblFqqqzDJXzDKxJLeeUIatSjKKst7d4NcHmf6wPSrUuzjxbzhn6GjSYMXE/HJq5NQoJYsAQww2vnZvC2sLamepSwBY5YterDvHfFBrShASpSWGQABNtS2fjC39Xnd9dc++ISkgkznsz3Nn2mCUcRc2AGoGbsMnyhDVTCtQN+ng/tAsvaTy+/vbmddc+UCz9o3sWPL6x1dJU7Ia0GMJVO+HES4Lu4vyJjqmaCd7TLkWaFX9pnKBZtceJg4qcnuBNiw2ZKUsEqXkzBg0dC79So6x0MBWEASv4mvoZwEtLy0HdGaiNBwMGy6qWP+Hkf61e6oycmYGFtBFpmQu1QJhlcjJv6P4mlob9mUnL5SPeLv/wChln5iFAtZpYB6kXMfOzNy6w4lhOF8I0hGzx6x3kaW5t6m9kfFNMkg4QLZgJ9otnfFdM9wTzwj3DxkaMpf5U+B+sP66iD/ACp00tlGbYtasBhjShmGgz2o+I6ZQDS3PQCEe1aiTMUT2CTazzSlj0Bi7aclKQGSB0jMVs0Ym5e0N+Mik6NgLHZdBIjuklymDSEA8e3PLQqjpdBKBfsJdi7ioII/3RmUTGVHfq75w7wO9Qa2DO5rV08opLyUs74f1Kme184gjZkspYSJQLZmpB1HFVoHpZYMkWDn6Qunyw2QgKv2R3/mEcEHZpqbYSLH9NIy/wDcIVdzxVfSGMuklpf9iSOk2Sf/ANRgUTjkCYupVnFfjFXr32ZyWAdTWVNLKe0iSN1ie2lh78AuAP7OR/yZP/cIyvb5unhCCtWyr8IlIWkpyDxKrg3uSSGms2cqVKdpMpBIAdM2Wo5/3lW7oaq2pJYuElzqqXfTj5ZRiZISSLCG05IYW0hS1FLadhF0DqMZ9dTkMZUtX+eUOuRt3QvVVUwmYjTyuX7qLWzbExhTUo9YUTC6oZqrXOt/zAuxGTcf21SE70qWq+qpXcM7tBqNq0xZkIwswT+ywLnV4+cLVGgQhkoblFLaEUD3/mSljEzWT9r05zSg21MvlbOENeaeYThkSy2X7qUsODJMAbQNg0UU0rdXxb3itaqo5Df8yzOdyFIk04F6aWd4N/6gWTwzinsZGI4aeUm//PSph0KrwpnpLNf5vrERKIh0evf+4EH9TR7QkUhT+3SyiXfF2yUf7EqYQpmSZTACnlA//JfyeOTL3BCxaDiiUfZDdfaHCjQAXkSz/wBdvMKimYiSP+Glf9wr6wYZB7PvhVOl3i1du/8ApkMMnBEt3/Tym4dsf/KOaWDenkn/AKxDf7oiiS7RTOkmDhxsER1CMUv/AJMr/wC4/wDnHQuEstHQTqD5GQllm6CCFKeBknLoIKk3EWb8zq15MBOJtF4ryEkQOoNFRMDIDQloKGHSNrKBjcbX24kSZKv5x6OI+dJTaLplWpQSkmyXbvL+8LXeKtjKfxL1XGsEfma5FcJst+Z+ojOzXK+4j1gj4emuTL45RZXSMJt+WgKKKrCshjzHKK1EvbviCwQSYNpwCWiVZTjC8Mc8OSfpahYRvsOqCqcubh4Aq59rcTCihrCgkB7u944VV78Yp/18cmR9fVAMN7UAiL6eZvDrEdj0faJmKOhDecXfp963GKOV0rCpWxxvzPdqpD2PD0hV2xBME1DlZHOA1pYmC1LgyTcc9Q5dbhUlrvh9I0aqgHCIyOYTDAVuUBuqDZkmuz3sbrmAk35+be8LaqRhL8bwJ+rO9zBHmDEayuKgByiEqKnqRY2gSmoUwh5sivC5YfMH6RlaubZot2TVYX5wxZRzr/cClmWZNGarfAOT+8C/2qEzSNDaAps91Bvy4inscc7uf0ga0r9/xDs3fxjRU0FR6iJrWN7k8VKprxGbJ3ieMUxTLkHIfQKCkHpAU5P7qRA9JV9mW0/rFUus/dSo84laiGJEqSOgZokqGAiEdb8x5faKl7XIUrygOorXKjx+0WpoZTplXcQlUxgk8TEaydZ31gObVgy0jUH6wLMnE2htaorY4ENQHTHR5Rq3Lx0cdByCHqDoyEGU6rGA0mw6QTRpctF39Qnj/wA4yXrlwMRDIyWgSfLaAq0a8xSCNnksRwReJyk2jlWLRYGBZetkqWZgWlQ0MONqWL8Q/jCMiHG05v7SBrhT6QC4fNTKqeiItpJ294Q6XRYkAwmoKfEsNpGklJKilOln9/eA+Q2MMj3iLyQ7MZPQQYiMgYcbdomUSBZ4VSkac4dRwygzNtqKPxmv+FJICF4slJJHXIRbWyxJnFJ/hfzdoJ2dQLMqTYM1r/3nhz8QbNC3UBva+JjDsuAtJJ9zeoqbjn3ExSkhRJEAVUov1jVy9mAHCBk/k0KZlIVKJ0v5Q1XcNgrqDncTKQwDxcmX5A+0F1NIWA5xRKRunm8Mc9EB9MCAzrXila8oJqERSmXeDqRkAymB1CXMe0ZAN+cWT0l3gdEt4OO1iRPFtjKlLn/MPB4N2Yj90/4W9IUUcwpvD3YErFMJPAmFr/ipmhQOWfmHJTiUB3R7PpwLHNrd0FTpGBQOgMD1LqY9Yz1OnR6jvSjv3sz9XJvzvA02nNjDrshjc5v7wPVU2o1h5LPtFvpBm2JpsuKpsotBk35ohjv1hkNBOgJIgYQ8WLpjnHhDGDU3S0WZsgOAPUhR05VY2EdDIS91+Dd9o6AFyT1BlciJGnSCqOZhUIpQmw6CJpEHfvqCrcqQwmgmS3TaF1ZLsDF9LW7pHL2jxV5fRUJKCp7mr59yWhSv47lkqiZAPEPC6uNw0Fmu3QOAaF09bmC1ht0wN7p9MBZNBhnW3lSzwSB4QqQbQzmKeQk8yI6z2D+4qvqW7DmMrLO0aUSsJccH74ymzCQoNxjc06MQSBmbeQjM8w42zc/41eSERJtShxSlWvYjq0ZWRLMfQ9qSQEXjIJpDfvgniXah2U8zxtsUj8T6DsAhUqVyCefH7RdtHFvMOUKvgmacCwcwQ0aGop3F+/zjEv8AhaY9W3W/qZyaFCWWDKLvydngSVS7ga53veG9ZTMDyeI7MAVL/P70HFmJsnAWwzOTpJZiLhRgKnkbtx/SNBUbMOM5t9BC+XT2h1LQViz1dzNVQuesdKlwRXyd4xClDKEaIb4zNbpuMpl0wWQMi8Ff2QkYruRlHmypgTPTiDhzo8OVTEzFqwgDoGgdljKcHqDFIZOX3mal0mQhpsamInJDt9PwRKZIZabWf3EHSmC3AFhFbLSV/qI54dYzf3HFcUqQeSiPCFSiLdYHn1RALniYXT607rQCmogZL+RaFf1HlHsgTHmHl9YBqKYgk8jDfYVQnsL54vpAu05oxAA8fSBq7/UIMbRFKqwmUqZeXfFKZV3h9MoHItC2rlMW5iNNLd6idtPFtMWTpUHbPlYk5ZC8V1CYY7CmhMqc+bBovYx4dQX0wXnvZKblHQ8RShVOhTXI9849hEXjsSlvjEN1MRKRYdBHrtE6c2HSKiI1PZmUB1L6c2ghMxgecUyWaJzkWgRzYbOoKTnENYsUmK2gogp4tUNqaYDIY84ULEF0K90g90VsGrCVHG7jbYpTkfy0aOgrcExJ0f2jDyqkpVbKH0qtAQC92J8oz/Ip07+ZueB5ChCn4jbaNd2j6D+v1hcJgyJ84Xz9oDCly7i/IsIFqqsBRAuPtEV+OQMl7vMX3Nt8JV6e0CP5lDowBjYVwsoiPkeztsql3sRwMfT6ABctJIupIU3B4y/PoKMGlfHtFg99iBV0t8POFtKooU+j/WHVfICWYZn3hcVMUganhC1bauR8AHuMllK8uLd7QhrFpSHI5ac4ma89oQRYHpaM98QVwTNwpvl7w149BLZ/eAuvVFJ/tBpqHKjzgUqZ+73i0THS5zeB1m5jYUZ1Mnd7lJXvQVsqpUlRsb8oEUS8HbPBd36xez+WDRzvERhWzMiNG9RFcipYq5tFFRN3VcmgNU5TPAFr1chUu+mY9qZQIcQCaMGGFCrHJSeX1iSZcADFNE2K/FTyMJ/UEkWSzs14oWq9z+NBEyWyvGB5Ml1QQZ7lz4307c+0Mp59/wA6wp2gP3FQwTLIU2l4DqpTlSotXgbZe+gtFpQ/iInLSwI4+0Xlgnw+sQa46w1y2YrjiTk0mzKn9tCD/CC3jHsLJtYBLtn/AEjoQ+hzJMa/7KqADM0g2HSPQY9lo3R0EReNg+550ep5iYwSamwHGBzHiUxBAMkMRLp0UvBCUuOjxSZbxw/EiVqVaLpK2ERmptEEJLRPsThDpcizxFU5g0Rk1O6QdB9BA8xbwMKd7hOWDqezlRbJS5JMCrg1Iw94eLnoSgOmSm5N+XjS/CHxCUTsKnIwNZzlfKM7MskcyI9p0OtxaFrEWxCrQ9dprcET6ZQbZTOEyxdKim/AARKZKDIPA/aPn2zKlcuYohRu73N4cTNvqSMLm/OMizwiH/hnqbVXnpw+XuaOtoAwXycxg9oTRMqFciQOgLRtNpbaHYONUjzS8fPhMaZiOpJ94P4FbYxP9BF/PsUhQP6mHBDKD5H6RQuXeCtnKC0gH87zEaiakKAvz84c0g5EtGbApxaC9lzBjbjfygLaKmU3IQPRVfZzgchlBuHNP7QYcK8fTZbhQ4ke0UzKTd7oYzJQCQoZFj4RVVzwMNtT5pH1hRXPoRpkA7M7ZKiE4eA94sq63C45RUioAKiOEBq3kk81eFhE/TDHkYevyXqGKYxVNCgOJ+8X0koP3mFFJNOEfnEQ52esE/nCBWrwBjyea1gG+57OkEX/ADjC2YlrHjD6clwOvsR7wtradr8YFU/2j5u5Lv4iGpRfx8o6Ql1B+BgioQ4B6+8W7JpkrJfQFvCH+WLs8+55scgqpcdBi5V24WjogWRUjuf/2Q=="/>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22" name="AutoShape 14" descr="data:image/jpeg;base64,/9j/4AAQSkZJRgABAQAAAQABAAD/2wCEAAkGBhQSERUUEhQWFRUVGBgYFhcYGBcYFxUVGBoVFRgXGBUXHSYfFxwjHRgUHy8gIycpLCwsFR4xNTAqNSYsLCkBCQoKDgwOGg8PGiwlHyUpLCksLCwwLCwsLCwsLCwsLCwsLCksLCwsLCwsLCwsLCwsLCwsLCwsLCwpLCwsLCwsLP/AABEIAL8BBwMBIgACEQEDEQH/xAAbAAACAwEBAQAAAAAAAAAAAAAEBQIDBgABB//EAEMQAAECBAMFBgUCAwYFBQEAAAECEQADBCESMUEFIlFhcROBkaGxwQYy0eHwFCNCUvEVYnKCkqJEU4OU0iRUdJPCFv/EABoBAAIDAQEAAAAAAAAAAAAAAAMEAQIFAAb/xAAqEQACAwACAgEEAAYDAAAAAAABAgADERIhBDEiE0FRYSMycYGRoQUU8f/aAAwDAQACEQMRAD8AwslzLBCh8qbBXIZg5/eKcusQktgTxZLaaRNn5DnGX6Jjo9TpkwkNpnycxETA2E/18o8mzHtHfo1BQChaxz0Nx0ift3IIMJkIaWbC1+uI+Yb1iKZw5sedgTy1tFc5ejm2Q9oqI6xTjvudstq5ZS13tx0iP6oBOH6dWilamzi6XL3cur8HtFswdzh+pdJpnQVFwxAdt3n1MUrSxD268NIbGcnAwSEnMNc3vc+kBTadzmG1+0DV+zsIyesga1h/UPB6ih90G+hW7d7D0gOZYjy9zB9IpWApcBzyuB1vxvEuetlVGnJfPc4cBQQckhRJH+LEIIo56QSFFSFpuVAs7fwpTAM6aflJyLiyQLhncRZQ7JmzVgISS5525nh9oAR13L531DqbajlSVKcKsFWBGnXV+cGVWFShLI3Ug255gu2WUXfDPweJqDOnWDskakgkKfvDRp5/w/KCQV/MSC+tj8ttCPWErbFVuozXUzL3MjtNcxCUpMlWFJIBJ1fVTX0hMta5xLMGSXw2SWdVwwEfU9tykTkFKgFFQFuALedh5R8woQkLKTxYENZiQ7ngIv49oZTg7E6yrM37xvsWgZIXiQlBDAqsSD/KA54ajPrA03ZpSoJWvcFwC4zuTZwzxYQlasIIShLkW4ZEAXY/WBv1fEnh3aRwLciZfgoGRdtGmAmWfDla9rAfWAqLZ4nTxLQoqTqcmTqe6GlXKKjZTOwyyOWbwb8PUIRMXgYkghzoGDi2pv8Aghr6vFN3vIAU8n/Wx3V0KOzTJSElkhLZEWxEvk9tYTbQ+Gg6ZctTDeU54DCFHnYDLU9YOVMwhyzpXci76Fj9IhUbTcAg2AtyB5+0J1tYvoxx1rYdiUp2MBLVLHEMos54i2YdvKKRNCZLHIg6MDgJBNtDaGWy6gqxHRhe2tzfTSAdp0y0KbCSi7NoHxX4XYd0HD70TK/S61RKqWmSoAkO7C+TpADNwHvGg2JsdKQonA5OZFwkMQkAQFLlYcDjCDu5/wATP6vDSiSkk3Z3DXa3G2eXjC97My9Rqrx+I5EQ/CgDCNH5XLP7Qn2wUKCR/K7tzBHv6QRtOqRu5DC982drW9IUz6jGrdKS/UMNb/mcBRGB2aNXj/HuD1tQQE71yMVxfJg4GjZExPYdDLOJc1aHZQbCkHRjizZ+A4wun1W8SQBYjLmNfePJFNLmL/cBFjhckB75NzhzDxmY9YXrPUbFizDjdQcEcW1sQ3TlHQEueScOEEgABiQ4HFr8I6BgHIsygmZuVLxJBAbcT6NHiV/mkTp5o7MdA/hFakaxq/c7M0eoXT0bkEsx0Fv6xdUzAAABrfu58Yokh0i5d+7laPZyHHTz0+0A9nsw24MEGnh7vFAN9YsUHDNFQfIPDIHUXnk2ZowHODKUqUm2QgCdxhxRycMjHqond5Br+ZitmBRL1KWbILLnG+nn56QzqdjKTLKsTlKQrCM+F+lvGLNjbG7VRUosliRq50DciR5Q7IASJaTbeTlYCxIJ5X6BoWttCn4zT8XxOakv6+0ydXs6YFISQxUxB/uuznlA8+QZa1JLggsY2aZwYhQBKU4Qpshwdsh5wFP2amaStWuIjQYi2ZzOvjFR5A9GWs/4/FJU9xGtKloBUp8OVrt11j6Z8H/DAplTFleJK0IAUNQoAquLNiYCMh8O/DxmVHYKZiy2OSkpN02yJDR9PmoTLlJQgslAwtbIaN+XhLzb+ICKfcUrT5YYHUpTLGFICUqcpbQqzfhvEQumVLrQ4JcEqSb6Bhzv4wVWyyoJAsw7iQXBB0MAmuS4KQMT3eyiRl7xnKd7M1a0OdSn9epaiUWA62I0tnb0jE7dmKRUqKHCna4AuWd0tZ7R9BoKHCSojNSiQbtZR9oz+3Nj9oszUjeKr9yU3VwJYjkwMOeKyo52C8hS68V+0QIlL7NK1MCXxdPwRVMADnO+fd6QyQsFBFixuNGa/oIVzVBi+7k2vl3RoDsmAAxZX2+8AVYX8obbLRbCPmIKsXJja3KEM+UpZLDwizZ/bYgm9rNqdGETZXq+4KtiG3I2qBuEAlgoded+vrC+omjCzXOXh9/xocbSocKcCS5JSC/EuLNo+vKBZGz1KUBYqRhFhkl0kltciIpWwzTLmsscWPdkoApkWzHmLX74vMzEGNwRnnz8CIrrpzBgSHAFrd8ApnAOp1akpbW/8OnGFV7PIzdqVFA2W1Ex1gBVhfO4YN4WivZ9UcRClWAPHO30AeBpcm5V/CQQeVtBd+EBqUd4JNgznXqeXLlBR8jkY5qz8P8AcbqnbxCmIGLoM2d+PvC+dNASbMoZdwIse/yidLIAGNyCSxDuGIzc2fuhdWpabMCTug5g2A5HrFlHeSxtVThntRJ1yAu321jz+JLMCbYeRsO77xRJq3SASXBHgHyfrFiZl8RU5BfrBMI9zJtYEmXVNKpICiDew7vOOhxTA1A7MjE4BB4NnfwEewEWhemiz+N38TMLIVup1sPSLRM84Dp1MA3AekXyy6gALmw7412Hcwl04BDabnkINShpT/zHCObXPm0GCQiXJKMyQSFeCgPEGAKyYAlCcilz1xXhTlvqP+R47UYG95sXTBbP8zgcL4RrJiZWF0jMB/8AEWBLeNoy9XLwLIcMbiDU2h+pHkeMalDbs8UixcdOcPZ1RhpkMn5nufmF+GrMPGE0o5EfmUNa2Z+zLDMWd+TqIHpEXdkD9wCNm5Cdk7RsEEWUeY/L6/SNhsimTj3wwIU54sGu/I552EYfYiSuYhtCX4ju4GNnXVe7hRbBc9Dr108Yy/JPFsE2vCLPXhle2tkiWHlgXYnhezePKEy6xBBCbMbEFzm+sN9oVhCFFRfCCQ+fJnaxOnJowsqc7Z5X8/GOoRnUky1t/wBNwh+4n0b4T2igstQAUhRKVnJIUww4tEqbjoI0k8PmwBOb5mxABt484ynwBWFUtUop3SsYFZAqYKUCeSWPOHNXXlCQAzo3Waw/A3dCXkp88iyjkxIlO1HTvFe6i5AzYslz/qLRRsqUle8pigXD62/PKK11tgFB0qcFz3+FxHk3aQkSkggmXh0d0gMNNHMcE0DPcZHIDN6jKt2mCSAWDKxchl6wonV+NJCWw5fmsJ11RxFSQsgHQuGu99NQdIpl15CdwKN2OYvlnwHtBhQZYMiiL64JCiBa+XHviMiaMeFTKBIbk2ZtnxgKrqSSXzfhF9KsISVNiUxZ8hzA4xplcEz2Y8jnqRppapswIRZRdhlkCe94ebAo1SivEkiaAxchgMw187afy6Qv+HqlMuYJilAYgQNClzmG5P4w7rtoIWlUyWwZ3Y6kk+N374Dc5/kA6/MlLOKSiprHmoQM1WJ6KsH7vOLKd5ZWlWJzvEkEEDqesJJG0AFBd31VdiQAXbj9YZ7PrEzpwSo4XDXe+rf4nP30ijVkDP1G/GPx5b95XWVpLgMTydwNW0/DCybtJYIAGefEv1h9L2CvASbqBUklmYi1weoL8ooqdmlRTxFi2T349YlSg6gbg7tq6IRRUS5kpKrAOUk6No/+o+ED1OzVy1g6a6ggMcMaHZKwimCQUuGPzOXZyDfUac+UKtp1wUXuCAdOLPzaABzyIEcpXsE+5GXOCFbrXDcAHfLhGf2hMeYwBAJzGnI8XtA0+pOJ73fXLuimbNKgxtfWxJ694hyqrDsm60E4PcjVSv8ALfLiPraLaKjWuUuYLpQU4r6Hh4eYgOonucyCMn0MM/h3aeBEyWUpIUA6i7kW3WyI5ww+hNECcD5NfQqw00vAMQKd5JLkEF0qzFi/jHQlO1gzZMAAAN5QGRfVvSOjLNLE7kDZfxOCYmV8o6CGOyVB3zb3s8LZZcBuA9IMpUFnvnp9I3rB0ZleMcsU5seT5wUL6+H2hZWKu4v6eJ1iSltn9jAq5hOtuHvC6Jkd8+wuw2GyKotA1QgqUNOY1jkG0R7SCIuHYGx9XDPEIax/NYb7XxAITkyUuj+UhIuRlqT3wn6Z6CH+3sISlDOsIS5zYAfKSMznflA7T8lgAOjK9gzkOpMwAFt0gkKvnvZaCH8isQtRSCcRsHO9kQBe5Bb0jF0C/wBwEggOOjHSNQRYLACTmAbPh4pVc3ByhPyK/lNPxLAKzkB+INqMgoBLqVewum9n6kwho59x6GPdrV+NTvAcqYwB5w5XVxTJnXX8ruQn2PZm1cUuSdzDhSQEsMJ+VgHcH7xKtkIILkhR143u2h4RidilEwo7MLBQEdsFKDLTiCSpJbdZxbO+sNviHb7rVLw4RLUw0ViDl+DOYyH8cizqaNNmw2bKK09lkpOLAVHUFmIa7h+UL5VckpAOgLjv4QAjaeMDEnGQ2IlSmSxsoF+PrC6oqUpWcJsouMyQ/MwVaCeodrQvcaVE/CkJTZirInMgm/C5y0gGnrSlACVEZlrG/XQejQBUzxhACnP47RNB3FA6Bxzy9jDK14O4IsD2JRVF72ubmIImNrlFdUT05QN2uE7whoL1FWcepbU1egyfx6efjFUqvUSWLDXnpFM9ScV3bpFASTZDnj06QZUGTPb31DpdapgAXOvdGh+GqIKmiZiACQ6gDlkQO72MZ7ZtKLY9S2tjfPyhzsA4JisBIsX5jhzvC94+JyaXjnANmw2rtA2CcJD7wGeTeTwuXVMBkb5ZO9z5ExVImYlhRYYbH29ohVy2UkBmYlRLMOXLLLlrGeihejHDp+Q/MFlzVJmFaBiScxdwxYu1vGI1E8J3lOMSSws4PAgZaGBJleZa3Hy/Mwyca8oDqJo+a17i1z1OcMivTsiu3i0pnzbpF7ejwOmcpKgQW0ve0SnTg7uDbxeK1VCQHbu4fj+UOAQLt8iTB55BP0hrIqSEJFrBh94VS+gNjn0YHugtdUkBjn1F/wAtEuugCA5+2JjsBGAlLKvdm3e8gHN7WjoEoqsTLShhV/K7AgAB3Ac666x0L4V6izHTsSSxYdB6QfTjd4cYDlmw6CCErAhxu5WhuDgyxazoYoeJjlFZigEJe/Iy0rtaKkzeMQOcG1WyFSpcuav5ZwKk8QASL+EW0DqBJLHqXbClKmT0AWAU5PAC597Q02o+9mHexuzh2vlp4xV8OJWmWtSM1EJdiXSAScLCx0PUZPA9VVYyWDG7nMqbXl00hR9az+kuMVZVSS94gqCDbvLt0MF1hKUPfL5mYqy+X3gGXWIFlId/4uGnC8QrqtwUhVhZsvyzXPGJ4ktGQ6pUcMWs5s2sSfIcPWD9i7HVNClM6U6lgATl1jhSiWbvclrWDWvzzhguNyZ61sfl9o6+Ea2YiXNVIlBa7pWonfQlQAYMX0fLSLpG0JZVinSnIBBVdwb4SWzOl4zqFLlqJS+8QS1r6GDZdRNWXa7lzukv0txF+sKvWCS35j9NoXojuXTq9ClFISEJPJywDX5wuqJyXOGw00giq2epKiVhWI3vxN78X5QAosS4B5PlBKwv2kX8/Zl6CC2FDqbme8ju0iSKkhTEH+v48UzJyklCWILBi4NjcZekaD9IWAIa2Q1NnsDnlHO3H3IrBb0fUQGUVF2LHUhvCKyRkpi35nDY7HWcTuU4XD67wDAgZlybcIltHYEsAYFsALg6niPSO+qu9mQQR3kzlWGPLSPaCoKVEgDpygiuoGTYvx4wR8P0eJKsacSAbHUKs7N/ld+Ig/NQmwCITYAOp5TzsJzIBIIA638j5QXseoHal93cGeqhhAYaXcPHtRKxLS2G2YFnuH6/eE+0qkicFgBIBGrgtx4wMfxQR+o0dqIP7muVOSSCCElmfPvvbviE2qLABsJbEQd7I3vc2aE5n9od1NrZaObR6qTMC19iScAL5G3fpnC6057h2uI9CU1MxRchm6OTAi0FRB8LcuEO9i7NVMeaslkjEEgAFbPwNsojIoMFQNUqBJc2APFsi2nKCiwKSB9oIgMQ0z09V/tFSr5Ze0a4/DcsqWXLKD4U5BrkOe7zhXV0KMS0gBHAaAOkHjbKCpcjepR0b2YhK+GWUcuZf8tDiqCRKly7FT3a93uxtpC+p2WZaMSyzlgM/F8oOrAxSxWHqXU6E4cSVkEM9yM9AAL9eUdF2zk4UWSAoEu4D35l9I6BMe5UepVSyXAfgPSCDLBIjpCd1PQegi7sk8WiC3csBKVDIZXzhtK2RL7IlT4jkeRuGB7vKAkSHIIuxdo0EilmTSlRZCA1jZgGZh9oVts4j3GEQsfUX0fwkokFSgkE2Fy45tkY3VfRS2wKSFFJsAlg7OSB+esCUZBLAv53sM4sM8mYd2wtf+EsdYyrr3tbv7RxKlr+0WbVpuzQEgJCQ/V1EAMcibB3EY2chlhibpfo4ctyjb7YWFgKYFALaG4tr1jN7QoQCVKL21BYWYXfvhzxH+Py9xe2pnbViUyy7OHGQNuecVlLG4d9IOkUClnEACMnDZ8c3y9YtTscOSS+jWfFyAPGH+YEXFTEeo/2ansqZMtjdydWJuSeV4V1OAgucQ8GLAFmhhJllNO1sZ3XcAMQ1zpZ7QqqEOcKSANN4G7ZvCSDWJ/ccs6AAH2lcqp3r2DNbgT/ADCJ06nUBiUViwcbo4XB73MDTVlIYAEs7jSLKHGbJ+YOS7ZcHMHI62AX3v3nbUlrSqysRNzd78DAUmQrE5S9u7i/kYYIolKOrkcrF2Ljvg+XPTLQlDpx/wAZzOmXmPHjHc+IwdwnHl/MYHR0yZiwkoJNlOeQyv8Alo0kyUAEqe/zP0zyyMJl7XBOBChiclZY77ZAM7APlDWonYsIYCzkOzDi9mD8YVu5EiFUqAcg08gKKiq79QEhzcNm8Ipi8Si7gA8S3Ef0j3aM46EWOV2I6jOF82aQQMybW46QzVX1F7X9DJOZKJDE/nHnGroZQkS0y90Elyz7xLFy/L0jLrUu6il7C50/PaG8usWrBicOMQYjEoglJcuyRr0iblLLm9SayN/cJ/TplqEwpGZbnez55e0SptnSStcxSQwAxBxhJLNZ7nOKtqzlTBiQQwFwLs2Fr5awDSVDSl43LguLBi/HXTLjAFViu7+pct3kunTpaVOkZqyBsGyblFqqqzDJXzDKxJLeeUIatSjKKst7d4NcHmf6wPSrUuzjxbzhn6GjSYMXE/HJq5NQoJYsAQww2vnZvC2sLamepSwBY5YterDvHfFBrShASpSWGQABNtS2fjC39Xnd9dc++ISkgkznsz3Nn2mCUcRc2AGoGbsMnyhDVTCtQN+ng/tAsvaTy+/vbmddc+UCz9o3sWPL6x1dJU7Ia0GMJVO+HES4Lu4vyJjqmaCd7TLkWaFX9pnKBZtceJg4qcnuBNiw2ZKUsEqXkzBg0dC79So6x0MBWEASv4mvoZwEtLy0HdGaiNBwMGy6qWP+Hkf61e6oycmYGFtBFpmQu1QJhlcjJv6P4mlob9mUnL5SPeLv/wChln5iFAtZpYB6kXMfOzNy6w4lhOF8I0hGzx6x3kaW5t6m9kfFNMkg4QLZgJ9otnfFdM9wTzwj3DxkaMpf5U+B+sP66iD/ACp00tlGbYtasBhjShmGgz2o+I6ZQDS3PQCEe1aiTMUT2CTazzSlj0Bi7aclKQGSB0jMVs0Ym5e0N+Mik6NgLHZdBIjuklymDSEA8e3PLQqjpdBKBfsJdi7ioII/3RmUTGVHfq75w7wO9Qa2DO5rV08opLyUs74f1Kme184gjZkspYSJQLZmpB1HFVoHpZYMkWDn6Qunyw2QgKv2R3/mEcEHZpqbYSLH9NIy/wDcIVdzxVfSGMuklpf9iSOk2Sf/ANRgUTjkCYupVnFfjFXr32ZyWAdTWVNLKe0iSN1ie2lh78AuAP7OR/yZP/cIyvb5unhCCtWyr8IlIWkpyDxKrg3uSSGms2cqVKdpMpBIAdM2Wo5/3lW7oaq2pJYuElzqqXfTj5ZRiZISSLCG05IYW0hS1FLadhF0DqMZ9dTkMZUtX+eUOuRt3QvVVUwmYjTyuX7qLWzbExhTUo9YUTC6oZqrXOt/zAuxGTcf21SE70qWq+qpXcM7tBqNq0xZkIwswT+ywLnV4+cLVGgQhkoblFLaEUD3/mSljEzWT9r05zSg21MvlbOENeaeYThkSy2X7qUsODJMAbQNg0UU0rdXxb3itaqo5Df8yzOdyFIk04F6aWd4N/6gWTwzinsZGI4aeUm//PSph0KrwpnpLNf5vrERKIh0evf+4EH9TR7QkUhT+3SyiXfF2yUf7EqYQpmSZTACnlA//JfyeOTL3BCxaDiiUfZDdfaHCjQAXkSz/wBdvMKimYiSP+Glf9wr6wYZB7PvhVOl3i1du/8ApkMMnBEt3/Tym4dsf/KOaWDenkn/AKxDf7oiiS7RTOkmDhxsER1CMUv/AJMr/wC4/wDnHQuEstHQTqD5GQllm6CCFKeBknLoIKk3EWb8zq15MBOJtF4ryEkQOoNFRMDIDQloKGHSNrKBjcbX24kSZKv5x6OI+dJTaLplWpQSkmyXbvL+8LXeKtjKfxL1XGsEfma5FcJst+Z+ojOzXK+4j1gj4emuTL45RZXSMJt+WgKKKrCshjzHKK1EvbviCwQSYNpwCWiVZTjC8Mc8OSfpahYRvsOqCqcubh4Aq59rcTCihrCgkB7u944VV78Yp/18cmR9fVAMN7UAiL6eZvDrEdj0faJmKOhDecXfp963GKOV0rCpWxxvzPdqpD2PD0hV2xBME1DlZHOA1pYmC1LgyTcc9Q5dbhUlrvh9I0aqgHCIyOYTDAVuUBuqDZkmuz3sbrmAk35+be8LaqRhL8bwJ+rO9zBHmDEayuKgByiEqKnqRY2gSmoUwh5sivC5YfMH6RlaubZot2TVYX5wxZRzr/cClmWZNGarfAOT+8C/2qEzSNDaAps91Bvy4inscc7uf0ga0r9/xDs3fxjRU0FR6iJrWN7k8VKprxGbJ3ieMUxTLkHIfQKCkHpAU5P7qRA9JV9mW0/rFUus/dSo84laiGJEqSOgZokqGAiEdb8x5faKl7XIUrygOorXKjx+0WpoZTplXcQlUxgk8TEaydZ31gObVgy0jUH6wLMnE2htaorY4ENQHTHR5Rq3Lx0cdByCHqDoyEGU6rGA0mw6QTRpctF39Qnj/wA4yXrlwMRDIyWgSfLaAq0a8xSCNnksRwReJyk2jlWLRYGBZetkqWZgWlQ0MONqWL8Q/jCMiHG05v7SBrhT6QC4fNTKqeiItpJ294Q6XRYkAwmoKfEsNpGklJKilOln9/eA+Q2MMj3iLyQ7MZPQQYiMgYcbdomUSBZ4VSkac4dRwygzNtqKPxmv+FJICF4slJJHXIRbWyxJnFJ/hfzdoJ2dQLMqTYM1r/3nhz8QbNC3UBva+JjDsuAtJJ9zeoqbjn3ExSkhRJEAVUov1jVy9mAHCBk/k0KZlIVKJ0v5Q1XcNgrqDncTKQwDxcmX5A+0F1NIWA5xRKRunm8Mc9EB9MCAzrXila8oJqERSmXeDqRkAymB1CXMe0ZAN+cWT0l3gdEt4OO1iRPFtjKlLn/MPB4N2Yj90/4W9IUUcwpvD3YErFMJPAmFr/ipmhQOWfmHJTiUB3R7PpwLHNrd0FTpGBQOgMD1LqY9Yz1OnR6jvSjv3sz9XJvzvA02nNjDrshjc5v7wPVU2o1h5LPtFvpBm2JpsuKpsotBk35ohjv1hkNBOgJIgYQ8WLpjnHhDGDU3S0WZsgOAPUhR05VY2EdDIS91+Dd9o6AFyT1BlciJGnSCqOZhUIpQmw6CJpEHfvqCrcqQwmgmS3TaF1ZLsDF9LW7pHL2jxV5fRUJKCp7mr59yWhSv47lkqiZAPEPC6uNw0Fmu3QOAaF09bmC1ht0wN7p9MBZNBhnW3lSzwSB4QqQbQzmKeQk8yI6z2D+4qvqW7DmMrLO0aUSsJccH74ymzCQoNxjc06MQSBmbeQjM8w42zc/41eSERJtShxSlWvYjq0ZWRLMfQ9qSQEXjIJpDfvgniXah2U8zxtsUj8T6DsAhUqVyCefH7RdtHFvMOUKvgmacCwcwQ0aGop3F+/zjEv8AhaY9W3W/qZyaFCWWDKLvydngSVS7ga53veG9ZTMDyeI7MAVL/P70HFmJsnAWwzOTpJZiLhRgKnkbtx/SNBUbMOM5t9BC+XT2h1LQViz1dzNVQuesdKlwRXyd4xClDKEaIb4zNbpuMpl0wWQMi8Ff2QkYruRlHmypgTPTiDhzo8OVTEzFqwgDoGgdljKcHqDFIZOX3mal0mQhpsamInJDt9PwRKZIZabWf3EHSmC3AFhFbLSV/qI54dYzf3HFcUqQeSiPCFSiLdYHn1RALniYXT607rQCmogZL+RaFf1HlHsgTHmHl9YBqKYgk8jDfYVQnsL54vpAu05oxAA8fSBq7/UIMbRFKqwmUqZeXfFKZV3h9MoHItC2rlMW5iNNLd6idtPFtMWTpUHbPlYk5ZC8V1CYY7CmhMqc+bBovYx4dQX0wXnvZKblHQ8RShVOhTXI9849hEXjsSlvjEN1MRKRYdBHrtE6c2HSKiI1PZmUB1L6c2ghMxgecUyWaJzkWgRzYbOoKTnENYsUmK2gogp4tUNqaYDIY84ULEF0K90g90VsGrCVHG7jbYpTkfy0aOgrcExJ0f2jDyqkpVbKH0qtAQC92J8oz/Ip07+ZueB5ChCn4jbaNd2j6D+v1hcJgyJ84Xz9oDCly7i/IsIFqqsBRAuPtEV+OQMl7vMX3Nt8JV6e0CP5lDowBjYVwsoiPkeztsql3sRwMfT6ABctJIupIU3B4y/PoKMGlfHtFg99iBV0t8POFtKooU+j/WHVfICWYZn3hcVMUganhC1bauR8AHuMllK8uLd7QhrFpSHI5ac4ma89oQRYHpaM98QVwTNwpvl7w149BLZ/eAuvVFJ/tBpqHKjzgUqZ+73i0THS5zeB1m5jYUZ1Mnd7lJXvQVsqpUlRsb8oEUS8HbPBd36xez+WDRzvERhWzMiNG9RFcipYq5tFFRN3VcmgNU5TPAFr1chUu+mY9qZQIcQCaMGGFCrHJSeX1iSZcADFNE2K/FTyMJ/UEkWSzs14oWq9z+NBEyWyvGB5Ml1QQZ7lz4307c+0Mp59/wA6wp2gP3FQwTLIU2l4DqpTlSotXgbZe+gtFpQ/iInLSwI4+0Xlgnw+sQa46w1y2YrjiTk0mzKn9tCD/CC3jHsLJtYBLtn/AEjoQ+hzJMa/7KqADM0g2HSPQY9lo3R0EReNg+550ep5iYwSamwHGBzHiUxBAMkMRLp0UvBCUuOjxSZbxw/EiVqVaLpK2ERmptEEJLRPsThDpcizxFU5g0Rk1O6QdB9BA8xbwMKd7hOWDqezlRbJS5JMCrg1Iw94eLnoSgOmSm5N+XjS/CHxCUTsKnIwNZzlfKM7MskcyI9p0OtxaFrEWxCrQ9dprcET6ZQbZTOEyxdKim/AARKZKDIPA/aPn2zKlcuYohRu73N4cTNvqSMLm/OMizwiH/hnqbVXnpw+XuaOtoAwXycxg9oTRMqFciQOgLRtNpbaHYONUjzS8fPhMaZiOpJ94P4FbYxP9BF/PsUhQP6mHBDKD5H6RQuXeCtnKC0gH87zEaiakKAvz84c0g5EtGbApxaC9lzBjbjfygLaKmU3IQPRVfZzgchlBuHNP7QYcK8fTZbhQ4ke0UzKTd7oYzJQCQoZFj4RVVzwMNtT5pH1hRXPoRpkA7M7ZKiE4eA94sq63C45RUioAKiOEBq3kk81eFhE/TDHkYevyXqGKYxVNCgOJ+8X0koP3mFFJNOEfnEQ52esE/nCBWrwBjyea1gG+57OkEX/ADjC2YlrHjD6clwOvsR7wtradr8YFU/2j5u5Lv4iGpRfx8o6Ql1B+BgioQ4B6+8W7JpkrJfQFvCH+WLs8+55scgqpcdBi5V24WjogWRUjuf/2Q=="/>
          <p:cNvSpPr>
            <a:spLocks noChangeAspect="1" noChangeArrowheads="1"/>
          </p:cNvSpPr>
          <p:nvPr/>
        </p:nvSpPr>
        <p:spPr bwMode="auto">
          <a:xfrm>
            <a:off x="0" y="-909638"/>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28" name="Picture 20" descr="http://www.kdheks.gov/safekids/images/kidsHome.jpg"/>
          <p:cNvPicPr>
            <a:picLocks noChangeAspect="1" noChangeArrowheads="1"/>
          </p:cNvPicPr>
          <p:nvPr/>
        </p:nvPicPr>
        <p:blipFill>
          <a:blip r:embed="rId3" cstate="print"/>
          <a:srcRect/>
          <a:stretch>
            <a:fillRect/>
          </a:stretch>
        </p:blipFill>
        <p:spPr bwMode="auto">
          <a:xfrm>
            <a:off x="3810000" y="4768630"/>
            <a:ext cx="2667000" cy="20094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4" name="TextBox 63"/>
          <p:cNvSpPr txBox="1"/>
          <p:nvPr/>
        </p:nvSpPr>
        <p:spPr>
          <a:xfrm>
            <a:off x="3429000" y="6897469"/>
            <a:ext cx="3429000" cy="646331"/>
          </a:xfrm>
          <a:prstGeom prst="rect">
            <a:avLst/>
          </a:prstGeom>
          <a:noFill/>
        </p:spPr>
        <p:txBody>
          <a:bodyPr wrap="square" rtlCol="0">
            <a:spAutoFit/>
          </a:bodyPr>
          <a:lstStyle/>
          <a:p>
            <a:pPr algn="ctr"/>
            <a:r>
              <a:rPr lang="en-US" b="1" dirty="0">
                <a:solidFill>
                  <a:srgbClr val="DB6413"/>
                </a:solidFill>
                <a:latin typeface="Times New Roman" pitchFamily="18" charset="0"/>
                <a:cs typeface="Times New Roman" pitchFamily="18" charset="0"/>
              </a:rPr>
              <a:t>Every 1st &amp; 3</a:t>
            </a:r>
            <a:r>
              <a:rPr lang="en-US" b="1" baseline="30000" dirty="0">
                <a:solidFill>
                  <a:srgbClr val="DB6413"/>
                </a:solidFill>
                <a:latin typeface="Times New Roman" pitchFamily="18" charset="0"/>
                <a:cs typeface="Times New Roman" pitchFamily="18" charset="0"/>
              </a:rPr>
              <a:t>rd</a:t>
            </a:r>
            <a:r>
              <a:rPr lang="en-US" b="1" dirty="0">
                <a:solidFill>
                  <a:srgbClr val="DB6413"/>
                </a:solidFill>
                <a:latin typeface="Times New Roman" pitchFamily="18" charset="0"/>
                <a:cs typeface="Times New Roman" pitchFamily="18" charset="0"/>
              </a:rPr>
              <a:t> Friday</a:t>
            </a:r>
          </a:p>
          <a:p>
            <a:pPr algn="ctr"/>
            <a:r>
              <a:rPr lang="en-US" b="1" dirty="0">
                <a:solidFill>
                  <a:srgbClr val="DB6413"/>
                </a:solidFill>
                <a:latin typeface="Times New Roman" pitchFamily="18" charset="0"/>
                <a:cs typeface="Times New Roman" pitchFamily="18" charset="0"/>
              </a:rPr>
              <a:t>at 4:00 p.m.</a:t>
            </a:r>
          </a:p>
        </p:txBody>
      </p:sp>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9551" y="8097719"/>
            <a:ext cx="762000" cy="500354"/>
          </a:xfrm>
          <a:prstGeom prst="rect">
            <a:avLst/>
          </a:prstGeom>
          <a:solidFill>
            <a:schemeClr val="tx2"/>
          </a:solidFill>
          <a:ln w="9525" algn="in">
            <a:noFill/>
            <a:miter lim="800000"/>
            <a:headEnd/>
            <a:tailEnd/>
          </a:ln>
          <a:effectLst/>
        </p:spPr>
      </p:pic>
      <p:sp>
        <p:nvSpPr>
          <p:cNvPr id="3" name="Rectangle 2"/>
          <p:cNvSpPr/>
          <p:nvPr/>
        </p:nvSpPr>
        <p:spPr>
          <a:xfrm>
            <a:off x="-9525" y="3886200"/>
            <a:ext cx="3590925" cy="2585323"/>
          </a:xfrm>
          <a:prstGeom prst="rect">
            <a:avLst/>
          </a:prstGeom>
          <a:noFill/>
        </p:spPr>
        <p:txBody>
          <a:bodyPr wrap="square" lIns="91440" tIns="45720" rIns="91440" bIns="45720">
            <a:spAutoFit/>
          </a:bodyPr>
          <a:lstStyle/>
          <a:p>
            <a:pPr algn="ctr"/>
            <a:r>
              <a:rPr lang="en-US" sz="5400" b="1">
                <a:ln w="22225">
                  <a:solidFill>
                    <a:srgbClr val="000000"/>
                  </a:solidFill>
                  <a:prstDash val="solid"/>
                </a:ln>
                <a:solidFill>
                  <a:srgbClr val="DB6413"/>
                </a:solidFill>
              </a:rPr>
              <a:t>CYS 2024 </a:t>
            </a:r>
            <a:r>
              <a:rPr lang="en-US" sz="5400" b="1" dirty="0">
                <a:ln w="22225">
                  <a:solidFill>
                    <a:srgbClr val="000000"/>
                  </a:solidFill>
                  <a:prstDash val="solid"/>
                </a:ln>
                <a:solidFill>
                  <a:srgbClr val="DB6413"/>
                </a:solidFill>
              </a:rPr>
              <a:t>Fall Newsletter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942" y="7919271"/>
            <a:ext cx="771368" cy="857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609600"/>
            <a:ext cx="3505200" cy="3662541"/>
          </a:xfrm>
          <a:prstGeom prst="rect">
            <a:avLst/>
          </a:prstGeom>
        </p:spPr>
        <p:txBody>
          <a:bodyPr wrap="square">
            <a:spAutoFit/>
          </a:bodyPr>
          <a:lstStyle/>
          <a:p>
            <a:r>
              <a:rPr lang="en-US" sz="1600" b="1" i="1" dirty="0"/>
              <a:t>Today’s kindergarten</a:t>
            </a:r>
          </a:p>
          <a:p>
            <a:r>
              <a:rPr lang="en-US" sz="1200" dirty="0"/>
              <a:t>Kindergarten classrooms of today hardly resemble those of your childhood memories. Today’s  kindergarten classrooms have high expectations for children’s academic achievement, socials skills, and independence. Parents should also have high expectations for their child’s kindergarten program.</a:t>
            </a:r>
          </a:p>
          <a:p>
            <a:r>
              <a:rPr lang="en-US" sz="1200" b="1" dirty="0"/>
              <a:t>Good kindergarten programs:</a:t>
            </a:r>
          </a:p>
          <a:p>
            <a:r>
              <a:rPr lang="en-US" sz="1200" dirty="0"/>
              <a:t>• Support and encourage all children, regardless of prior preschool experience, culture, language, ability, or disability.</a:t>
            </a:r>
          </a:p>
          <a:p>
            <a:r>
              <a:rPr lang="en-US" sz="1200" dirty="0"/>
              <a:t>• Use teaching practices that are challenging but appropriate for kindergarten-aged children.</a:t>
            </a:r>
          </a:p>
          <a:p>
            <a:r>
              <a:rPr lang="en-US" sz="1200" dirty="0"/>
              <a:t>• Encourage children’s enthusiasm about learning.</a:t>
            </a:r>
          </a:p>
          <a:p>
            <a:r>
              <a:rPr lang="en-US" sz="1200" dirty="0"/>
              <a:t>• Provide a balanced curriculum with activities in language arts, mathematics, science, social studies, art, and physical education.</a:t>
            </a:r>
          </a:p>
          <a:p>
            <a:r>
              <a:rPr lang="en-US" sz="1200" dirty="0"/>
              <a:t>• Invite parents to participate in their child’s education.</a:t>
            </a:r>
          </a:p>
        </p:txBody>
      </p:sp>
      <p:sp>
        <p:nvSpPr>
          <p:cNvPr id="5" name="Rectangle 4"/>
          <p:cNvSpPr/>
          <p:nvPr/>
        </p:nvSpPr>
        <p:spPr>
          <a:xfrm>
            <a:off x="0" y="4191000"/>
            <a:ext cx="3352800" cy="4216539"/>
          </a:xfrm>
          <a:prstGeom prst="rect">
            <a:avLst/>
          </a:prstGeom>
        </p:spPr>
        <p:txBody>
          <a:bodyPr wrap="square">
            <a:spAutoFit/>
          </a:bodyPr>
          <a:lstStyle/>
          <a:p>
            <a:r>
              <a:rPr lang="en-US" sz="1600" b="1" i="1" dirty="0"/>
              <a:t>What can I do to prepare?</a:t>
            </a:r>
          </a:p>
          <a:p>
            <a:r>
              <a:rPr lang="en-US" sz="1200" dirty="0"/>
              <a:t>Having a child entering kindergarten can be a time of excitement and stress for parents. Planning ahead will make this time less stressful for you and your child. </a:t>
            </a:r>
            <a:r>
              <a:rPr lang="en-US" sz="1200" b="1" dirty="0"/>
              <a:t>To get ready for your child to enter kindergarten you should:</a:t>
            </a:r>
          </a:p>
          <a:p>
            <a:r>
              <a:rPr lang="en-US" sz="1200" dirty="0"/>
              <a:t>• Decide which kindergarten program your child will attend.</a:t>
            </a:r>
          </a:p>
          <a:p>
            <a:r>
              <a:rPr lang="en-US" sz="1200" dirty="0"/>
              <a:t>• Request an enrollment packet from the school—notice the important dates and deadlines.</a:t>
            </a:r>
          </a:p>
          <a:p>
            <a:r>
              <a:rPr lang="en-US" sz="1200" dirty="0"/>
              <a:t>• Schedule an appointment with your child’s pediatrician to make sure that his or her immunizations and health screenings are up-to-date.</a:t>
            </a:r>
          </a:p>
          <a:p>
            <a:r>
              <a:rPr lang="en-US" sz="1200" dirty="0"/>
              <a:t>• Give your child’s current preschool program</a:t>
            </a:r>
          </a:p>
          <a:p>
            <a:r>
              <a:rPr lang="en-US" sz="1200" dirty="0"/>
              <a:t>permission to share documents and information with the new school.</a:t>
            </a:r>
          </a:p>
          <a:p>
            <a:r>
              <a:rPr lang="en-US" sz="1200" dirty="0"/>
              <a:t>• Attend an open house or schedule a tour of your child’s new school before school starts.</a:t>
            </a:r>
          </a:p>
          <a:p>
            <a:r>
              <a:rPr lang="en-US" sz="1200" dirty="0"/>
              <a:t>• Meet your child’s new teacher and share</a:t>
            </a:r>
          </a:p>
          <a:p>
            <a:r>
              <a:rPr lang="en-US" sz="1200" dirty="0"/>
              <a:t>your ideas about your child’s interests,</a:t>
            </a:r>
          </a:p>
          <a:p>
            <a:r>
              <a:rPr lang="en-US" sz="1200" dirty="0"/>
              <a:t>strengths and any areas of concern.</a:t>
            </a:r>
          </a:p>
        </p:txBody>
      </p:sp>
      <p:sp>
        <p:nvSpPr>
          <p:cNvPr id="6" name="Rectangle 5"/>
          <p:cNvSpPr/>
          <p:nvPr/>
        </p:nvSpPr>
        <p:spPr>
          <a:xfrm>
            <a:off x="3352800" y="914400"/>
            <a:ext cx="3505200" cy="461665"/>
          </a:xfrm>
          <a:prstGeom prst="rect">
            <a:avLst/>
          </a:prstGeom>
        </p:spPr>
        <p:txBody>
          <a:bodyPr wrap="square">
            <a:spAutoFit/>
          </a:bodyPr>
          <a:lstStyle/>
          <a:p>
            <a:r>
              <a:rPr lang="en-US" sz="1200" dirty="0"/>
              <a:t>• Find out how you can become involved in your child’s classroom, school committees, and the PTA</a:t>
            </a:r>
          </a:p>
        </p:txBody>
      </p:sp>
      <p:sp>
        <p:nvSpPr>
          <p:cNvPr id="7" name="Rectangle 6"/>
          <p:cNvSpPr/>
          <p:nvPr/>
        </p:nvSpPr>
        <p:spPr>
          <a:xfrm>
            <a:off x="3352800" y="1371600"/>
            <a:ext cx="3505200" cy="3477875"/>
          </a:xfrm>
          <a:prstGeom prst="rect">
            <a:avLst/>
          </a:prstGeom>
        </p:spPr>
        <p:txBody>
          <a:bodyPr wrap="square">
            <a:spAutoFit/>
          </a:bodyPr>
          <a:lstStyle/>
          <a:p>
            <a:r>
              <a:rPr lang="en-US" sz="1600" b="1" i="1" dirty="0"/>
              <a:t>What can I do to prepare my child?</a:t>
            </a:r>
          </a:p>
          <a:p>
            <a:r>
              <a:rPr lang="en-US" sz="1200" dirty="0"/>
              <a:t>Kindergarten will be a time of many changes for your child. He or she will have to adjust to new teachers, new children, new schedules, and routines. Having a successful entry into kindergarten will help your</a:t>
            </a:r>
          </a:p>
          <a:p>
            <a:r>
              <a:rPr lang="en-US" sz="1200" dirty="0"/>
              <a:t>child have a positive attitude about school and learning. </a:t>
            </a:r>
            <a:r>
              <a:rPr lang="en-US" sz="1200" b="1" dirty="0"/>
              <a:t>To get your child ready for kindergarten, you should:</a:t>
            </a:r>
          </a:p>
          <a:p>
            <a:r>
              <a:rPr lang="en-US" sz="1200" dirty="0"/>
              <a:t>• Read books about starting kindergarten. </a:t>
            </a:r>
          </a:p>
          <a:p>
            <a:r>
              <a:rPr lang="en-US" sz="1200" dirty="0"/>
              <a:t>• Talk enthusiastically with your child about starting kindergarten.</a:t>
            </a:r>
          </a:p>
          <a:p>
            <a:r>
              <a:rPr lang="en-US" sz="1200" dirty="0"/>
              <a:t>• Reassure your child’s feelings of anxiety or fear.</a:t>
            </a:r>
          </a:p>
          <a:p>
            <a:r>
              <a:rPr lang="en-US" sz="1200" dirty="0"/>
              <a:t>• Plan for your child to visit his or her new school.</a:t>
            </a:r>
          </a:p>
          <a:p>
            <a:r>
              <a:rPr lang="en-US" sz="1200" dirty="0"/>
              <a:t>• Tell your child about the kinds of work he or she will be doing in kindergarten.</a:t>
            </a:r>
          </a:p>
          <a:p>
            <a:r>
              <a:rPr lang="en-US" sz="1200" dirty="0"/>
              <a:t>• Talk about and practice new routines.</a:t>
            </a:r>
          </a:p>
          <a:p>
            <a:r>
              <a:rPr lang="en-US" sz="1200" dirty="0"/>
              <a:t>• Spend extra time on the first day of school but do not “drag out” saying good-bye.</a:t>
            </a:r>
          </a:p>
        </p:txBody>
      </p:sp>
      <p:sp>
        <p:nvSpPr>
          <p:cNvPr id="8" name="Rectangle 7"/>
          <p:cNvSpPr/>
          <p:nvPr/>
        </p:nvSpPr>
        <p:spPr>
          <a:xfrm flipH="1">
            <a:off x="3352800" y="4724400"/>
            <a:ext cx="3505200" cy="3600986"/>
          </a:xfrm>
          <a:prstGeom prst="rect">
            <a:avLst/>
          </a:prstGeom>
        </p:spPr>
        <p:txBody>
          <a:bodyPr wrap="square">
            <a:spAutoFit/>
          </a:bodyPr>
          <a:lstStyle/>
          <a:p>
            <a:r>
              <a:rPr lang="en-US" sz="1600" b="1" i="1" dirty="0"/>
              <a:t>What should I know about transitioning a preschooler with special needs?</a:t>
            </a:r>
          </a:p>
          <a:p>
            <a:r>
              <a:rPr lang="en-US" sz="1200" dirty="0"/>
              <a:t>If your child has special needs, you may have</a:t>
            </a:r>
          </a:p>
          <a:p>
            <a:r>
              <a:rPr lang="en-US" sz="1200" dirty="0"/>
              <a:t>additional decisions to make about the length of your child’s school day, different school sites, or program types. It is important to begin working with the school team as early as possible so that everyone, especially your child, feels comfortable with all the</a:t>
            </a:r>
          </a:p>
          <a:p>
            <a:r>
              <a:rPr lang="en-US" sz="1200" dirty="0"/>
              <a:t>changes that will occur. For incoming kindergartners with special needs, the federal special education law (i.e., the Individuals with Disabilities Education Act)</a:t>
            </a:r>
          </a:p>
          <a:p>
            <a:r>
              <a:rPr lang="en-US" sz="1200" dirty="0"/>
              <a:t>allows the school team to develop either an</a:t>
            </a:r>
          </a:p>
          <a:p>
            <a:r>
              <a:rPr lang="en-US" sz="1200" dirty="0"/>
              <a:t>Individual Parent Service Plan (IFSP) or an Individualized Education Plan (IEP). However,</a:t>
            </a:r>
          </a:p>
          <a:p>
            <a:r>
              <a:rPr lang="en-US" sz="1200" dirty="0"/>
              <a:t>no matter which plan your child has, it should</a:t>
            </a:r>
          </a:p>
          <a:p>
            <a:r>
              <a:rPr lang="en-US" sz="1200" dirty="0"/>
              <a:t>be appropriate for a kindergarten-aged child</a:t>
            </a:r>
          </a:p>
          <a:p>
            <a:r>
              <a:rPr lang="en-US" sz="1200" dirty="0"/>
              <a:t>rather than for a preschooler.</a:t>
            </a:r>
          </a:p>
        </p:txBody>
      </p:sp>
      <p:sp>
        <p:nvSpPr>
          <p:cNvPr id="10" name="Rectangle 9"/>
          <p:cNvSpPr/>
          <p:nvPr/>
        </p:nvSpPr>
        <p:spPr>
          <a:xfrm>
            <a:off x="0" y="0"/>
            <a:ext cx="6858001" cy="707886"/>
          </a:xfrm>
          <a:prstGeom prst="rect">
            <a:avLst/>
          </a:prstGeom>
          <a:noFill/>
          <a:effectLst>
            <a:glow rad="63500">
              <a:schemeClr val="accent3">
                <a:satMod val="175000"/>
                <a:alpha val="40000"/>
              </a:schemeClr>
            </a:glow>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Parent’s Guide to a successful Kindergarten Transition</a:t>
            </a:r>
            <a:endPar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6626" name="AutoShape 2" descr="data:image/jpeg;base64,/9j/4AAQSkZJRgABAQAAAQABAAD/2wBDAAkGBwgHBgkIBwgKCgkLDRYPDQwMDRsUFRAWIB0iIiAdHx8kKDQsJCYxJx8fLT0tMTU3Ojo6Iys/RD84QzQ5Ojf/2wBDAQoKCg0MDRoPDxo3JR8lNzc3Nzc3Nzc3Nzc3Nzc3Nzc3Nzc3Nzc3Nzc3Nzc3Nzc3Nzc3Nzc3Nzc3Nzc3Nzc3Nzf/wAARCABkAQUDASIAAhEBAxEB/8QAHAAAAQQDAQAAAAAAAAAAAAAAAAQFBgcBAgMI/8QATxAAAQMDAQMGCQgHBQUJAAAAAQIDBAAFESEGEjEHExRBUWEVIjZUcYGT0dIXMnN0kZKUsSM0QlVyssEWNVKCoSRTYmODM0RHZISis8Lh/8QAGgEAAgMBAQAAAAAAAAAAAAAAAAECAwUEBv/EADURAAIBAgMFBQcEAgMAAAAAAAECAAMRBBIxEyFBUaEVIjNx8AVSYoGRseE0YcHRFEQkMvH/2gAMAwEAAhEDEQA/AJtyibVXPZ6TBbtvR919Cyvnmyo6EYxgjtqIjlM2jHmPsFfFTnyzjE20n/lu/mmq6FbWEoUnohmUXmHi8RVWsyq26TL5Tdo//I/hz8VHym7R9kH8OfiqHJQpQUUpUQkZUQOHp7Kd7Lsxeb2jnIEJZazjnXDuIPoJ4+qr2oYdBdlAlK18Q5srEx6+U3aL/DB9gfio+U7aL/DB9gfipuumxV/tjBffhc40kZUWFb5SO3A1qPd41pJRwzi6gGNq+JQ2ZiJMvlN2i7II/wCgfio+U3aL/DB9gfiqG59NOlm2eu16ybdCccbBxzqvFQPWePqzTahh1F2URLiMQxsGMfvlN2j7IP4c/FR8pu0fZB/Dn4q1PJttEE53YZVj5of1/Ko1c7ZOtT/M3GI6w4eAUNFeg8D6qiiYVzZQJJ6mKQXYkST/ACm7R9kH2B+Kj5Ttov8ADB9gfiqG042mxXS8KxboTryQcFwaIT6SdKm2Hw6i5USC4jEMbBjJD8pu0XZB9gfio+U7aL/DB9gfirLfJltCtOSqC2exb6s/6JNM972TvVka52bEyyOLzSt9A9PWPWKqVcIxsAJaz4tRckx3+U3aLsg+wPxU87IbaX2/Xxq3vuQ2kLQtRUiOc6DvVVZnQ9tS3ktGdsY5/wCS7+VPEYektJiFF4qGIqvUVSxlvdFuX7xa/DD4qOi3L94tfhh8VbXm6R7PDVMmBzmEfOU2gq3ergNa5vXqG3akXRJW7EWkLStpJV4p4HFYgDEXtNu6g2vNui3L94tfhh8VHRbl+8Wvww+KlLklDMRcp/8ARNtoK3CvTdAGTmkUS+wZlkN4jLUuGG1OE7h3sJznxeOdOFLvEXtA5RxnToty/eLX4YfFR0W5fvFr8MPipJ/aaH0vofR5nSeZ5/muYVnczjP/AOca3l7RQokOHMdS/wAxM3AyoNEnK8boI4gnPXUsrcosyc+sUdFuX7xa/DD4qOi3L94tfhh8VYnXmLBMdt8Oc/JOGWEJ3nFnGToOzrPAVrBvUWbLehpDjUtlIW5HeQUrCTwI6iO8EilZrXtHdb2v1m/Rbl+8Wvww+Kjoty/eLX4YfFXK2X+BcpsqFHWsSouOdZcQUqT7/SK72+5tTnJCG2nkFhfNuc4jGFaHH+ooIYaiAKnQzXoty/eLX4YfFR0W5fvFr8MPirDd6guXp2zpd/21poOqRg4CT39uoOO+i83iNZoyZEwO8yVBO8hBVgk4AONdaLNcC0LrYm/WZ6Nc/wB4tfhh8VMG2l0vGz1m6czKjvL51KN1cfA1z2K7qljLnOtpXuqTvDO6oYIqG8rXkoPrKP61Oh3qqgjjK6/dpMwPCQz5TdouoQfYK+Kj5TdouvoP4dXxUwWuyP3SI7IZkRWg24EESXg2DkZ0J41zvdpes0huPJcZW6toOEMuBYTkkAE+gA+utoUcOWygC8xjXxGXNmNpfOzcx642GBNk7nPPsJcXuDAyR1Cik+xnknaPqqPyorAqAByBN+kSUBMgvLP+u2nP+7d/NNRzYrZpraOcpt6c2whsbymgf0qwOO6OoajXWpFyz/rtp+jd/NNMPJoVDbGHunGUrB7xu8K2aJYYO6mx3/eYtYK2Msw3bvtLSVsjaUWU2uPHDEZS0qdxqpwBQJClHXXGM9XVTFc+Ua1WmSYFvhOSUMeIVNKShsY0wntxUl2wluQNmLlIZUUupjqCFdaVHQH1Zrz7wAHZXNhKArgmobidOMrnDkCmLGX/ALMbSwdpIq3oe8hxsgOsufORnh6QddarPlRsbNrvbUqI3uMzkqUpCRoHARvfbkH05pdyNf3tcOzo6dP81OnLMB4PtpwM88oZ/wAtSpLsMXkXT8RVG2+EztrIlsFsx/aK5qMkHoEfV7BIKyeCAertPd6atTaK7tbOWpsRIpdfV+iiRGUZK1Y6gOoDU1w5OrYm2bLRMpw7JHSHCRqSoDH+mB6qitxmwr1t3LTMuRgMwUBmM+3JCFh0HUJT+0SSQR/wioVG29Y+6slTTYURb/s0jLd72ls96N3nImIfcwHUSGVNocSP2cEaDsPV9tWm43bNt9mUqHjNPpJQr9plY0+0H7fRTA/eZDM+5rYvLN0Ko5IhKiuJ6MU48fACtNdc4zka028ld9kPXmbCmPF3pSefSrAGVpwDoAAMjH2VKqC6bRRYrykaTBH2bG4bnIBcob1tnyYUoBLsdZQsDrx1juI19YqxIG2Ft2QscS1R46pk1CN+RzawEJcVqoFXaM4wB1U2crsJEe/x5SBgyWPH04lJxn7CPsqDcda7Qi4qmrNpOIu2FqMF1ljs8q7/ADo6RaW+a69x472O7SrGgS4t5trUpnDsaQ3kJUOIPEEf6EV57gQZlxfDMCK9Icz81tJOPSeA9dXpsTaX7Js5FgyyC+neWsA5CSok49Wa4cbRo01BTcZ3YGvWqMRU3iU3tfaU2XaGXCaGGQrfaHYhWoHq4eqnXks8sY/0Tv5VnlV8r3PoG/61ryW+WEf6Fz8q7GYthLnlOJVC4uw5y1tq9LMe3n2f/kTUWumdnhcbM54tum5fgKOgQsrBW19p3h6TU1uduj3NgMyw4WwoKwh1SMkHI+aRwIFcrjZ4NzjNR57PPNtLS4jfUchQ4HOc1j06gUAHSbNSmzbxrEW1Lq1txrc0046qW6OdQ0ATzKSCviRx0T/mps2XcVB2hutpejuMRpJ6ZFadAyAdHEgAkY3tfXUiFrjC5C4ZeMkJKAS8rASerdzjGnZXOVZYUu4NT3kvdJZGG1peWndB4gAHGumaFdQuXhA02LZhGb/xMHZ4L/8AvW+3wSm3WwJACRc4+AP4qdhZIXhXwpuvdM3d3f55fzc53cZxjPVW11tEK7c0mchxYbWFoSl5SAFDgdCNRTFRcynlEabZWHOR+dkcqNtL2ebVbHOYzw5zeO9jv3cVmbunlPtvNf8AaC2OF7H+De0z3ZqQTrTDnIYTJbUtTB3mXQ4oOIOMZCgc57ddaxBs8KC86+whapDwAdfccUtagOA3iScDspiqLfK0Nk1/neRWbEksql323J3plvuDxW2Bq8wQnfR6esd4p32ducR2Hd7ol5BhmSp7nM6bvNoJNO0C2R7fz3Rud/TL33OcdUvKjxOpOKSJ2btaIDsFtlbcZ1wuONtvLSFKPHgeHdwpGorLY+hAU2U3HoyIzVSoTNu2hdhSmpDUpT8xxaU45hw4KThR+ancA/hp95Q1JXswlSSCDKjkHt/SJp7mWyNOt6oEoOLjqTurTzisqHYSDk0mkbO26Rb2oD6H3IrRBQ2ZK9MYxrnJxjTWpCqpKseH2i2TAFRx+8dQtCShJUkKUPFBOp06qhvK15KD6yj+tSWNaIjEtuUkyVvNpUlBdkuLCQcZ0USOoVG+VvyT/wDUI/rSw9tstuceIvsWvyld7LREXBl6L4CNzcCw5vmSphLScEaqBHEnh7qS7VpdYnMxHbWLamOwENs88Xcp3lHO+ScjJI7sYra3W+4XTZ6dFiJTzCXUuOFToTzhCDhAT+0evHdRtY869MZWuEIbTrXPtID3O7wcUpRVvDvJ8XqxW0vja9fz/ExD4IlzbG+Sdo+qo/IUUbG+Sdo+qo/IUV5+r4jec9DS8NfKQTlo/XLV9E7+aaYeTPyxh/wr/lp+5aP1y1fRu/mmmLky8son8C/5TWzR/R/IzFq/rfmJZnKR5HXD0J/mFUVV68pHkbP9Cf5hVFUezfCPnD2n4o8pYXI3/e9w+rp/mpz5Z0ldttqRxU+oD1pps5G/72uH1dP81OfLOVC220p+cH1Efdql/wBd65S6n+hPrjLBYQltltCAEpSkJAHUAKr6bybSE3bwnarsEO8/z4TIazhW9vfOBGmerHrqfxHUPxWXm1ZQ4hK0kdYIrz9eJdwReLghyU+lSZToUN8jHjnvqjBpUZmCm3WX4x6aKpcXk7TsTtP4XlXEXCEiRJStDjgBwQoAEYx3D7Kctk+TwWK4tXCTclPPNZ3G2kbiNRg5ySTx7qqfpszzyR7Q++jp0zrmP+0V7672w1ZhbOPpOFcTQU3yH6yxOWUbztoQhJU4rnAABknO7gD11tspyat823K2hJUtQBERBwE/xEcTw0HfxqP8nEY3TayOqWpx8RkKeSHFFQChgA6+nPpAqy9uby5YtnnpMfAkLIaaJ/ZJ6/UMmuaq1Sllw6Hfz850U1p1S2Icbpxu1+2f2OjCMhDTbgGURIyAFH044Z7TTnszdF3myx7g4ylkvhR5sHO7qRx9VefHnXH3lvPrW444d5a1nKlHvNXpyeeR1u/gP8xqGKwy0aYN7mWYTEtVqEWsJW/Kr5XOfQN/1rXks8sI/wBE5+Vbcqvle59A3/WteS3yxj/ROflXZ/p/KcX+585ZPKDKkwdmX5cKS7HfaWjdW2R1rAOcg50JpTbiy9NUmNdJD4SwedbUsEeMfFVnGhG6r7a120tky8WF6BAS2XXVIOXF7oACgew9lK2jcTLbUuFHbbDaucUHt5ZP7KRoNMk659VZAIyD5zXIO0J8pH7D4Rn2e5vi6ykSmZT7bK1FKkgIPigpxqO3r76St3uddHdkJKH3YyLkpwSmWleKrcSeGRkeMOql1rtt+gWufDZYiJdkyXnG3lPkhsLPEp3dSM8MjPbW69l3oULZ9FtWhx2zrzh07oeCkkL1GcHXNW5kzG/rd/5KgHyi3rfFdxeeY2niIEh4R1Qn3lshXiqUgowf/caQ2Nq5X7Z7wk7dZceXMSpbHMkBDAJ8UBOMKxj9rPXTsmBIl3cTpjKGm24ymG2wveKt8gqJ00+aO2kFig3uwwXLa1HjTI7KldFdVILZ3SchKhunGO0Zz2VC4y2Gu7+fxJ2Oe503/wARwv70pq2ojQ3g3PlKDDLmM7hIypeO5IUfVikWz8qVfLAyl2S5Hmx3uZmFGN7fQcKHdnQ57DSl+3Sp96bemshMRhkhktSVJVzivnE4x1AAa9ZpPabTNtd/nuMNI8GSwhfjPlTiXQMFWCNQRjr6qQIC246xkNnvw0iSxJnT5d2Qq6yx0O4JQ0CoEFACSUnTXOozx1ogT5DO0+0yJEp92JbmGnWmVK0TvIKldWTw6+FL9m7dOgTLs7MaaSiZKL7e45vYGAMHQa6Vxg2aYnaO/S5bTXQ7k202kJcyoBKCk5GOvPUamWW7X0t/X5kArWW2t/7jYy9dZGxDm0JuL6J/Rly0ISRzSQMqCN3GowMZOuuaxc7rdHk2W7Wt10ByCqbIgjBDyU83lI7DhasY4kClLNlvUfZR3Z1tMdYLao7cxThGGlZG8U4+cATpnBxxpyj2mRCn2lMdCVQ4MJcUrU5453ubwcY/4P8AWmWQEn9z9IsrEDXQfWESWm4XiDJiS3lw5ENT6UBXik5SAcehR0pq5WvJQfWUf1pfZrDJte0Mh5txBtikLLDWfGaUtQUpP8ORkenFN/K15KD6yj+tFK23TLpujq32D5td8rzZ2aq32iVMNrZmtsSW1qW89gNHBCSADnOTj0U03Weie43zMNmGw0gpQyzndGSSTk6kkmnXZmGl2K/JRZl3d5DiUdHS6UBCSCd8gZJ10pLtNERFkx1CAu3Lea33Ia3N8tneIBB44IGcHhrWumXbHn64XmM2bZDlLp2M8k7R9Vb/ACoo2M8krR9Vb/KivP1fEbznoaXhr5SC8s/67afo3fzTTFyY+WMX+Bf8tPvLP+u2r6J38002cmjEWPdPCs+fFjNtpUhptboCnFHTOOoca2KZtgvrMeoL436faWByj+Rs/wBCf5hVFmrx2qnWm8WCZBau0MOOI/R5eTjeGoz3ZqkFoUhSkKxvJJB1zw76fs7dTIPOHtLfUBEn/I1/e1x+rp/mp15Zv7utv06v5aScmDcGzsSJ9xuMRl2SlKUMl5OUpGuVd57O7vpw5Rjb77ZkCDc4i5UZznEN8+nxxwI48ca+qqGb/mZuH4l6Kf8ACK8Yt5ML2m57PohrV/tME80UniUfsn0Y09IqO8pmyckz1Xm2sKeacH+0NtjKkqH7QHWDpnsPpqEWS7y7HcW58FYS4gYUlXzVjrSauWw7b2W7tIBkojSP2mXzunPcToRTq06mGq7SmNxipVKeIpbKobESigpJyM6jiKV2u3SrtMTFgMqdcJGd3ggdqj1Cr8lM2OQeelN25wn9twIOfWajW0e19itVrlQ7O8yZbjaktpiIG6hRGMkjQY+2rFxzv3UTfKmwKJ3nfdIzyWrai7XyYqXOcSphxCF4xvbqhr/pU05TLXIuuzhRDbLjzDgdCE8VAZBx2nBNUzapr1qnxpkNQS7HUFJzwPUQe4jSrssG2tmvLKMyURpOPGYfUEkHuPAjvFV4ym6VRVUXlmDqJUpGixtKKUoJzvEApOCCcYPZV88n6Ft7I25LiFIVzZOFAg8TSmdIsMVLk+SqAFoBUXTuFX28ah2w+3jTrz0O9v7inX1uR3nNAAo5CCerGcDqxp6Y16r4mnuXSToUkw1Te2sjvKrgbYL3jgqYbKc9Y1rXkt8sY/0Lv5VPeUi6x4ezLpbW0qVJw0woEE4J8Yg9Xi51qBclvlhHx/uXfyq6m5bCNcWsJRUQLi1sb3Mu0nFM9gv7V5cmIQyWlR3AE5UDzjahlDgx1EZx6K6bSSFt25bLAdDsjDSVttqWUBWhVpwwCT6qZXIsmzbRwJQ3n2Xo5iPCPGUAhCdW1KwTwOR/mrLRQQefCajuQwtpxjhDvsq4KecgQmnI7Mro6wp/DgAVuqVu7pGmpxnUChm+ypj89NuhMvIhP8ysLkbq1EfOwkJPqyde6mO6RQ/PZuNjizod7MhKXkoaUht1AUArnCRuqTu6g5z66L/GTKkKm2iLNibQNvbiVNtKSh4BWP0hxuqSU65Poq0U0PD8ecqNRxx/PlJAq9yJF1mW+1xG3lwkJL63XShIWoZSkYBycak9WRSZO1jb8G3uRIq1y576o7cdat3dWnO/vKwdBunUZpNB56y7Q3p6cw8pmfzTzTjLKnMqSjdUk7oODoMZ7aaodmuFvZs11ciuLXHnyJD8dsZWlt7eGcdZSCMgd9IInH1u/uPO8kN0vs+12+4ypNtbIhtB5JQ+d11OuRnd0UMcMdYpbcbq7BshnGLzsjcG5GbX89Z4JBx2njimnamYLrsndWYUaW4tyOW0JVFcQVKI0ABAP9K6rU/cZ0BhguMoitc8VvRlFJcKd0DXGoBUfWKQUWBI4/1JFjcgG+6KF35560xrnbIiJEZ2KZKluOlASAAQPmnJOT9lIlbT3BGz67yq1tcx0RMlAEkkkHik+JodR29dJLWh632u92dxt5aGy6qKtLCwlaXBkpTp1KJGOyh9l9XJgmGI7/SjBSxzIaO9vgAEYxUgig2tx6SBdjvvwju3fJEm4eD4cRpchqOh+QVulKG9/O6kHdJJOD1CkErbIx4DEswCUpkrjy0c547BRkrUBjxgAknqOK521KrVf5tweYkGLcYkfdWhlSihbaSkpKQMjTHHvpPbYbzUqM/Kivp6ZdX5Kmy2Tzbam1oTvY4ZyNO+jJTv9PzAu9td8lCbg4u6R4zTbS4z7CnkvBw5wMDAGP8AiGuajfK35Jj6wj+tKdnoEu2X429bSjb4jDghvY0Da1JIbPendIHdik3K3n+yemh6QjX7aKQC10A/aFUlqDE/vKwssm0x47qpz1ybkhwbire6EK3MHIJOmM9VbbUMQ2n4TlvdlOsyIodLkpwLcWoqV87HWMY9QqVB2KzbkPzG7amM7IbbgOPMoWlLfNEjIGuAvG9nrz1VHNqo61IjT96A6FZZdet6d1lTgOQAO3dIyeHrBrVpuGq30mTUQrStLg2M8krR9VR+VFZ2M8k7R9VR+QorCq+I3nN+l4a+UgfLQpIm2rJAy07x9KarjKe0V6Xfix5BBfYbdI0BWkHH21z8GwfMo/sk+6u+hjtlTCZdJn18AatQvm1nmwlJ6xRkdor0n4Ng+ZRvZJ91Hg6D5lG9kn3Vd2n8PWVdmH3uk82ZT3UZTjqr0n4Og+ZRvZJ91Hg6D5lG9kn3Udp/D1h2Yfe6TzZvDtH21neT1kV6S8HQfMo3sk+6jwdB8yjeyT7qO0/h6w7MPvdJ5s/R9iaN4do+2vSfg6D5lG9kn3UeDoPmUb2SfdS7S+HrDsw+90nm3eHaKCoHTIr0l4Og+ZRvZJ91Hg6D5lG9kn3U+0/h6w7MPvdJ5s8TurO8nGMivSXg6D5lG9kn3UeDoPmUb2SfdR2n8PWHZh97pPNiShJ0CRmpZyXuoRthHK3Egc05kk4HCrmNtg+ZRvZJ91BtkA8YUY/9JPuqup7QDoVy2vJ0/Z5Rw2bSdelRv9+198UdKjZ/WGvviuPgu3eYRfYp91Hgu3eYRfYp91Z26aXenbpUfzhr74o6VH84a++K4+C7d5hF9in3UeC7d5hF9in3Ud2HenbpUbzhr74o6VG84a++K4+C7d5hF9in3UeC7d5hF9in3Ubod6dulR/OGvvijpUfzhr74rj4Lt3mEX2KfdR4Lt3mEX2KfdR3Yd6dulR/OGvvijpUbzhr74rj4Lt3mEX2KfdR4Lt3mEX2KfdRuh3p26VHz+sNffFHSo/nDX3xXHwXbvMIvsU+6jwXbvMIvsU+6juxd6dulR/OGvvioZyryWFbLBKXW1HpCNAoHtqW+Crd5hF9in3VkWu3g5EGMPQyn3VOm4puG5SFVGqIV5zzcFJGoxrxo3k4JyAa9JeDYPmUb2SfdQbbBP8A3OP7JPurR7T+HrM7sw+90jdsUd7ZK0EeaN/kKKeW20NoCG0hKRoEgYAorLY5mJmsgyqBMnUYphdukyXfJVvt6mmWIKEqlSXkFXjKGQhIyBoNST2jSn81GERJ9rvV1eZhdNh3FSXE82tIU2sJCSFBRAKdM5B9VSpgb7yFQkWtFTF5Tb4ylX2fCyX+bacZ0C0nGCRk41ODrXVe0lpSwl8yjzRSVkhtR3Eg43laeKnIOpwKYouy8puxWG1vNNZbkpfuKkYwcbyyB2gr3R6KVm0ODaW4vzbambEmJZDSyUnmQgEFKkk8MneGM8TVhWnzlWaoOEeJF7t8eQGHJB3yUp8VBUApXzQSBgE9QPGucS9MyrxJtzTT+Y4AWstLA39dM4xjABznXIxUcYtN8D8dKorQQLq5KkrLg/SjxubPbhI3NOOgHDWnzZ6HNjTbs9MZQjpMxTqVBeSpIAQnTqG6kd+SfWmVFGsau7EbpjaS4zIcq1xoDzLbkyQWlF1orASElROih2f60ms+0gW/KjXKQwstyxGjvsJIS+SAdBk6gnB1re5QJM/auA9IhFdvisupypSSFOL3cK3c8AAr7a6X23yFv2o26M2pEaQXFJyEJB3FBJPaATk4oASwUxHPmLCabS30RbcHbfLbQ4JzcValo3gCVDeHpCST6q1u19LsGC9ZZKCuRcG4uFt6/O/SDBwQoJSs+qmq32K5x7baunRRJciz3JT6EuJ3nVq38L1wNCoaZ0491KYdhnRnLQFoadW3KfmSVb5CUOryBjrVgKUBwzjqqeWmvHT1685ENUJ01jtGvTZkXN56dFXBYcQ23zaVb6VboyFHgokkY3e3FOFuuMa4tOORXSrm1ltaSkpUhQ4hQOoPpqJu2a6qZQ+YjSltXjpq2Q6AXmxvBPcCBuKAPWnqqXRDvM850cx1uHeUhW7vZ78ZGaqqKo0ltNmJ3xjkXiU/tFKs8WRGiOMsJW0H2ypUgqznd8YaDGvHj1Y1WuXuLBSyzdZLbcrcbD+4CUNrVoMn9kFWgzxppv1vnX1lthy1BmazIC2pxcTutJCwcpIO9kpHDGM0qtkKXDu90TLhmSxNkpeRICkkIAQlO6pJORgpyMA8e2pFVKyAZs0I1/Q3ebhGnS0BpEhuOwncwd8pBIJH8aRnvpyevVvYmCK7IAc30tkgEpQpXzUqVwCj1AnJ0qMxtn7k3IalLaQp5+7OS5GXBhDYCg0nvx4p9Nbo2fuDi3Ichoc05d/CDsnfBC0JUFISBxyClA7MDjUmWnfWJXqWtaSNd7t6JwhmSA9zga+ad0OEZCCrhvY1xnNIId6U3Luyp76RFYlpjxsN+MpRSklIAyVHeJAx2U1wrBcFGLDlNhLce6uT3pO8CH8qUW0pGcg+MnORpu41rCbPNdtC4tytq3VOzHpCXI74DjThWS2sEkYwDjTPDhrijJTHGMvUO+0l0OU1NjJkMKJbUSPGSUnIJBBB1GoNRx6/SH7tNbYkJiQ7e40lxb8ZZDmdXATpg4KQntJ4Gna1Kdg2mAzeJTJmlCW1r3gkOO4yd3hk6E6d9RyPb5FysyJzDYc527GctsEAutJc8XBOnAJI7cVFFW5vG7MQLSRK2htaYrsh2UGkNOBpwOJKVIWQCElJ1BwQfQc0rgz41xYL8NznGt4p3gCAcdnaO+os/s9NnRJvSW0pXdLi07Ib3gQ0wndAT3nCBnHWTxqXOfoGSW2ivdHitowCe4Z0qLqo01kkZybnSRVm73WXKvDbFwgMpiSujR+djqUXFlKTrhY/aUBp2Hsp8VfLcguhUpJ5l5thwgHAWs4SPWSBTHYLbLjR0omWdKpbk1chyQVo3UlThVkEHe0Bxju7KUQbPKcuE9c1oIjuzxISN4KK0oSkNjHUApO96cDtqbKhPlIIXAjqq+W1Mox1yglW8pO+pJCCpIypO/jGQATjPVSZG1dkWQEz0newPmq0JVu66aa9tNuzVpft8DmJlrQ7Pjh1SJmUFLylKJBBzkE5100rku1N2rYFVpWtHThFKiMgqdeJ3jjtJWQPWBRkp3tHnqWvJVHmx5L8lhlzecjLCHhjG6opCgPsIPrpq8JzbhepkC2qaZagbgkPOtle+tQyEpAI4DBJ7xSuyxHWWHH5aUiXKXzr4ScgHASAD14SAM9eM02xI0+zXm6uNwlTIk99L6FNOJCm1boSoKCiNNAcjt4VBQovJEsQDE7l5ucC52+Pdn47aCiQ5JLTRIWhBCWynUkFW8DjXgRTm9d235dqagTY2Jf6UoWlRU4zuFWU44HgdeoGmnaCy3K4zLlMZbCXRbhGhYWMpcXvb6uzIBGD6aUt26e3eLY+3EYRHhwVtABzRCjujA01wlAGdOJ9FWEIQDxlYLgnlOtnvK1RJsq5vpLSZ7jEbdbwpSUkJwAMkneC/VSjZWfJucaVJkOb7YluNxzze4ebSQnUdu8FUwQrReoyLMow2lKjNvqWjnhhL6wN1xR6+LnDPEempBshClW+xRos5tDb6ASsJVvZUdSSe0kk+ulUCgEiOmXJAMeqKKKonTCsYFFFEIEUYB40UUQhgdlYwB1UUUCIzOBisAZ40UUcIcZndHZRgdlFFEcN0UYHZRRSEDDAowKKKcIYFGBRRRFDANYwN7hRRRCcZcKJNQluZGZfQlQUlLqAoBQ4EZ666obQ2hKEJCUpGAAMACiigwtvvM1njRRQIQwKABRRSGkfGB1riuHGXJblLjtKkNpKUOlAKkg8QDxFFFOLWdcDSs4FFFIxiGBRgUUU4jMYFZAGaKKOMczRRRRCf//Z"/>
          <p:cNvSpPr>
            <a:spLocks noChangeAspect="1" noChangeArrowheads="1"/>
          </p:cNvSpPr>
          <p:nvPr/>
        </p:nvSpPr>
        <p:spPr bwMode="auto">
          <a:xfrm>
            <a:off x="0" y="-342900"/>
            <a:ext cx="1857375" cy="714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data:image/jpeg;base64,/9j/4AAQSkZJRgABAQAAAQABAAD/2wBDAAkGBwgHBgkIBwgKCgkLDRYPDQwMDRsUFRAWIB0iIiAdHx8kKDQsJCYxJx8fLT0tMTU3Ojo6Iys/RD84QzQ5Ojf/2wBDAQoKCg0MDRoPDxo3JR8lNzc3Nzc3Nzc3Nzc3Nzc3Nzc3Nzc3Nzc3Nzc3Nzc3Nzc3Nzc3Nzc3Nzc3Nzc3Nzc3Nzf/wAARCABkAQUDASIAAhEBAxEB/8QAHAAAAQQDAQAAAAAAAAAAAAAAAAQFBgcBAgMI/8QATxAAAQMDAQMGCQgHBQUJAAAAAQIDBAAFESEGEjEHExRBUWEVIjZUcYGT0dIXMnN0kZKUsSM0QlVyssEWNVKCoSRTYmODM0RHZISis8Lh/8QAGgEAAgMBAQAAAAAAAAAAAAAAAAECAwUEBv/EADURAAIBAgMFBQcEAgMAAAAAAAECAAMRBBIxEyFBUaEVIjNx8AVSYoGRseE0YcHRFEQkMvH/2gAMAwEAAhEDEQA/AJtyibVXPZ6TBbtvR919Cyvnmyo6EYxgjtqIjlM2jHmPsFfFTnyzjE20n/lu/mmq6FbWEoUnohmUXmHi8RVWsyq26TL5Tdo//I/hz8VHym7R9kH8OfiqHJQpQUUpUQkZUQOHp7Kd7Lsxeb2jnIEJZazjnXDuIPoJ4+qr2oYdBdlAlK18Q5srEx6+U3aL/DB9gfio+U7aL/DB9gfipuumxV/tjBffhc40kZUWFb5SO3A1qPd41pJRwzi6gGNq+JQ2ZiJMvlN2i7II/wCgfio+U3aL/DB9gfiqG59NOlm2eu16ybdCccbBxzqvFQPWePqzTahh1F2URLiMQxsGMfvlN2j7IP4c/FR8pu0fZB/Dn4q1PJttEE53YZVj5of1/Ko1c7ZOtT/M3GI6w4eAUNFeg8D6qiiYVzZQJJ6mKQXYkST/ACm7R9kH2B+Kj5Ttov8ADB9gfiqG042mxXS8KxboTryQcFwaIT6SdKm2Hw6i5USC4jEMbBjJD8pu0XZB9gfio+U7aL/DB9gfirLfJltCtOSqC2exb6s/6JNM972TvVka52bEyyOLzSt9A9PWPWKqVcIxsAJaz4tRckx3+U3aLsg+wPxU87IbaX2/Xxq3vuQ2kLQtRUiOc6DvVVZnQ9tS3ktGdsY5/wCS7+VPEYektJiFF4qGIqvUVSxlvdFuX7xa/DD4qOi3L94tfhh8VbXm6R7PDVMmBzmEfOU2gq3ergNa5vXqG3akXRJW7EWkLStpJV4p4HFYgDEXtNu6g2vNui3L94tfhh8VHRbl+8Wvww+KlLklDMRcp/8ARNtoK3CvTdAGTmkUS+wZlkN4jLUuGG1OE7h3sJznxeOdOFLvEXtA5RxnToty/eLX4YfFR0W5fvFr8MPipJ/aaH0vofR5nSeZ5/muYVnczjP/AOca3l7RQokOHMdS/wAxM3AyoNEnK8boI4gnPXUsrcosyc+sUdFuX7xa/DD4qOi3L94tfhh8VYnXmLBMdt8Oc/JOGWEJ3nFnGToOzrPAVrBvUWbLehpDjUtlIW5HeQUrCTwI6iO8EilZrXtHdb2v1m/Rbl+8Wvww+Kjoty/eLX4YfFXK2X+BcpsqFHWsSouOdZcQUqT7/SK72+5tTnJCG2nkFhfNuc4jGFaHH+ooIYaiAKnQzXoty/eLX4YfFR0W5fvFr8MPirDd6guXp2zpd/21poOqRg4CT39uoOO+i83iNZoyZEwO8yVBO8hBVgk4AONdaLNcC0LrYm/WZ6Nc/wB4tfhh8VMG2l0vGz1m6czKjvL51KN1cfA1z2K7qljLnOtpXuqTvDO6oYIqG8rXkoPrKP61Oh3qqgjjK6/dpMwPCQz5TdouoQfYK+Kj5TdouvoP4dXxUwWuyP3SI7IZkRWg24EESXg2DkZ0J41zvdpes0huPJcZW6toOEMuBYTkkAE+gA+utoUcOWygC8xjXxGXNmNpfOzcx642GBNk7nPPsJcXuDAyR1Cik+xnknaPqqPyorAqAByBN+kSUBMgvLP+u2nP+7d/NNRzYrZpraOcpt6c2whsbymgf0qwOO6OoajXWpFyz/rtp+jd/NNMPJoVDbGHunGUrB7xu8K2aJYYO6mx3/eYtYK2Msw3bvtLSVsjaUWU2uPHDEZS0qdxqpwBQJClHXXGM9XVTFc+Ua1WmSYFvhOSUMeIVNKShsY0wntxUl2wluQNmLlIZUUupjqCFdaVHQH1Zrz7wAHZXNhKArgmobidOMrnDkCmLGX/ALMbSwdpIq3oe8hxsgOsufORnh6QddarPlRsbNrvbUqI3uMzkqUpCRoHARvfbkH05pdyNf3tcOzo6dP81OnLMB4PtpwM88oZ/wAtSpLsMXkXT8RVG2+EztrIlsFsx/aK5qMkHoEfV7BIKyeCAertPd6atTaK7tbOWpsRIpdfV+iiRGUZK1Y6gOoDU1w5OrYm2bLRMpw7JHSHCRqSoDH+mB6qitxmwr1t3LTMuRgMwUBmM+3JCFh0HUJT+0SSQR/wioVG29Y+6slTTYURb/s0jLd72ls96N3nImIfcwHUSGVNocSP2cEaDsPV9tWm43bNt9mUqHjNPpJQr9plY0+0H7fRTA/eZDM+5rYvLN0Ko5IhKiuJ6MU48fACtNdc4zka028ld9kPXmbCmPF3pSefSrAGVpwDoAAMjH2VKqC6bRRYrykaTBH2bG4bnIBcob1tnyYUoBLsdZQsDrx1juI19YqxIG2Ft2QscS1R46pk1CN+RzawEJcVqoFXaM4wB1U2crsJEe/x5SBgyWPH04lJxn7CPsqDcda7Qi4qmrNpOIu2FqMF1ljs8q7/ADo6RaW+a69x472O7SrGgS4t5trUpnDsaQ3kJUOIPEEf6EV57gQZlxfDMCK9Icz81tJOPSeA9dXpsTaX7Js5FgyyC+neWsA5CSok49Wa4cbRo01BTcZ3YGvWqMRU3iU3tfaU2XaGXCaGGQrfaHYhWoHq4eqnXks8sY/0Tv5VnlV8r3PoG/61ryW+WEf6Fz8q7GYthLnlOJVC4uw5y1tq9LMe3n2f/kTUWumdnhcbM54tum5fgKOgQsrBW19p3h6TU1uduj3NgMyw4WwoKwh1SMkHI+aRwIFcrjZ4NzjNR57PPNtLS4jfUchQ4HOc1j06gUAHSbNSmzbxrEW1Lq1txrc0046qW6OdQ0ATzKSCviRx0T/mps2XcVB2hutpejuMRpJ6ZFadAyAdHEgAkY3tfXUiFrjC5C4ZeMkJKAS8rASerdzjGnZXOVZYUu4NT3kvdJZGG1peWndB4gAHGumaFdQuXhA02LZhGb/xMHZ4L/8AvW+3wSm3WwJACRc4+AP4qdhZIXhXwpuvdM3d3f55fzc53cZxjPVW11tEK7c0mchxYbWFoSl5SAFDgdCNRTFRcynlEabZWHOR+dkcqNtL2ebVbHOYzw5zeO9jv3cVmbunlPtvNf8AaC2OF7H+De0z3ZqQTrTDnIYTJbUtTB3mXQ4oOIOMZCgc57ddaxBs8KC86+whapDwAdfccUtagOA3iScDspiqLfK0Nk1/neRWbEksql323J3plvuDxW2Bq8wQnfR6esd4p32ducR2Hd7ol5BhmSp7nM6bvNoJNO0C2R7fz3Rud/TL33OcdUvKjxOpOKSJ2btaIDsFtlbcZ1wuONtvLSFKPHgeHdwpGorLY+hAU2U3HoyIzVSoTNu2hdhSmpDUpT8xxaU45hw4KThR+ancA/hp95Q1JXswlSSCDKjkHt/SJp7mWyNOt6oEoOLjqTurTzisqHYSDk0mkbO26Rb2oD6H3IrRBQ2ZK9MYxrnJxjTWpCqpKseH2i2TAFRx+8dQtCShJUkKUPFBOp06qhvK15KD6yj+tSWNaIjEtuUkyVvNpUlBdkuLCQcZ0USOoVG+VvyT/wDUI/rSw9tstuceIvsWvyld7LREXBl6L4CNzcCw5vmSphLScEaqBHEnh7qS7VpdYnMxHbWLamOwENs88Xcp3lHO+ScjJI7sYra3W+4XTZ6dFiJTzCXUuOFToTzhCDhAT+0evHdRtY869MZWuEIbTrXPtID3O7wcUpRVvDvJ8XqxW0vja9fz/ExD4IlzbG+Sdo+qo/IUUbG+Sdo+qo/IUV5+r4jec9DS8NfKQTlo/XLV9E7+aaYeTPyxh/wr/lp+5aP1y1fRu/mmmLky8son8C/5TWzR/R/IzFq/rfmJZnKR5HXD0J/mFUVV68pHkbP9Cf5hVFUezfCPnD2n4o8pYXI3/e9w+rp/mpz5Z0ldttqRxU+oD1pps5G/72uH1dP81OfLOVC220p+cH1Efdql/wBd65S6n+hPrjLBYQltltCAEpSkJAHUAKr6bybSE3bwnarsEO8/z4TIazhW9vfOBGmerHrqfxHUPxWXm1ZQ4hK0kdYIrz9eJdwReLghyU+lSZToUN8jHjnvqjBpUZmCm3WX4x6aKpcXk7TsTtP4XlXEXCEiRJStDjgBwQoAEYx3D7Kctk+TwWK4tXCTclPPNZ3G2kbiNRg5ySTx7qqfpszzyR7Q++jp0zrmP+0V7672w1ZhbOPpOFcTQU3yH6yxOWUbztoQhJU4rnAABknO7gD11tspyat823K2hJUtQBERBwE/xEcTw0HfxqP8nEY3TayOqWpx8RkKeSHFFQChgA6+nPpAqy9uby5YtnnpMfAkLIaaJ/ZJ6/UMmuaq1Sllw6Hfz850U1p1S2Icbpxu1+2f2OjCMhDTbgGURIyAFH044Z7TTnszdF3myx7g4ylkvhR5sHO7qRx9VefHnXH3lvPrW444d5a1nKlHvNXpyeeR1u/gP8xqGKwy0aYN7mWYTEtVqEWsJW/Kr5XOfQN/1rXks8sI/wBE5+Vbcqvle59A3/WteS3yxj/ROflXZ/p/KcX+585ZPKDKkwdmX5cKS7HfaWjdW2R1rAOcg50JpTbiy9NUmNdJD4SwedbUsEeMfFVnGhG6r7a120tky8WF6BAS2XXVIOXF7oACgew9lK2jcTLbUuFHbbDaucUHt5ZP7KRoNMk659VZAIyD5zXIO0J8pH7D4Rn2e5vi6ykSmZT7bK1FKkgIPigpxqO3r76St3uddHdkJKH3YyLkpwSmWleKrcSeGRkeMOql1rtt+gWufDZYiJdkyXnG3lPkhsLPEp3dSM8MjPbW69l3oULZ9FtWhx2zrzh07oeCkkL1GcHXNW5kzG/rd/5KgHyi3rfFdxeeY2niIEh4R1Qn3lshXiqUgowf/caQ2Nq5X7Z7wk7dZceXMSpbHMkBDAJ8UBOMKxj9rPXTsmBIl3cTpjKGm24ymG2wveKt8gqJ00+aO2kFig3uwwXLa1HjTI7KldFdVILZ3SchKhunGO0Zz2VC4y2Gu7+fxJ2Oe503/wARwv70pq2ojQ3g3PlKDDLmM7hIypeO5IUfVikWz8qVfLAyl2S5Hmx3uZmFGN7fQcKHdnQ57DSl+3Sp96bemshMRhkhktSVJVzivnE4x1AAa9ZpPabTNtd/nuMNI8GSwhfjPlTiXQMFWCNQRjr6qQIC246xkNnvw0iSxJnT5d2Qq6yx0O4JQ0CoEFACSUnTXOozx1ogT5DO0+0yJEp92JbmGnWmVK0TvIKldWTw6+FL9m7dOgTLs7MaaSiZKL7e45vYGAMHQa6Vxg2aYnaO/S5bTXQ7k202kJcyoBKCk5GOvPUamWW7X0t/X5kArWW2t/7jYy9dZGxDm0JuL6J/Rly0ISRzSQMqCN3GowMZOuuaxc7rdHk2W7Wt10ByCqbIgjBDyU83lI7DhasY4kClLNlvUfZR3Z1tMdYLao7cxThGGlZG8U4+cATpnBxxpyj2mRCn2lMdCVQ4MJcUrU5453ubwcY/4P8AWmWQEn9z9IsrEDXQfWESWm4XiDJiS3lw5ENT6UBXik5SAcehR0pq5WvJQfWUf1pfZrDJte0Mh5txBtikLLDWfGaUtQUpP8ORkenFN/K15KD6yj+tFK23TLpujq32D5td8rzZ2aq32iVMNrZmtsSW1qW89gNHBCSADnOTj0U03Weie43zMNmGw0gpQyzndGSSTk6kkmnXZmGl2K/JRZl3d5DiUdHS6UBCSCd8gZJ10pLtNERFkx1CAu3Lea33Ia3N8tneIBB44IGcHhrWumXbHn64XmM2bZDlLp2M8k7R9Vb/ACoo2M8krR9Vb/KivP1fEbznoaXhr5SC8s/67afo3fzTTFyY+WMX+Bf8tPvLP+u2r6J38002cmjEWPdPCs+fFjNtpUhptboCnFHTOOoca2KZtgvrMeoL436faWByj+Rs/wBCf5hVFmrx2qnWm8WCZBau0MOOI/R5eTjeGoz3ZqkFoUhSkKxvJJB1zw76fs7dTIPOHtLfUBEn/I1/e1x+rp/mp15Zv7utv06v5aScmDcGzsSJ9xuMRl2SlKUMl5OUpGuVd57O7vpw5Rjb77ZkCDc4i5UZznEN8+nxxwI48ca+qqGb/mZuH4l6Kf8ACK8Yt5ML2m57PohrV/tME80UniUfsn0Y09IqO8pmyckz1Xm2sKeacH+0NtjKkqH7QHWDpnsPpqEWS7y7HcW58FYS4gYUlXzVjrSauWw7b2W7tIBkojSP2mXzunPcToRTq06mGq7SmNxipVKeIpbKobESigpJyM6jiKV2u3SrtMTFgMqdcJGd3ggdqj1Cr8lM2OQeelN25wn9twIOfWajW0e19itVrlQ7O8yZbjaktpiIG6hRGMkjQY+2rFxzv3UTfKmwKJ3nfdIzyWrai7XyYqXOcSphxCF4xvbqhr/pU05TLXIuuzhRDbLjzDgdCE8VAZBx2nBNUzapr1qnxpkNQS7HUFJzwPUQe4jSrssG2tmvLKMyURpOPGYfUEkHuPAjvFV4ym6VRVUXlmDqJUpGixtKKUoJzvEApOCCcYPZV88n6Ft7I25LiFIVzZOFAg8TSmdIsMVLk+SqAFoBUXTuFX28ah2w+3jTrz0O9v7inX1uR3nNAAo5CCerGcDqxp6Y16r4mnuXSToUkw1Te2sjvKrgbYL3jgqYbKc9Y1rXkt8sY/0Lv5VPeUi6x4ezLpbW0qVJw0woEE4J8Yg9Xi51qBclvlhHx/uXfyq6m5bCNcWsJRUQLi1sb3Mu0nFM9gv7V5cmIQyWlR3AE5UDzjahlDgx1EZx6K6bSSFt25bLAdDsjDSVttqWUBWhVpwwCT6qZXIsmzbRwJQ3n2Xo5iPCPGUAhCdW1KwTwOR/mrLRQQefCajuQwtpxjhDvsq4KecgQmnI7Mro6wp/DgAVuqVu7pGmpxnUChm+ypj89NuhMvIhP8ysLkbq1EfOwkJPqyde6mO6RQ/PZuNjizod7MhKXkoaUht1AUArnCRuqTu6g5z66L/GTKkKm2iLNibQNvbiVNtKSh4BWP0hxuqSU65Poq0U0PD8ecqNRxx/PlJAq9yJF1mW+1xG3lwkJL63XShIWoZSkYBycak9WRSZO1jb8G3uRIq1y576o7cdat3dWnO/vKwdBunUZpNB56y7Q3p6cw8pmfzTzTjLKnMqSjdUk7oODoMZ7aaodmuFvZs11ciuLXHnyJD8dsZWlt7eGcdZSCMgd9IInH1u/uPO8kN0vs+12+4ypNtbIhtB5JQ+d11OuRnd0UMcMdYpbcbq7BshnGLzsjcG5GbX89Z4JBx2njimnamYLrsndWYUaW4tyOW0JVFcQVKI0ABAP9K6rU/cZ0BhguMoitc8VvRlFJcKd0DXGoBUfWKQUWBI4/1JFjcgG+6KF35560xrnbIiJEZ2KZKluOlASAAQPmnJOT9lIlbT3BGz67yq1tcx0RMlAEkkkHik+JodR29dJLWh632u92dxt5aGy6qKtLCwlaXBkpTp1KJGOyh9l9XJgmGI7/SjBSxzIaO9vgAEYxUgig2tx6SBdjvvwju3fJEm4eD4cRpchqOh+QVulKG9/O6kHdJJOD1CkErbIx4DEswCUpkrjy0c547BRkrUBjxgAknqOK521KrVf5tweYkGLcYkfdWhlSihbaSkpKQMjTHHvpPbYbzUqM/Kivp6ZdX5Kmy2Tzbam1oTvY4ZyNO+jJTv9PzAu9td8lCbg4u6R4zTbS4z7CnkvBw5wMDAGP8AiGuajfK35Jj6wj+tKdnoEu2X429bSjb4jDghvY0Da1JIbPendIHdik3K3n+yemh6QjX7aKQC10A/aFUlqDE/vKwssm0x47qpz1ybkhwbire6EK3MHIJOmM9VbbUMQ2n4TlvdlOsyIodLkpwLcWoqV87HWMY9QqVB2KzbkPzG7amM7IbbgOPMoWlLfNEjIGuAvG9nrz1VHNqo61IjT96A6FZZdet6d1lTgOQAO3dIyeHrBrVpuGq30mTUQrStLg2M8krR9VR+VFZ2M8k7R9VR+QorCq+I3nN+l4a+UgfLQpIm2rJAy07x9KarjKe0V6Xfix5BBfYbdI0BWkHH21z8GwfMo/sk+6u+hjtlTCZdJn18AatQvm1nmwlJ6xRkdor0n4Ng+ZRvZJ91Hg6D5lG9kn3Vd2n8PWVdmH3uk82ZT3UZTjqr0n4Og+ZRvZJ91Hg6D5lG9kn3Udp/D1h2Yfe6TzZvDtH21neT1kV6S8HQfMo3sk+6jwdB8yjeyT7qO0/h6w7MPvdJ5s/R9iaN4do+2vSfg6D5lG9kn3UeDoPmUb2SfdS7S+HrDsw+90nm3eHaKCoHTIr0l4Og+ZRvZJ91Hg6D5lG9kn3U+0/h6w7MPvdJ5s8TurO8nGMivSXg6D5lG9kn3UeDoPmUb2SfdR2n8PWHZh97pPNiShJ0CRmpZyXuoRthHK3Egc05kk4HCrmNtg+ZRvZJ91BtkA8YUY/9JPuqup7QDoVy2vJ0/Z5Rw2bSdelRv9+198UdKjZ/WGvviuPgu3eYRfYp91Hgu3eYRfYp91Z26aXenbpUfzhr74o6VH84a++K4+C7d5hF9in3UeC7d5hF9in3Ud2HenbpUbzhr74o6VG84a++K4+C7d5hF9in3UeC7d5hF9in3Ubod6dulR/OGvvijpUfzhr74rj4Lt3mEX2KfdR4Lt3mEX2KfdR3Yd6dulR/OGvvijpUbzhr74rj4Lt3mEX2KfdR4Lt3mEX2KfdRuh3p26VHz+sNffFHSo/nDX3xXHwXbvMIvsU+6jwXbvMIvsU+6juxd6dulR/OGvvioZyryWFbLBKXW1HpCNAoHtqW+Crd5hF9in3VkWu3g5EGMPQyn3VOm4puG5SFVGqIV5zzcFJGoxrxo3k4JyAa9JeDYPmUb2SfdQbbBP8A3OP7JPurR7T+HrM7sw+90jdsUd7ZK0EeaN/kKKeW20NoCG0hKRoEgYAorLY5mJmsgyqBMnUYphdukyXfJVvt6mmWIKEqlSXkFXjKGQhIyBoNST2jSn81GERJ9rvV1eZhdNh3FSXE82tIU2sJCSFBRAKdM5B9VSpgb7yFQkWtFTF5Tb4ylX2fCyX+bacZ0C0nGCRk41ODrXVe0lpSwl8yjzRSVkhtR3Eg43laeKnIOpwKYouy8puxWG1vNNZbkpfuKkYwcbyyB2gr3R6KVm0ODaW4vzbambEmJZDSyUnmQgEFKkk8MneGM8TVhWnzlWaoOEeJF7t8eQGHJB3yUp8VBUApXzQSBgE9QPGucS9MyrxJtzTT+Y4AWstLA39dM4xjABznXIxUcYtN8D8dKorQQLq5KkrLg/SjxubPbhI3NOOgHDWnzZ6HNjTbs9MZQjpMxTqVBeSpIAQnTqG6kd+SfWmVFGsau7EbpjaS4zIcq1xoDzLbkyQWlF1orASElROih2f60ms+0gW/KjXKQwstyxGjvsJIS+SAdBk6gnB1re5QJM/auA9IhFdvisupypSSFOL3cK3c8AAr7a6X23yFv2o26M2pEaQXFJyEJB3FBJPaATk4oASwUxHPmLCabS30RbcHbfLbQ4JzcValo3gCVDeHpCST6q1u19LsGC9ZZKCuRcG4uFt6/O/SDBwQoJSs+qmq32K5x7baunRRJciz3JT6EuJ3nVq38L1wNCoaZ0491KYdhnRnLQFoadW3KfmSVb5CUOryBjrVgKUBwzjqqeWmvHT1685ENUJ01jtGvTZkXN56dFXBYcQ23zaVb6VboyFHgokkY3e3FOFuuMa4tOORXSrm1ltaSkpUhQ4hQOoPpqJu2a6qZQ+YjSltXjpq2Q6AXmxvBPcCBuKAPWnqqXRDvM850cx1uHeUhW7vZ78ZGaqqKo0ltNmJ3xjkXiU/tFKs8WRGiOMsJW0H2ypUgqznd8YaDGvHj1Y1WuXuLBSyzdZLbcrcbD+4CUNrVoMn9kFWgzxppv1vnX1lthy1BmazIC2pxcTutJCwcpIO9kpHDGM0qtkKXDu90TLhmSxNkpeRICkkIAQlO6pJORgpyMA8e2pFVKyAZs0I1/Q3ebhGnS0BpEhuOwncwd8pBIJH8aRnvpyevVvYmCK7IAc30tkgEpQpXzUqVwCj1AnJ0qMxtn7k3IalLaQp5+7OS5GXBhDYCg0nvx4p9Nbo2fuDi3Ichoc05d/CDsnfBC0JUFISBxyClA7MDjUmWnfWJXqWtaSNd7t6JwhmSA9zga+ad0OEZCCrhvY1xnNIId6U3Luyp76RFYlpjxsN+MpRSklIAyVHeJAx2U1wrBcFGLDlNhLce6uT3pO8CH8qUW0pGcg+MnORpu41rCbPNdtC4tytq3VOzHpCXI74DjThWS2sEkYwDjTPDhrijJTHGMvUO+0l0OU1NjJkMKJbUSPGSUnIJBBB1GoNRx6/SH7tNbYkJiQ7e40lxb8ZZDmdXATpg4KQntJ4Gna1Kdg2mAzeJTJmlCW1r3gkOO4yd3hk6E6d9RyPb5FysyJzDYc527GctsEAutJc8XBOnAJI7cVFFW5vG7MQLSRK2htaYrsh2UGkNOBpwOJKVIWQCElJ1BwQfQc0rgz41xYL8NznGt4p3gCAcdnaO+os/s9NnRJvSW0pXdLi07Ib3gQ0wndAT3nCBnHWTxqXOfoGSW2ivdHitowCe4Z0qLqo01kkZybnSRVm73WXKvDbFwgMpiSujR+djqUXFlKTrhY/aUBp2Hsp8VfLcguhUpJ5l5thwgHAWs4SPWSBTHYLbLjR0omWdKpbk1chyQVo3UlThVkEHe0Bxju7KUQbPKcuE9c1oIjuzxISN4KK0oSkNjHUApO96cDtqbKhPlIIXAjqq+W1Mox1yglW8pO+pJCCpIypO/jGQATjPVSZG1dkWQEz0newPmq0JVu66aa9tNuzVpft8DmJlrQ7Pjh1SJmUFLylKJBBzkE5100rku1N2rYFVpWtHThFKiMgqdeJ3jjtJWQPWBRkp3tHnqWvJVHmx5L8lhlzecjLCHhjG6opCgPsIPrpq8JzbhepkC2qaZagbgkPOtle+tQyEpAI4DBJ7xSuyxHWWHH5aUiXKXzr4ScgHASAD14SAM9eM02xI0+zXm6uNwlTIk99L6FNOJCm1boSoKCiNNAcjt4VBQovJEsQDE7l5ucC52+Pdn47aCiQ5JLTRIWhBCWynUkFW8DjXgRTm9d235dqagTY2Jf6UoWlRU4zuFWU44HgdeoGmnaCy3K4zLlMZbCXRbhGhYWMpcXvb6uzIBGD6aUt26e3eLY+3EYRHhwVtABzRCjujA01wlAGdOJ9FWEIQDxlYLgnlOtnvK1RJsq5vpLSZ7jEbdbwpSUkJwAMkneC/VSjZWfJucaVJkOb7YluNxzze4ebSQnUdu8FUwQrReoyLMow2lKjNvqWjnhhL6wN1xR6+LnDPEempBshClW+xRos5tDb6ASsJVvZUdSSe0kk+ulUCgEiOmXJAMeqKKKonTCsYFFFEIEUYB40UUQhgdlYwB1UUUCIzOBisAZ40UUcIcZndHZRgdlFFEcN0UYHZRRSEDDAowKKKcIYFGBRRRFDANYwN7hRRRCcZcKJNQluZGZfQlQUlLqAoBQ4EZ666obQ2hKEJCUpGAAMACiigwtvvM1njRRQIQwKABRRSGkfGB1riuHGXJblLjtKkNpKUOlAKkg8QDxFFFOLWdcDSs4FFFIxiGBRgUUU4jMYFZAGaKKOMczRRRRCf//Z"/>
          <p:cNvSpPr>
            <a:spLocks noChangeAspect="1" noChangeArrowheads="1"/>
          </p:cNvSpPr>
          <p:nvPr/>
        </p:nvSpPr>
        <p:spPr bwMode="auto">
          <a:xfrm>
            <a:off x="0" y="-342900"/>
            <a:ext cx="1857375" cy="714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data:image/jpeg;base64,/9j/4AAQSkZJRgABAQAAAQABAAD/2wBDAAkGBwgHBgkIBwgKCgkLDRYPDQwMDRsUFRAWIB0iIiAdHx8kKDQsJCYxJx8fLT0tMTU3Ojo6Iys/RD84QzQ5Ojf/2wBDAQoKCg0MDRoPDxo3JR8lNzc3Nzc3Nzc3Nzc3Nzc3Nzc3Nzc3Nzc3Nzc3Nzc3Nzc3Nzc3Nzc3Nzc3Nzc3Nzc3Nzf/wAARCABkAQUDASIAAhEBAxEB/8QAHAAAAQQDAQAAAAAAAAAAAAAAAAQFBgcBAgMI/8QATxAAAQMDAQMGCQgHBQUJAAAAAQIDBAAFESEGEjEHExRBUWEVIjZUcYGT0dIXMnN0kZKUsSM0QlVyssEWNVKCoSRTYmODM0RHZISis8Lh/8QAGgEAAgMBAQAAAAAAAAAAAAAAAAECAwUEBv/EADURAAIBAgMFBQcEAgMAAAAAAAECAAMRBBIxEyFBUaEVIjNx8AVSYoGRseE0YcHRFEQkMvH/2gAMAwEAAhEDEQA/AJtyibVXPZ6TBbtvR919Cyvnmyo6EYxgjtqIjlM2jHmPsFfFTnyzjE20n/lu/mmq6FbWEoUnohmUXmHi8RVWsyq26TL5Tdo//I/hz8VHym7R9kH8OfiqHJQpQUUpUQkZUQOHp7Kd7Lsxeb2jnIEJZazjnXDuIPoJ4+qr2oYdBdlAlK18Q5srEx6+U3aL/DB9gfio+U7aL/DB9gfipuumxV/tjBffhc40kZUWFb5SO3A1qPd41pJRwzi6gGNq+JQ2ZiJMvlN2i7II/wCgfio+U3aL/DB9gfiqG59NOlm2eu16ybdCccbBxzqvFQPWePqzTahh1F2URLiMQxsGMfvlN2j7IP4c/FR8pu0fZB/Dn4q1PJttEE53YZVj5of1/Ko1c7ZOtT/M3GI6w4eAUNFeg8D6qiiYVzZQJJ6mKQXYkST/ACm7R9kH2B+Kj5Ttov8ADB9gfiqG042mxXS8KxboTryQcFwaIT6SdKm2Hw6i5USC4jEMbBjJD8pu0XZB9gfio+U7aL/DB9gfirLfJltCtOSqC2exb6s/6JNM972TvVka52bEyyOLzSt9A9PWPWKqVcIxsAJaz4tRckx3+U3aLsg+wPxU87IbaX2/Xxq3vuQ2kLQtRUiOc6DvVVZnQ9tS3ktGdsY5/wCS7+VPEYektJiFF4qGIqvUVSxlvdFuX7xa/DD4qOi3L94tfhh8VbXm6R7PDVMmBzmEfOU2gq3ergNa5vXqG3akXRJW7EWkLStpJV4p4HFYgDEXtNu6g2vNui3L94tfhh8VHRbl+8Wvww+KlLklDMRcp/8ARNtoK3CvTdAGTmkUS+wZlkN4jLUuGG1OE7h3sJznxeOdOFLvEXtA5RxnToty/eLX4YfFR0W5fvFr8MPipJ/aaH0vofR5nSeZ5/muYVnczjP/AOca3l7RQokOHMdS/wAxM3AyoNEnK8boI4gnPXUsrcosyc+sUdFuX7xa/DD4qOi3L94tfhh8VYnXmLBMdt8Oc/JOGWEJ3nFnGToOzrPAVrBvUWbLehpDjUtlIW5HeQUrCTwI6iO8EilZrXtHdb2v1m/Rbl+8Wvww+Kjoty/eLX4YfFXK2X+BcpsqFHWsSouOdZcQUqT7/SK72+5tTnJCG2nkFhfNuc4jGFaHH+ooIYaiAKnQzXoty/eLX4YfFR0W5fvFr8MPirDd6guXp2zpd/21poOqRg4CT39uoOO+i83iNZoyZEwO8yVBO8hBVgk4AONdaLNcC0LrYm/WZ6Nc/wB4tfhh8VMG2l0vGz1m6czKjvL51KN1cfA1z2K7qljLnOtpXuqTvDO6oYIqG8rXkoPrKP61Oh3qqgjjK6/dpMwPCQz5TdouoQfYK+Kj5TdouvoP4dXxUwWuyP3SI7IZkRWg24EESXg2DkZ0J41zvdpes0huPJcZW6toOEMuBYTkkAE+gA+utoUcOWygC8xjXxGXNmNpfOzcx642GBNk7nPPsJcXuDAyR1Cik+xnknaPqqPyorAqAByBN+kSUBMgvLP+u2nP+7d/NNRzYrZpraOcpt6c2whsbymgf0qwOO6OoajXWpFyz/rtp+jd/NNMPJoVDbGHunGUrB7xu8K2aJYYO6mx3/eYtYK2Msw3bvtLSVsjaUWU2uPHDEZS0qdxqpwBQJClHXXGM9XVTFc+Ua1WmSYFvhOSUMeIVNKShsY0wntxUl2wluQNmLlIZUUupjqCFdaVHQH1Zrz7wAHZXNhKArgmobidOMrnDkCmLGX/ALMbSwdpIq3oe8hxsgOsufORnh6QddarPlRsbNrvbUqI3uMzkqUpCRoHARvfbkH05pdyNf3tcOzo6dP81OnLMB4PtpwM88oZ/wAtSpLsMXkXT8RVG2+EztrIlsFsx/aK5qMkHoEfV7BIKyeCAertPd6atTaK7tbOWpsRIpdfV+iiRGUZK1Y6gOoDU1w5OrYm2bLRMpw7JHSHCRqSoDH+mB6qitxmwr1t3LTMuRgMwUBmM+3JCFh0HUJT+0SSQR/wioVG29Y+6slTTYURb/s0jLd72ls96N3nImIfcwHUSGVNocSP2cEaDsPV9tWm43bNt9mUqHjNPpJQr9plY0+0H7fRTA/eZDM+5rYvLN0Ko5IhKiuJ6MU48fACtNdc4zka028ld9kPXmbCmPF3pSefSrAGVpwDoAAMjH2VKqC6bRRYrykaTBH2bG4bnIBcob1tnyYUoBLsdZQsDrx1juI19YqxIG2Ft2QscS1R46pk1CN+RzawEJcVqoFXaM4wB1U2crsJEe/x5SBgyWPH04lJxn7CPsqDcda7Qi4qmrNpOIu2FqMF1ljs8q7/ADo6RaW+a69x472O7SrGgS4t5trUpnDsaQ3kJUOIPEEf6EV57gQZlxfDMCK9Icz81tJOPSeA9dXpsTaX7Js5FgyyC+neWsA5CSok49Wa4cbRo01BTcZ3YGvWqMRU3iU3tfaU2XaGXCaGGQrfaHYhWoHq4eqnXks8sY/0Tv5VnlV8r3PoG/61ryW+WEf6Fz8q7GYthLnlOJVC4uw5y1tq9LMe3n2f/kTUWumdnhcbM54tum5fgKOgQsrBW19p3h6TU1uduj3NgMyw4WwoKwh1SMkHI+aRwIFcrjZ4NzjNR57PPNtLS4jfUchQ4HOc1j06gUAHSbNSmzbxrEW1Lq1txrc0046qW6OdQ0ATzKSCviRx0T/mps2XcVB2hutpejuMRpJ6ZFadAyAdHEgAkY3tfXUiFrjC5C4ZeMkJKAS8rASerdzjGnZXOVZYUu4NT3kvdJZGG1peWndB4gAHGumaFdQuXhA02LZhGb/xMHZ4L/8AvW+3wSm3WwJACRc4+AP4qdhZIXhXwpuvdM3d3f55fzc53cZxjPVW11tEK7c0mchxYbWFoSl5SAFDgdCNRTFRcynlEabZWHOR+dkcqNtL2ebVbHOYzw5zeO9jv3cVmbunlPtvNf8AaC2OF7H+De0z3ZqQTrTDnIYTJbUtTB3mXQ4oOIOMZCgc57ddaxBs8KC86+whapDwAdfccUtagOA3iScDspiqLfK0Nk1/neRWbEksql323J3plvuDxW2Bq8wQnfR6esd4p32ducR2Hd7ol5BhmSp7nM6bvNoJNO0C2R7fz3Rud/TL33OcdUvKjxOpOKSJ2btaIDsFtlbcZ1wuONtvLSFKPHgeHdwpGorLY+hAU2U3HoyIzVSoTNu2hdhSmpDUpT8xxaU45hw4KThR+ancA/hp95Q1JXswlSSCDKjkHt/SJp7mWyNOt6oEoOLjqTurTzisqHYSDk0mkbO26Rb2oD6H3IrRBQ2ZK9MYxrnJxjTWpCqpKseH2i2TAFRx+8dQtCShJUkKUPFBOp06qhvK15KD6yj+tSWNaIjEtuUkyVvNpUlBdkuLCQcZ0USOoVG+VvyT/wDUI/rSw9tstuceIvsWvyld7LREXBl6L4CNzcCw5vmSphLScEaqBHEnh7qS7VpdYnMxHbWLamOwENs88Xcp3lHO+ScjJI7sYra3W+4XTZ6dFiJTzCXUuOFToTzhCDhAT+0evHdRtY869MZWuEIbTrXPtID3O7wcUpRVvDvJ8XqxW0vja9fz/ExD4IlzbG+Sdo+qo/IUUbG+Sdo+qo/IUV5+r4jec9DS8NfKQTlo/XLV9E7+aaYeTPyxh/wr/lp+5aP1y1fRu/mmmLky8son8C/5TWzR/R/IzFq/rfmJZnKR5HXD0J/mFUVV68pHkbP9Cf5hVFUezfCPnD2n4o8pYXI3/e9w+rp/mpz5Z0ldttqRxU+oD1pps5G/72uH1dP81OfLOVC220p+cH1Efdql/wBd65S6n+hPrjLBYQltltCAEpSkJAHUAKr6bybSE3bwnarsEO8/z4TIazhW9vfOBGmerHrqfxHUPxWXm1ZQ4hK0kdYIrz9eJdwReLghyU+lSZToUN8jHjnvqjBpUZmCm3WX4x6aKpcXk7TsTtP4XlXEXCEiRJStDjgBwQoAEYx3D7Kctk+TwWK4tXCTclPPNZ3G2kbiNRg5ySTx7qqfpszzyR7Q++jp0zrmP+0V7672w1ZhbOPpOFcTQU3yH6yxOWUbztoQhJU4rnAABknO7gD11tspyat823K2hJUtQBERBwE/xEcTw0HfxqP8nEY3TayOqWpx8RkKeSHFFQChgA6+nPpAqy9uby5YtnnpMfAkLIaaJ/ZJ6/UMmuaq1Sllw6Hfz850U1p1S2Icbpxu1+2f2OjCMhDTbgGURIyAFH044Z7TTnszdF3myx7g4ylkvhR5sHO7qRx9VefHnXH3lvPrW444d5a1nKlHvNXpyeeR1u/gP8xqGKwy0aYN7mWYTEtVqEWsJW/Kr5XOfQN/1rXks8sI/wBE5+Vbcqvle59A3/WteS3yxj/ROflXZ/p/KcX+585ZPKDKkwdmX5cKS7HfaWjdW2R1rAOcg50JpTbiy9NUmNdJD4SwedbUsEeMfFVnGhG6r7a120tky8WF6BAS2XXVIOXF7oACgew9lK2jcTLbUuFHbbDaucUHt5ZP7KRoNMk659VZAIyD5zXIO0J8pH7D4Rn2e5vi6ykSmZT7bK1FKkgIPigpxqO3r76St3uddHdkJKH3YyLkpwSmWleKrcSeGRkeMOql1rtt+gWufDZYiJdkyXnG3lPkhsLPEp3dSM8MjPbW69l3oULZ9FtWhx2zrzh07oeCkkL1GcHXNW5kzG/rd/5KgHyi3rfFdxeeY2niIEh4R1Qn3lshXiqUgowf/caQ2Nq5X7Z7wk7dZceXMSpbHMkBDAJ8UBOMKxj9rPXTsmBIl3cTpjKGm24ymG2wveKt8gqJ00+aO2kFig3uwwXLa1HjTI7KldFdVILZ3SchKhunGO0Zz2VC4y2Gu7+fxJ2Oe503/wARwv70pq2ojQ3g3PlKDDLmM7hIypeO5IUfVikWz8qVfLAyl2S5Hmx3uZmFGN7fQcKHdnQ57DSl+3Sp96bemshMRhkhktSVJVzivnE4x1AAa9ZpPabTNtd/nuMNI8GSwhfjPlTiXQMFWCNQRjr6qQIC246xkNnvw0iSxJnT5d2Qq6yx0O4JQ0CoEFACSUnTXOozx1ogT5DO0+0yJEp92JbmGnWmVK0TvIKldWTw6+FL9m7dOgTLs7MaaSiZKL7e45vYGAMHQa6Vxg2aYnaO/S5bTXQ7k202kJcyoBKCk5GOvPUamWW7X0t/X5kArWW2t/7jYy9dZGxDm0JuL6J/Rly0ISRzSQMqCN3GowMZOuuaxc7rdHk2W7Wt10ByCqbIgjBDyU83lI7DhasY4kClLNlvUfZR3Z1tMdYLao7cxThGGlZG8U4+cATpnBxxpyj2mRCn2lMdCVQ4MJcUrU5453ubwcY/4P8AWmWQEn9z9IsrEDXQfWESWm4XiDJiS3lw5ENT6UBXik5SAcehR0pq5WvJQfWUf1pfZrDJte0Mh5txBtikLLDWfGaUtQUpP8ORkenFN/K15KD6yj+tFK23TLpujq32D5td8rzZ2aq32iVMNrZmtsSW1qW89gNHBCSADnOTj0U03Weie43zMNmGw0gpQyzndGSSTk6kkmnXZmGl2K/JRZl3d5DiUdHS6UBCSCd8gZJ10pLtNERFkx1CAu3Lea33Ia3N8tneIBB44IGcHhrWumXbHn64XmM2bZDlLp2M8k7R9Vb/ACoo2M8krR9Vb/KivP1fEbznoaXhr5SC8s/67afo3fzTTFyY+WMX+Bf8tPvLP+u2r6J38002cmjEWPdPCs+fFjNtpUhptboCnFHTOOoca2KZtgvrMeoL436faWByj+Rs/wBCf5hVFmrx2qnWm8WCZBau0MOOI/R5eTjeGoz3ZqkFoUhSkKxvJJB1zw76fs7dTIPOHtLfUBEn/I1/e1x+rp/mp15Zv7utv06v5aScmDcGzsSJ9xuMRl2SlKUMl5OUpGuVd57O7vpw5Rjb77ZkCDc4i5UZznEN8+nxxwI48ca+qqGb/mZuH4l6Kf8ACK8Yt5ML2m57PohrV/tME80UniUfsn0Y09IqO8pmyckz1Xm2sKeacH+0NtjKkqH7QHWDpnsPpqEWS7y7HcW58FYS4gYUlXzVjrSauWw7b2W7tIBkojSP2mXzunPcToRTq06mGq7SmNxipVKeIpbKobESigpJyM6jiKV2u3SrtMTFgMqdcJGd3ggdqj1Cr8lM2OQeelN25wn9twIOfWajW0e19itVrlQ7O8yZbjaktpiIG6hRGMkjQY+2rFxzv3UTfKmwKJ3nfdIzyWrai7XyYqXOcSphxCF4xvbqhr/pU05TLXIuuzhRDbLjzDgdCE8VAZBx2nBNUzapr1qnxpkNQS7HUFJzwPUQe4jSrssG2tmvLKMyURpOPGYfUEkHuPAjvFV4ym6VRVUXlmDqJUpGixtKKUoJzvEApOCCcYPZV88n6Ft7I25LiFIVzZOFAg8TSmdIsMVLk+SqAFoBUXTuFX28ah2w+3jTrz0O9v7inX1uR3nNAAo5CCerGcDqxp6Y16r4mnuXSToUkw1Te2sjvKrgbYL3jgqYbKc9Y1rXkt8sY/0Lv5VPeUi6x4ezLpbW0qVJw0woEE4J8Yg9Xi51qBclvlhHx/uXfyq6m5bCNcWsJRUQLi1sb3Mu0nFM9gv7V5cmIQyWlR3AE5UDzjahlDgx1EZx6K6bSSFt25bLAdDsjDSVttqWUBWhVpwwCT6qZXIsmzbRwJQ3n2Xo5iPCPGUAhCdW1KwTwOR/mrLRQQefCajuQwtpxjhDvsq4KecgQmnI7Mro6wp/DgAVuqVu7pGmpxnUChm+ypj89NuhMvIhP8ysLkbq1EfOwkJPqyde6mO6RQ/PZuNjizod7MhKXkoaUht1AUArnCRuqTu6g5z66L/GTKkKm2iLNibQNvbiVNtKSh4BWP0hxuqSU65Poq0U0PD8ecqNRxx/PlJAq9yJF1mW+1xG3lwkJL63XShIWoZSkYBycak9WRSZO1jb8G3uRIq1y576o7cdat3dWnO/vKwdBunUZpNB56y7Q3p6cw8pmfzTzTjLKnMqSjdUk7oODoMZ7aaodmuFvZs11ciuLXHnyJD8dsZWlt7eGcdZSCMgd9IInH1u/uPO8kN0vs+12+4ypNtbIhtB5JQ+d11OuRnd0UMcMdYpbcbq7BshnGLzsjcG5GbX89Z4JBx2njimnamYLrsndWYUaW4tyOW0JVFcQVKI0ABAP9K6rU/cZ0BhguMoitc8VvRlFJcKd0DXGoBUfWKQUWBI4/1JFjcgG+6KF35560xrnbIiJEZ2KZKluOlASAAQPmnJOT9lIlbT3BGz67yq1tcx0RMlAEkkkHik+JodR29dJLWh632u92dxt5aGy6qKtLCwlaXBkpTp1KJGOyh9l9XJgmGI7/SjBSxzIaO9vgAEYxUgig2tx6SBdjvvwju3fJEm4eD4cRpchqOh+QVulKG9/O6kHdJJOD1CkErbIx4DEswCUpkrjy0c547BRkrUBjxgAknqOK521KrVf5tweYkGLcYkfdWhlSihbaSkpKQMjTHHvpPbYbzUqM/Kivp6ZdX5Kmy2Tzbam1oTvY4ZyNO+jJTv9PzAu9td8lCbg4u6R4zTbS4z7CnkvBw5wMDAGP8AiGuajfK35Jj6wj+tKdnoEu2X429bSjb4jDghvY0Da1JIbPendIHdik3K3n+yemh6QjX7aKQC10A/aFUlqDE/vKwssm0x47qpz1ybkhwbire6EK3MHIJOmM9VbbUMQ2n4TlvdlOsyIodLkpwLcWoqV87HWMY9QqVB2KzbkPzG7amM7IbbgOPMoWlLfNEjIGuAvG9nrz1VHNqo61IjT96A6FZZdet6d1lTgOQAO3dIyeHrBrVpuGq30mTUQrStLg2M8krR9VR+VFZ2M8k7R9VR+QorCq+I3nN+l4a+UgfLQpIm2rJAy07x9KarjKe0V6Xfix5BBfYbdI0BWkHH21z8GwfMo/sk+6u+hjtlTCZdJn18AatQvm1nmwlJ6xRkdor0n4Ng+ZRvZJ91Hg6D5lG9kn3Vd2n8PWVdmH3uk82ZT3UZTjqr0n4Og+ZRvZJ91Hg6D5lG9kn3Udp/D1h2Yfe6TzZvDtH21neT1kV6S8HQfMo3sk+6jwdB8yjeyT7qO0/h6w7MPvdJ5s/R9iaN4do+2vSfg6D5lG9kn3UeDoPmUb2SfdS7S+HrDsw+90nm3eHaKCoHTIr0l4Og+ZRvZJ91Hg6D5lG9kn3U+0/h6w7MPvdJ5s8TurO8nGMivSXg6D5lG9kn3UeDoPmUb2SfdR2n8PWHZh97pPNiShJ0CRmpZyXuoRthHK3Egc05kk4HCrmNtg+ZRvZJ91BtkA8YUY/9JPuqup7QDoVy2vJ0/Z5Rw2bSdelRv9+198UdKjZ/WGvviuPgu3eYRfYp91Hgu3eYRfYp91Z26aXenbpUfzhr74o6VH84a++K4+C7d5hF9in3UeC7d5hF9in3Ud2HenbpUbzhr74o6VG84a++K4+C7d5hF9in3UeC7d5hF9in3Ubod6dulR/OGvvijpUfzhr74rj4Lt3mEX2KfdR4Lt3mEX2KfdR3Yd6dulR/OGvvijpUbzhr74rj4Lt3mEX2KfdR4Lt3mEX2KfdRuh3p26VHz+sNffFHSo/nDX3xXHwXbvMIvsU+6jwXbvMIvsU+6juxd6dulR/OGvvioZyryWFbLBKXW1HpCNAoHtqW+Crd5hF9in3VkWu3g5EGMPQyn3VOm4puG5SFVGqIV5zzcFJGoxrxo3k4JyAa9JeDYPmUb2SfdQbbBP8A3OP7JPurR7T+HrM7sw+90jdsUd7ZK0EeaN/kKKeW20NoCG0hKRoEgYAorLY5mJmsgyqBMnUYphdukyXfJVvt6mmWIKEqlSXkFXjKGQhIyBoNST2jSn81GERJ9rvV1eZhdNh3FSXE82tIU2sJCSFBRAKdM5B9VSpgb7yFQkWtFTF5Tb4ylX2fCyX+bacZ0C0nGCRk41ODrXVe0lpSwl8yjzRSVkhtR3Eg43laeKnIOpwKYouy8puxWG1vNNZbkpfuKkYwcbyyB2gr3R6KVm0ODaW4vzbambEmJZDSyUnmQgEFKkk8MneGM8TVhWnzlWaoOEeJF7t8eQGHJB3yUp8VBUApXzQSBgE9QPGucS9MyrxJtzTT+Y4AWstLA39dM4xjABznXIxUcYtN8D8dKorQQLq5KkrLg/SjxubPbhI3NOOgHDWnzZ6HNjTbs9MZQjpMxTqVBeSpIAQnTqG6kd+SfWmVFGsau7EbpjaS4zIcq1xoDzLbkyQWlF1orASElROih2f60ms+0gW/KjXKQwstyxGjvsJIS+SAdBk6gnB1re5QJM/auA9IhFdvisupypSSFOL3cK3c8AAr7a6X23yFv2o26M2pEaQXFJyEJB3FBJPaATk4oASwUxHPmLCabS30RbcHbfLbQ4JzcValo3gCVDeHpCST6q1u19LsGC9ZZKCuRcG4uFt6/O/SDBwQoJSs+qmq32K5x7baunRRJciz3JT6EuJ3nVq38L1wNCoaZ0491KYdhnRnLQFoadW3KfmSVb5CUOryBjrVgKUBwzjqqeWmvHT1685ENUJ01jtGvTZkXN56dFXBYcQ23zaVb6VboyFHgokkY3e3FOFuuMa4tOORXSrm1ltaSkpUhQ4hQOoPpqJu2a6qZQ+YjSltXjpq2Q6AXmxvBPcCBuKAPWnqqXRDvM850cx1uHeUhW7vZ78ZGaqqKo0ltNmJ3xjkXiU/tFKs8WRGiOMsJW0H2ypUgqznd8YaDGvHj1Y1WuXuLBSyzdZLbcrcbD+4CUNrVoMn9kFWgzxppv1vnX1lthy1BmazIC2pxcTutJCwcpIO9kpHDGM0qtkKXDu90TLhmSxNkpeRICkkIAQlO6pJORgpyMA8e2pFVKyAZs0I1/Q3ebhGnS0BpEhuOwncwd8pBIJH8aRnvpyevVvYmCK7IAc30tkgEpQpXzUqVwCj1AnJ0qMxtn7k3IalLaQp5+7OS5GXBhDYCg0nvx4p9Nbo2fuDi3Ichoc05d/CDsnfBC0JUFISBxyClA7MDjUmWnfWJXqWtaSNd7t6JwhmSA9zga+ad0OEZCCrhvY1xnNIId6U3Luyp76RFYlpjxsN+MpRSklIAyVHeJAx2U1wrBcFGLDlNhLce6uT3pO8CH8qUW0pGcg+MnORpu41rCbPNdtC4tytq3VOzHpCXI74DjThWS2sEkYwDjTPDhrijJTHGMvUO+0l0OU1NjJkMKJbUSPGSUnIJBBB1GoNRx6/SH7tNbYkJiQ7e40lxb8ZZDmdXATpg4KQntJ4Gna1Kdg2mAzeJTJmlCW1r3gkOO4yd3hk6E6d9RyPb5FysyJzDYc527GctsEAutJc8XBOnAJI7cVFFW5vG7MQLSRK2htaYrsh2UGkNOBpwOJKVIWQCElJ1BwQfQc0rgz41xYL8NznGt4p3gCAcdnaO+os/s9NnRJvSW0pXdLi07Ib3gQ0wndAT3nCBnHWTxqXOfoGSW2ivdHitowCe4Z0qLqo01kkZybnSRVm73WXKvDbFwgMpiSujR+djqUXFlKTrhY/aUBp2Hsp8VfLcguhUpJ5l5thwgHAWs4SPWSBTHYLbLjR0omWdKpbk1chyQVo3UlThVkEHe0Bxju7KUQbPKcuE9c1oIjuzxISN4KK0oSkNjHUApO96cDtqbKhPlIIXAjqq+W1Mox1yglW8pO+pJCCpIypO/jGQATjPVSZG1dkWQEz0newPmq0JVu66aa9tNuzVpft8DmJlrQ7Pjh1SJmUFLylKJBBzkE5100rku1N2rYFVpWtHThFKiMgqdeJ3jjtJWQPWBRkp3tHnqWvJVHmx5L8lhlzecjLCHhjG6opCgPsIPrpq8JzbhepkC2qaZagbgkPOtle+tQyEpAI4DBJ7xSuyxHWWHH5aUiXKXzr4ScgHASAD14SAM9eM02xI0+zXm6uNwlTIk99L6FNOJCm1boSoKCiNNAcjt4VBQovJEsQDE7l5ucC52+Pdn47aCiQ5JLTRIWhBCWynUkFW8DjXgRTm9d235dqagTY2Jf6UoWlRU4zuFWU44HgdeoGmnaCy3K4zLlMZbCXRbhGhYWMpcXvb6uzIBGD6aUt26e3eLY+3EYRHhwVtABzRCjujA01wlAGdOJ9FWEIQDxlYLgnlOtnvK1RJsq5vpLSZ7jEbdbwpSUkJwAMkneC/VSjZWfJucaVJkOb7YluNxzze4ebSQnUdu8FUwQrReoyLMow2lKjNvqWjnhhL6wN1xR6+LnDPEempBshClW+xRos5tDb6ASsJVvZUdSSe0kk+ulUCgEiOmXJAMeqKKKonTCsYFFFEIEUYB40UUQhgdlYwB1UUUCIzOBisAZ40UUcIcZndHZRgdlFFEcN0UYHZRRSEDDAowKKKcIYFGBRRRFDANYwN7hRRRCcZcKJNQluZGZfQlQUlLqAoBQ4EZ666obQ2hKEJCUpGAAMACiigwtvvM1njRRQIQwKABRRSGkfGB1riuHGXJblLjtKkNpKUOlAKkg8QDxFFFOLWdcDSs4FFFIxiGBRgUUU4jMYFZAGaKKOMczRRRRCf//Z"/>
          <p:cNvSpPr>
            <a:spLocks noChangeAspect="1" noChangeArrowheads="1"/>
          </p:cNvSpPr>
          <p:nvPr/>
        </p:nvSpPr>
        <p:spPr bwMode="auto">
          <a:xfrm>
            <a:off x="0" y="-342900"/>
            <a:ext cx="1857375" cy="714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318655"/>
            <a:ext cx="1904999" cy="1267690"/>
          </a:xfrm>
          <a:prstGeom prst="rect">
            <a:avLst/>
          </a:prstGeom>
          <a:noFill/>
        </p:spPr>
      </p:pic>
      <p:sp>
        <p:nvSpPr>
          <p:cNvPr id="9" name="Rectangle 8"/>
          <p:cNvSpPr/>
          <p:nvPr/>
        </p:nvSpPr>
        <p:spPr>
          <a:xfrm>
            <a:off x="0" y="1905000"/>
            <a:ext cx="6858000" cy="6063198"/>
          </a:xfrm>
          <a:prstGeom prst="rect">
            <a:avLst/>
          </a:prstGeom>
          <a:noFill/>
        </p:spPr>
        <p:txBody>
          <a:bodyPr wrap="square">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Military Discount Offered Through Saint Patrick’s</a:t>
            </a:r>
          </a:p>
          <a:p>
            <a:pPr algn="ct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r>
              <a:rPr lang="en-US" sz="1200" b="1" u="sng" dirty="0">
                <a:effectLst>
                  <a:outerShdw blurRad="38100" dist="38100" dir="2700000" algn="tl">
                    <a:srgbClr val="000000">
                      <a:alpha val="43137"/>
                    </a:srgbClr>
                  </a:outerShdw>
                </a:effectLst>
                <a:latin typeface="Times New Roman" pitchFamily="18" charset="0"/>
                <a:cs typeface="Times New Roman" pitchFamily="18" charset="0"/>
              </a:rPr>
              <a:t>Soccer</a:t>
            </a:r>
            <a:r>
              <a:rPr lang="en-US" sz="1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1200" dirty="0">
                <a:effectLst>
                  <a:outerShdw blurRad="38100" dist="38100" dir="2700000" algn="tl">
                    <a:srgbClr val="000000">
                      <a:alpha val="43137"/>
                    </a:srgbClr>
                  </a:outerShdw>
                </a:effectLst>
                <a:latin typeface="Times New Roman" pitchFamily="18" charset="0"/>
                <a:cs typeface="Times New Roman" pitchFamily="18" charset="0"/>
              </a:rPr>
              <a:t>Registration starts in May and ends in October</a:t>
            </a:r>
          </a:p>
          <a:p>
            <a:r>
              <a:rPr lang="en-US" sz="1200" dirty="0">
                <a:effectLst>
                  <a:outerShdw blurRad="38100" dist="38100" dir="2700000" algn="tl">
                    <a:srgbClr val="000000">
                      <a:alpha val="43137"/>
                    </a:srgbClr>
                  </a:outerShdw>
                </a:effectLst>
                <a:latin typeface="Times New Roman" pitchFamily="18" charset="0"/>
                <a:cs typeface="Times New Roman" pitchFamily="18" charset="0"/>
              </a:rPr>
              <a:t>             		 Soccer season start date can be found @ </a:t>
            </a:r>
            <a:r>
              <a:rPr lang="en-US" sz="1200" dirty="0">
                <a:effectLst>
                  <a:outerShdw blurRad="38100" dist="38100" dir="2700000" algn="tl">
                    <a:srgbClr val="000000">
                      <a:alpha val="43137"/>
                    </a:srgbClr>
                  </a:outerShdw>
                </a:effectLst>
                <a:latin typeface="Times New Roman" pitchFamily="18" charset="0"/>
                <a:cs typeface="Times New Roman" pitchFamily="18" charset="0"/>
                <a:hlinkClick r:id="rId4"/>
              </a:rPr>
              <a:t>http://stpsports.org</a:t>
            </a:r>
            <a:r>
              <a:rPr lang="en-US" sz="1200" dirty="0">
                <a:effectLst>
                  <a:outerShdw blurRad="38100" dist="38100" dir="2700000" algn="tl">
                    <a:srgbClr val="000000">
                      <a:alpha val="43137"/>
                    </a:srgbClr>
                  </a:outerShdw>
                </a:effectLst>
                <a:latin typeface="Times New Roman" pitchFamily="18" charset="0"/>
                <a:cs typeface="Times New Roman" pitchFamily="18" charset="0"/>
              </a:rPr>
              <a:t>/</a:t>
            </a:r>
          </a:p>
          <a:p>
            <a:r>
              <a:rPr lang="en-US" sz="1200" dirty="0">
                <a:effectLst>
                  <a:outerShdw blurRad="38100" dist="38100" dir="2700000" algn="tl">
                    <a:srgbClr val="000000">
                      <a:alpha val="43137"/>
                    </a:srgbClr>
                  </a:outerShdw>
                </a:effectLst>
                <a:latin typeface="Times New Roman" pitchFamily="18" charset="0"/>
                <a:cs typeface="Times New Roman" pitchFamily="18" charset="0"/>
              </a:rPr>
              <a:t>                		Grades: K thru 8</a:t>
            </a:r>
            <a:r>
              <a:rPr lang="en-US" sz="1200" baseline="30000" dirty="0">
                <a:effectLst>
                  <a:outerShdw blurRad="38100" dist="38100" dir="2700000" algn="tl">
                    <a:srgbClr val="000000">
                      <a:alpha val="43137"/>
                    </a:srgbClr>
                  </a:outerShdw>
                </a:effectLst>
                <a:latin typeface="Times New Roman" pitchFamily="18" charset="0"/>
                <a:cs typeface="Times New Roman" pitchFamily="18" charset="0"/>
              </a:rPr>
              <a:t>th</a:t>
            </a:r>
            <a:endParaRPr lang="en-US" sz="12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1200" dirty="0">
              <a:effectLst>
                <a:outerShdw blurRad="38100" dist="38100" dir="2700000" algn="tl">
                  <a:srgbClr val="000000">
                    <a:alpha val="43137"/>
                  </a:srgbClr>
                </a:outerShdw>
              </a:effectLst>
              <a:latin typeface="Times New Roman" pitchFamily="18" charset="0"/>
              <a:cs typeface="Times New Roman" pitchFamily="18" charset="0"/>
            </a:endParaRPr>
          </a:p>
          <a:p>
            <a:r>
              <a:rPr lang="en-US" sz="1200" b="1" u="sng" dirty="0">
                <a:effectLst>
                  <a:outerShdw blurRad="38100" dist="38100" dir="2700000" algn="tl">
                    <a:srgbClr val="000000">
                      <a:alpha val="43137"/>
                    </a:srgbClr>
                  </a:outerShdw>
                </a:effectLst>
                <a:latin typeface="Times New Roman" pitchFamily="18" charset="0"/>
                <a:cs typeface="Times New Roman" pitchFamily="18" charset="0"/>
              </a:rPr>
              <a:t>Volleyball</a:t>
            </a:r>
            <a:r>
              <a:rPr lang="en-US" sz="1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1200" dirty="0">
                <a:effectLst>
                  <a:outerShdw blurRad="38100" dist="38100" dir="2700000" algn="tl">
                    <a:srgbClr val="000000">
                      <a:alpha val="43137"/>
                    </a:srgbClr>
                  </a:outerShdw>
                </a:effectLst>
                <a:latin typeface="Times New Roman" pitchFamily="18" charset="0"/>
                <a:cs typeface="Times New Roman" pitchFamily="18" charset="0"/>
              </a:rPr>
              <a:t> Registration starts in August and ends in October</a:t>
            </a:r>
          </a:p>
          <a:p>
            <a:r>
              <a:rPr lang="en-US" sz="1200" dirty="0">
                <a:effectLst>
                  <a:outerShdw blurRad="38100" dist="38100" dir="2700000" algn="tl">
                    <a:srgbClr val="000000">
                      <a:alpha val="43137"/>
                    </a:srgbClr>
                  </a:outerShdw>
                </a:effectLst>
                <a:latin typeface="Times New Roman" pitchFamily="18" charset="0"/>
                <a:cs typeface="Times New Roman" pitchFamily="18" charset="0"/>
              </a:rPr>
              <a:t>             		 Volleyball season start date can be found @ </a:t>
            </a:r>
            <a:r>
              <a:rPr lang="en-US" sz="1200" dirty="0">
                <a:effectLst>
                  <a:outerShdw blurRad="38100" dist="38100" dir="2700000" algn="tl">
                    <a:srgbClr val="000000">
                      <a:alpha val="43137"/>
                    </a:srgbClr>
                  </a:outerShdw>
                </a:effectLst>
                <a:latin typeface="Times New Roman" pitchFamily="18" charset="0"/>
                <a:cs typeface="Times New Roman" pitchFamily="18" charset="0"/>
                <a:hlinkClick r:id="rId4"/>
              </a:rPr>
              <a:t>http://stpsports.org</a:t>
            </a:r>
            <a:r>
              <a:rPr lang="en-US" sz="1200" dirty="0">
                <a:effectLst>
                  <a:outerShdw blurRad="38100" dist="38100" dir="2700000" algn="tl">
                    <a:srgbClr val="000000">
                      <a:alpha val="43137"/>
                    </a:srgbClr>
                  </a:outerShdw>
                </a:effectLst>
                <a:latin typeface="Times New Roman" pitchFamily="18" charset="0"/>
                <a:cs typeface="Times New Roman" pitchFamily="18" charset="0"/>
              </a:rPr>
              <a:t>/</a:t>
            </a:r>
          </a:p>
          <a:p>
            <a:r>
              <a:rPr lang="en-US" sz="1200" dirty="0">
                <a:effectLst>
                  <a:outerShdw blurRad="38100" dist="38100" dir="2700000" algn="tl">
                    <a:srgbClr val="000000">
                      <a:alpha val="43137"/>
                    </a:srgbClr>
                  </a:outerShdw>
                </a:effectLst>
                <a:latin typeface="Times New Roman" pitchFamily="18" charset="0"/>
                <a:cs typeface="Times New Roman" pitchFamily="18" charset="0"/>
              </a:rPr>
              <a:t>                		Grades: See Website for Update</a:t>
            </a:r>
          </a:p>
          <a:p>
            <a:endParaRPr lang="en-US" sz="1200" dirty="0">
              <a:effectLst>
                <a:outerShdw blurRad="38100" dist="38100" dir="2700000" algn="tl">
                  <a:srgbClr val="000000">
                    <a:alpha val="43137"/>
                  </a:srgbClr>
                </a:outerShdw>
              </a:effectLst>
              <a:latin typeface="Times New Roman" pitchFamily="18" charset="0"/>
              <a:cs typeface="Times New Roman" pitchFamily="18" charset="0"/>
            </a:endParaRPr>
          </a:p>
          <a:p>
            <a:r>
              <a:rPr lang="en-US" sz="1200" b="1" u="sng" dirty="0">
                <a:effectLst>
                  <a:outerShdw blurRad="38100" dist="38100" dir="2700000" algn="tl">
                    <a:srgbClr val="000000">
                      <a:alpha val="43137"/>
                    </a:srgbClr>
                  </a:outerShdw>
                </a:effectLst>
                <a:latin typeface="Times New Roman" pitchFamily="18" charset="0"/>
                <a:cs typeface="Times New Roman" pitchFamily="18" charset="0"/>
              </a:rPr>
              <a:t>Baseball/Softball</a:t>
            </a:r>
            <a:r>
              <a:rPr lang="en-US" sz="1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1200" dirty="0">
                <a:effectLst>
                  <a:outerShdw blurRad="38100" dist="38100" dir="2700000" algn="tl">
                    <a:srgbClr val="000000">
                      <a:alpha val="43137"/>
                    </a:srgbClr>
                  </a:outerShdw>
                </a:effectLst>
                <a:latin typeface="Times New Roman" pitchFamily="18" charset="0"/>
                <a:cs typeface="Times New Roman" pitchFamily="18" charset="0"/>
              </a:rPr>
              <a:t>Registration starts in January and ends in April</a:t>
            </a:r>
          </a:p>
          <a:p>
            <a:r>
              <a:rPr lang="en-US" sz="1200" dirty="0">
                <a:effectLst>
                  <a:outerShdw blurRad="38100" dist="38100" dir="2700000" algn="tl">
                    <a:srgbClr val="000000">
                      <a:alpha val="43137"/>
                    </a:srgbClr>
                  </a:outerShdw>
                </a:effectLst>
                <a:latin typeface="Times New Roman" pitchFamily="18" charset="0"/>
                <a:cs typeface="Times New Roman" pitchFamily="18" charset="0"/>
              </a:rPr>
              <a:t>		Baseball/Softball season start date can be found @ </a:t>
            </a:r>
            <a:r>
              <a:rPr lang="en-US" sz="1200" dirty="0">
                <a:effectLst>
                  <a:outerShdw blurRad="38100" dist="38100" dir="2700000" algn="tl">
                    <a:srgbClr val="000000">
                      <a:alpha val="43137"/>
                    </a:srgbClr>
                  </a:outerShdw>
                </a:effectLst>
                <a:latin typeface="Times New Roman" pitchFamily="18" charset="0"/>
                <a:cs typeface="Times New Roman" pitchFamily="18" charset="0"/>
                <a:hlinkClick r:id="rId4"/>
              </a:rPr>
              <a:t>http://stpsports.org</a:t>
            </a:r>
            <a:r>
              <a:rPr lang="en-US" sz="1200" dirty="0">
                <a:effectLst>
                  <a:outerShdw blurRad="38100" dist="38100" dir="2700000" algn="tl">
                    <a:srgbClr val="000000">
                      <a:alpha val="43137"/>
                    </a:srgbClr>
                  </a:outerShdw>
                </a:effectLst>
                <a:latin typeface="Times New Roman" pitchFamily="18" charset="0"/>
                <a:cs typeface="Times New Roman" pitchFamily="18" charset="0"/>
              </a:rPr>
              <a:t>/</a:t>
            </a:r>
          </a:p>
          <a:p>
            <a:r>
              <a:rPr lang="en-US" sz="1200" dirty="0">
                <a:effectLst>
                  <a:outerShdw blurRad="38100" dist="38100" dir="2700000" algn="tl">
                    <a:srgbClr val="000000">
                      <a:alpha val="43137"/>
                    </a:srgbClr>
                  </a:outerShdw>
                </a:effectLst>
                <a:latin typeface="Times New Roman" pitchFamily="18" charset="0"/>
                <a:cs typeface="Times New Roman" pitchFamily="18" charset="0"/>
              </a:rPr>
              <a:t>		Grades: K thru 8th</a:t>
            </a:r>
          </a:p>
          <a:p>
            <a:endParaRPr lang="en-US" sz="1200" dirty="0">
              <a:effectLst>
                <a:outerShdw blurRad="38100" dist="38100" dir="2700000" algn="tl">
                  <a:srgbClr val="000000">
                    <a:alpha val="43137"/>
                  </a:srgbClr>
                </a:outerShdw>
              </a:effectLst>
              <a:latin typeface="Times New Roman" pitchFamily="18" charset="0"/>
              <a:cs typeface="Times New Roman" pitchFamily="18" charset="0"/>
            </a:endParaRPr>
          </a:p>
          <a:p>
            <a:r>
              <a:rPr lang="en-US" sz="1200" b="1" u="sng" dirty="0">
                <a:effectLst>
                  <a:outerShdw blurRad="38100" dist="38100" dir="2700000" algn="tl">
                    <a:srgbClr val="000000">
                      <a:alpha val="43137"/>
                    </a:srgbClr>
                  </a:outerShdw>
                </a:effectLst>
                <a:latin typeface="Times New Roman" pitchFamily="18" charset="0"/>
                <a:cs typeface="Times New Roman" pitchFamily="18" charset="0"/>
              </a:rPr>
              <a:t>Basketball:</a:t>
            </a:r>
            <a:r>
              <a:rPr lang="en-US" sz="1200" dirty="0">
                <a:effectLst>
                  <a:outerShdw blurRad="38100" dist="38100" dir="2700000" algn="tl">
                    <a:srgbClr val="000000">
                      <a:alpha val="43137"/>
                    </a:srgbClr>
                  </a:outerShdw>
                </a:effectLst>
                <a:latin typeface="Times New Roman" pitchFamily="18" charset="0"/>
                <a:cs typeface="Times New Roman" pitchFamily="18" charset="0"/>
              </a:rPr>
              <a:t>		Registration starts in August and ends in November</a:t>
            </a:r>
          </a:p>
          <a:p>
            <a:r>
              <a:rPr lang="en-US" sz="1200" dirty="0">
                <a:effectLst>
                  <a:outerShdw blurRad="38100" dist="38100" dir="2700000" algn="tl">
                    <a:srgbClr val="000000">
                      <a:alpha val="43137"/>
                    </a:srgbClr>
                  </a:outerShdw>
                </a:effectLst>
                <a:latin typeface="Times New Roman" pitchFamily="18" charset="0"/>
                <a:cs typeface="Times New Roman" pitchFamily="18" charset="0"/>
              </a:rPr>
              <a:t>		Basketball season start date can be found @ </a:t>
            </a:r>
            <a:r>
              <a:rPr lang="en-US" sz="1200" dirty="0">
                <a:effectLst>
                  <a:outerShdw blurRad="38100" dist="38100" dir="2700000" algn="tl">
                    <a:srgbClr val="000000">
                      <a:alpha val="43137"/>
                    </a:srgbClr>
                  </a:outerShdw>
                </a:effectLst>
                <a:latin typeface="Times New Roman" pitchFamily="18" charset="0"/>
                <a:cs typeface="Times New Roman" pitchFamily="18" charset="0"/>
                <a:hlinkClick r:id="rId4"/>
              </a:rPr>
              <a:t>http://stpsports.org/</a:t>
            </a:r>
            <a:endParaRPr lang="en-US" sz="1200" dirty="0">
              <a:effectLst>
                <a:outerShdw blurRad="38100" dist="38100" dir="2700000" algn="tl">
                  <a:srgbClr val="000000">
                    <a:alpha val="43137"/>
                  </a:srgbClr>
                </a:outerShdw>
              </a:effectLst>
              <a:latin typeface="Times New Roman" pitchFamily="18" charset="0"/>
              <a:cs typeface="Times New Roman" pitchFamily="18" charset="0"/>
            </a:endParaRPr>
          </a:p>
          <a:p>
            <a:r>
              <a:rPr lang="en-US" sz="1200" dirty="0">
                <a:effectLst>
                  <a:outerShdw blurRad="38100" dist="38100" dir="2700000" algn="tl">
                    <a:srgbClr val="000000">
                      <a:alpha val="43137"/>
                    </a:srgbClr>
                  </a:outerShdw>
                </a:effectLst>
                <a:latin typeface="Times New Roman" pitchFamily="18" charset="0"/>
                <a:cs typeface="Times New Roman" pitchFamily="18" charset="0"/>
              </a:rPr>
              <a:t>		Grades: K thru 12</a:t>
            </a:r>
            <a:r>
              <a:rPr lang="en-US" sz="1200" baseline="30000" dirty="0">
                <a:effectLst>
                  <a:outerShdw blurRad="38100" dist="38100" dir="2700000" algn="tl">
                    <a:srgbClr val="000000">
                      <a:alpha val="43137"/>
                    </a:srgbClr>
                  </a:outerShdw>
                </a:effectLst>
                <a:latin typeface="Times New Roman" pitchFamily="18" charset="0"/>
                <a:cs typeface="Times New Roman" pitchFamily="18" charset="0"/>
              </a:rPr>
              <a:t>th</a:t>
            </a:r>
          </a:p>
          <a:p>
            <a:endParaRPr lang="en-US" sz="1200" baseline="30000" dirty="0">
              <a:effectLst>
                <a:outerShdw blurRad="38100" dist="38100" dir="2700000" algn="tl">
                  <a:srgbClr val="000000">
                    <a:alpha val="43137"/>
                  </a:srgbClr>
                </a:outerShdw>
              </a:effectLst>
              <a:latin typeface="Times New Roman" pitchFamily="18" charset="0"/>
              <a:cs typeface="Times New Roman" pitchFamily="18" charset="0"/>
            </a:endParaRPr>
          </a:p>
          <a:p>
            <a:r>
              <a:rPr lang="en-US" sz="1200" b="1" u="sng" dirty="0">
                <a:effectLst>
                  <a:outerShdw blurRad="38100" dist="38100" dir="2700000" algn="tl">
                    <a:srgbClr val="000000">
                      <a:alpha val="43137"/>
                    </a:srgbClr>
                  </a:outerShdw>
                </a:effectLst>
                <a:latin typeface="Times New Roman" pitchFamily="18" charset="0"/>
                <a:cs typeface="Times New Roman" pitchFamily="18" charset="0"/>
              </a:rPr>
              <a:t>Swimming:</a:t>
            </a:r>
            <a:r>
              <a:rPr lang="en-US" sz="1200" dirty="0">
                <a:effectLst>
                  <a:outerShdw blurRad="38100" dist="38100" dir="2700000" algn="tl">
                    <a:srgbClr val="000000">
                      <a:alpha val="43137"/>
                    </a:srgbClr>
                  </a:outerShdw>
                </a:effectLst>
                <a:latin typeface="Times New Roman" pitchFamily="18" charset="0"/>
                <a:cs typeface="Times New Roman" pitchFamily="18" charset="0"/>
              </a:rPr>
              <a:t>		Registration starts in June and ends in October</a:t>
            </a:r>
          </a:p>
          <a:p>
            <a:r>
              <a:rPr lang="en-US" sz="1200" dirty="0">
                <a:effectLst>
                  <a:outerShdw blurRad="38100" dist="38100" dir="2700000" algn="tl">
                    <a:srgbClr val="000000">
                      <a:alpha val="43137"/>
                    </a:srgbClr>
                  </a:outerShdw>
                </a:effectLst>
                <a:latin typeface="Times New Roman" pitchFamily="18" charset="0"/>
                <a:cs typeface="Times New Roman" pitchFamily="18" charset="0"/>
              </a:rPr>
              <a:t>		Swimming season start date can be found @ </a:t>
            </a:r>
            <a:r>
              <a:rPr lang="en-US" sz="1200" dirty="0">
                <a:effectLst>
                  <a:outerShdw blurRad="38100" dist="38100" dir="2700000" algn="tl">
                    <a:srgbClr val="000000">
                      <a:alpha val="43137"/>
                    </a:srgbClr>
                  </a:outerShdw>
                </a:effectLst>
                <a:latin typeface="Times New Roman" pitchFamily="18" charset="0"/>
                <a:cs typeface="Times New Roman" pitchFamily="18" charset="0"/>
                <a:hlinkClick r:id="rId4"/>
              </a:rPr>
              <a:t>http://stpsports.org/</a:t>
            </a:r>
            <a:endParaRPr lang="en-US" sz="1200" dirty="0">
              <a:effectLst>
                <a:outerShdw blurRad="38100" dist="38100" dir="2700000" algn="tl">
                  <a:srgbClr val="000000">
                    <a:alpha val="43137"/>
                  </a:srgbClr>
                </a:outerShdw>
              </a:effectLst>
              <a:latin typeface="Times New Roman" pitchFamily="18" charset="0"/>
              <a:cs typeface="Times New Roman" pitchFamily="18" charset="0"/>
            </a:endParaRPr>
          </a:p>
          <a:p>
            <a:r>
              <a:rPr lang="en-US" sz="1200" dirty="0">
                <a:effectLst>
                  <a:outerShdw blurRad="38100" dist="38100" dir="2700000" algn="tl">
                    <a:srgbClr val="000000">
                      <a:alpha val="43137"/>
                    </a:srgbClr>
                  </a:outerShdw>
                </a:effectLst>
                <a:latin typeface="Times New Roman" pitchFamily="18" charset="0"/>
                <a:cs typeface="Times New Roman" pitchFamily="18" charset="0"/>
              </a:rPr>
              <a:t>		Grades: 2</a:t>
            </a:r>
            <a:r>
              <a:rPr lang="en-US" sz="1200" baseline="30000" dirty="0">
                <a:effectLst>
                  <a:outerShdw blurRad="38100" dist="38100" dir="2700000" algn="tl">
                    <a:srgbClr val="000000">
                      <a:alpha val="43137"/>
                    </a:srgbClr>
                  </a:outerShdw>
                </a:effectLst>
                <a:latin typeface="Times New Roman" pitchFamily="18" charset="0"/>
                <a:cs typeface="Times New Roman" pitchFamily="18" charset="0"/>
              </a:rPr>
              <a:t>nd</a:t>
            </a:r>
            <a:r>
              <a:rPr lang="en-US" sz="1200" dirty="0">
                <a:effectLst>
                  <a:outerShdw blurRad="38100" dist="38100" dir="2700000" algn="tl">
                    <a:srgbClr val="000000">
                      <a:alpha val="43137"/>
                    </a:srgbClr>
                  </a:outerShdw>
                </a:effectLst>
                <a:latin typeface="Times New Roman" pitchFamily="18" charset="0"/>
                <a:cs typeface="Times New Roman" pitchFamily="18" charset="0"/>
              </a:rPr>
              <a:t> to 9</a:t>
            </a:r>
            <a:r>
              <a:rPr lang="en-US" sz="1200" baseline="30000" dirty="0">
                <a:effectLst>
                  <a:outerShdw blurRad="38100" dist="38100" dir="2700000" algn="tl">
                    <a:srgbClr val="000000">
                      <a:alpha val="43137"/>
                    </a:srgbClr>
                  </a:outerShdw>
                </a:effectLst>
                <a:latin typeface="Times New Roman" pitchFamily="18" charset="0"/>
                <a:cs typeface="Times New Roman" pitchFamily="18" charset="0"/>
              </a:rPr>
              <a:t>th</a:t>
            </a:r>
          </a:p>
          <a:p>
            <a:endParaRPr lang="en-US" b="1" baseline="30000" dirty="0">
              <a:effectLst>
                <a:outerShdw blurRad="38100" dist="38100" dir="2700000" algn="tl">
                  <a:srgbClr val="000000">
                    <a:alpha val="43137"/>
                  </a:srgbClr>
                </a:outerShdw>
              </a:effectLst>
              <a:latin typeface="Times New Roman" pitchFamily="18" charset="0"/>
              <a:cs typeface="Times New Roman" pitchFamily="18" charset="0"/>
            </a:endParaRPr>
          </a:p>
          <a:p>
            <a:r>
              <a:rPr lang="en-US" b="1" baseline="300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CYS  </a:t>
            </a:r>
            <a:r>
              <a:rPr lang="en-US" sz="1600" b="1" baseline="300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Homeschool PE       </a:t>
            </a:r>
            <a:r>
              <a:rPr lang="en-US" sz="1600" b="1" baseline="30000" dirty="0" err="1">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PE</a:t>
            </a:r>
            <a:r>
              <a:rPr lang="en-US" sz="1600" b="1" baseline="300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Opportunities for Homeschool Families  11:30 Wednesdays at the Youth Center</a:t>
            </a:r>
            <a:endParaRPr lang="en-US" sz="16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2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1400" dirty="0">
                <a:effectLst>
                  <a:outerShdw blurRad="38100" dist="38100" dir="2700000" algn="tl">
                    <a:srgbClr val="000000">
                      <a:alpha val="43137"/>
                    </a:srgbClr>
                  </a:outerShdw>
                </a:effectLst>
                <a:latin typeface="Times New Roman" pitchFamily="18" charset="0"/>
                <a:cs typeface="Times New Roman" pitchFamily="18" charset="0"/>
              </a:rPr>
              <a:t>For more information contact the CYS Outreach Director, at (718)630-4805</a:t>
            </a:r>
          </a:p>
          <a:p>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dirty="0">
                <a:solidFill>
                  <a:srgbClr val="FF0000"/>
                </a:solidFill>
                <a:effectLst>
                  <a:outerShdw blurRad="38100" dist="38100" dir="2700000" algn="tl">
                    <a:srgbClr val="000000">
                      <a:alpha val="43137"/>
                    </a:srgbClr>
                  </a:outerShdw>
                </a:effectLst>
                <a:latin typeface="Britannic Bold" pitchFamily="34" charset="0"/>
                <a:cs typeface="Times New Roman" pitchFamily="18" charset="0"/>
              </a:rPr>
              <a:t>Volunteers are always needed to support activities</a:t>
            </a:r>
            <a:r>
              <a:rPr lang="en-US" sz="1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endParaRPr lang="en-US" sz="1400" b="1" dirty="0">
              <a:effectLst>
                <a:outerShdw blurRad="38100" dist="38100" dir="2700000" algn="tl">
                  <a:srgbClr val="000000">
                    <a:alpha val="43137"/>
                  </a:srgbClr>
                </a:outerShdw>
              </a:effectLst>
              <a:latin typeface="Comic Sans MS" pitchFamily="66" charset="0"/>
              <a:cs typeface="Times New Roman" pitchFamily="18" charset="0"/>
            </a:endParaRPr>
          </a:p>
        </p:txBody>
      </p:sp>
      <p:sp>
        <p:nvSpPr>
          <p:cNvPr id="3" name="Rectangle 2"/>
          <p:cNvSpPr/>
          <p:nvPr/>
        </p:nvSpPr>
        <p:spPr>
          <a:xfrm>
            <a:off x="2133600" y="762000"/>
            <a:ext cx="4724400" cy="584775"/>
          </a:xfrm>
          <a:prstGeom prst="rect">
            <a:avLst/>
          </a:prstGeom>
        </p:spPr>
        <p:txBody>
          <a:bodyPr wrap="square">
            <a:spAutoFit/>
          </a:bodyPr>
          <a:lstStyle/>
          <a:p>
            <a:pPr algn="ctr"/>
            <a:r>
              <a:rPr lang="en-US" sz="1600" b="1" dirty="0">
                <a:effectLst>
                  <a:outerShdw blurRad="38100" dist="38100" dir="2700000" algn="tl">
                    <a:srgbClr val="000000">
                      <a:alpha val="43137"/>
                    </a:srgbClr>
                  </a:outerShdw>
                </a:effectLst>
                <a:latin typeface="Berlin Sans FB Demi" pitchFamily="34" charset="0"/>
                <a:cs typeface="Times New Roman" pitchFamily="18" charset="0"/>
              </a:rPr>
              <a:t>Interested in staying active &amp; being fit or just meeting new friends?</a:t>
            </a:r>
            <a:endParaRPr lang="en-US" sz="1600" b="1" dirty="0">
              <a:effectLst>
                <a:outerShdw blurRad="38100" dist="38100" dir="2700000" algn="tl">
                  <a:srgbClr val="000000">
                    <a:alpha val="43137"/>
                  </a:srgbClr>
                </a:outerShdw>
              </a:effectLst>
              <a:latin typeface="Lucida Bright" pitchFamily="18" charset="0"/>
              <a:cs typeface="Times New Roman" pitchFamily="18" charset="0"/>
            </a:endParaRPr>
          </a:p>
        </p:txBody>
      </p:sp>
      <p:sp>
        <p:nvSpPr>
          <p:cNvPr id="6" name="Rectangle 5"/>
          <p:cNvSpPr/>
          <p:nvPr/>
        </p:nvSpPr>
        <p:spPr>
          <a:xfrm>
            <a:off x="2209801" y="0"/>
            <a:ext cx="4648200" cy="923330"/>
          </a:xfrm>
          <a:prstGeom prst="rect">
            <a:avLst/>
          </a:prstGeom>
          <a:noFill/>
        </p:spPr>
        <p:txBody>
          <a:bodyPr wrap="squar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CYS SPORTS</a:t>
            </a:r>
          </a:p>
        </p:txBody>
      </p:sp>
      <p:sp>
        <p:nvSpPr>
          <p:cNvPr id="7" name="TextBox 6"/>
          <p:cNvSpPr txBox="1"/>
          <p:nvPr/>
        </p:nvSpPr>
        <p:spPr>
          <a:xfrm>
            <a:off x="-381000" y="1371600"/>
            <a:ext cx="184731" cy="369332"/>
          </a:xfrm>
          <a:prstGeom prst="rect">
            <a:avLst/>
          </a:prstGeom>
          <a:noFill/>
        </p:spPr>
        <p:txBody>
          <a:bodyPr wrap="none" rtlCol="0">
            <a:spAutoFit/>
          </a:bodyPr>
          <a:lstStyle/>
          <a:p>
            <a:endParaRPr lang="en-US" dirty="0"/>
          </a:p>
        </p:txBody>
      </p:sp>
      <p:sp>
        <p:nvSpPr>
          <p:cNvPr id="8" name="Rectangle 7"/>
          <p:cNvSpPr/>
          <p:nvPr/>
        </p:nvSpPr>
        <p:spPr>
          <a:xfrm>
            <a:off x="1828800" y="1295400"/>
            <a:ext cx="5029200" cy="461665"/>
          </a:xfrm>
          <a:prstGeom prst="rect">
            <a:avLst/>
          </a:prstGeom>
        </p:spPr>
        <p:txBody>
          <a:bodyPr wrap="square">
            <a:spAutoFit/>
          </a:bodyPr>
          <a:lstStyle/>
          <a:p>
            <a:pPr algn="ctr"/>
            <a:r>
              <a:rPr lang="en-US" sz="1200" dirty="0">
                <a:effectLst>
                  <a:outerShdw blurRad="38100" dist="38100" dir="2700000" algn="tl">
                    <a:srgbClr val="000000">
                      <a:alpha val="43137"/>
                    </a:srgbClr>
                  </a:outerShdw>
                </a:effectLst>
                <a:latin typeface="Times New Roman" pitchFamily="18" charset="0"/>
                <a:cs typeface="Times New Roman" pitchFamily="18" charset="0"/>
              </a:rPr>
              <a:t>Fort Hamilton CYS and  Saint Patrick’s Sports Program have partnered to offer the following: </a:t>
            </a:r>
            <a:endParaRPr lang="en-US" sz="1200" dirty="0">
              <a:effectLst>
                <a:outerShdw blurRad="38100" dist="38100" dir="2700000" algn="tl">
                  <a:srgbClr val="000000">
                    <a:alpha val="43137"/>
                  </a:srgbClr>
                </a:outerShdw>
              </a:effectLst>
              <a:latin typeface="Comic Sans MS" pitchFamily="66" charset="0"/>
              <a:cs typeface="Times New Roman"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703" y="7968198"/>
            <a:ext cx="1558559" cy="1023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2900" y="228600"/>
            <a:ext cx="6172200" cy="2057400"/>
          </a:xfrm>
        </p:spPr>
        <p:txBody>
          <a:bodyPr>
            <a:normAutofit/>
          </a:bodyPr>
          <a:lstStyle/>
          <a:p>
            <a:br>
              <a:rPr lang="en-US" dirty="0">
                <a:latin typeface="Edwardian Script ITC" pitchFamily="66" charset="0"/>
              </a:rPr>
            </a:br>
            <a:br>
              <a:rPr lang="en-US" sz="3100" dirty="0">
                <a:latin typeface="Cooper Black" pitchFamily="18" charset="0"/>
              </a:rPr>
            </a:br>
            <a:br>
              <a:rPr lang="en-US" sz="1300" dirty="0"/>
            </a:br>
            <a:r>
              <a:rPr lang="en-US" sz="1400" dirty="0">
                <a:latin typeface="Edwardian Script ITC" pitchFamily="66" charset="0"/>
              </a:rPr>
              <a:t>:</a:t>
            </a:r>
            <a:br>
              <a:rPr lang="en-US" dirty="0">
                <a:latin typeface="Edwardian Script ITC" pitchFamily="66" charset="0"/>
              </a:rPr>
            </a:br>
            <a:endParaRPr lang="en-US" dirty="0">
              <a:latin typeface="Edwardian Script ITC" pitchFamily="66" charset="0"/>
            </a:endParaRPr>
          </a:p>
        </p:txBody>
      </p:sp>
      <p:sp>
        <p:nvSpPr>
          <p:cNvPr id="5" name="Content Placeholder 4"/>
          <p:cNvSpPr>
            <a:spLocks noGrp="1"/>
          </p:cNvSpPr>
          <p:nvPr>
            <p:ph sz="half" idx="1"/>
          </p:nvPr>
        </p:nvSpPr>
        <p:spPr>
          <a:xfrm>
            <a:off x="212053" y="228600"/>
            <a:ext cx="2981325" cy="7010399"/>
          </a:xfrm>
        </p:spPr>
        <p:txBody>
          <a:bodyPr>
            <a:normAutofit fontScale="92500" lnSpcReduction="10000"/>
          </a:bodyPr>
          <a:lstStyle/>
          <a:p>
            <a:endParaRPr lang="en-US" dirty="0"/>
          </a:p>
          <a:p>
            <a:endParaRPr lang="en-US" dirty="0"/>
          </a:p>
          <a:p>
            <a:endParaRPr lang="en-US" dirty="0"/>
          </a:p>
          <a:p>
            <a:endParaRPr lang="en-US" dirty="0"/>
          </a:p>
          <a:p>
            <a:endParaRPr lang="en-US" dirty="0"/>
          </a:p>
          <a:p>
            <a:pPr algn="ctr">
              <a:buNone/>
            </a:pPr>
            <a:r>
              <a:rPr lang="en-US" sz="2000" b="1" dirty="0"/>
              <a:t>FREE CYS SITTER CLASSES Open to  </a:t>
            </a:r>
          </a:p>
          <a:p>
            <a:pPr algn="ctr">
              <a:buNone/>
            </a:pPr>
            <a:r>
              <a:rPr lang="en-US" sz="2000" b="1" dirty="0"/>
              <a:t>Eligible Members of the Fort Hamilton Community &amp; CYS Registered Teens ages 14-18</a:t>
            </a:r>
          </a:p>
          <a:p>
            <a:pPr algn="ctr">
              <a:buNone/>
            </a:pPr>
            <a:endParaRPr lang="en-US" sz="1600" b="1" dirty="0">
              <a:latin typeface="Comic Sans MS" pitchFamily="66" charset="0"/>
            </a:endParaRPr>
          </a:p>
          <a:p>
            <a:pPr algn="ctr">
              <a:buNone/>
            </a:pPr>
            <a:r>
              <a:rPr lang="en-US" sz="1600" b="1" dirty="0">
                <a:latin typeface="Comic Sans MS" pitchFamily="66" charset="0"/>
              </a:rPr>
              <a:t>Learn First Aid and CPR</a:t>
            </a:r>
          </a:p>
          <a:p>
            <a:pPr algn="ctr">
              <a:buNone/>
            </a:pPr>
            <a:r>
              <a:rPr lang="en-US" sz="1200" b="1" dirty="0">
                <a:latin typeface="Comic Sans MS" pitchFamily="66" charset="0"/>
              </a:rPr>
              <a:t>Call (718)630-4805 to Register</a:t>
            </a:r>
          </a:p>
          <a:p>
            <a:pPr algn="ctr">
              <a:buNone/>
            </a:pPr>
            <a:endParaRPr lang="en-US" sz="1200" b="1" dirty="0">
              <a:latin typeface="Comic Sans MS" pitchFamily="66" charset="0"/>
            </a:endParaRPr>
          </a:p>
          <a:p>
            <a:pPr algn="ctr">
              <a:buNone/>
            </a:pPr>
            <a:r>
              <a:rPr lang="en-US" sz="1600" b="1" dirty="0">
                <a:solidFill>
                  <a:srgbClr val="0070C0"/>
                </a:solidFill>
              </a:rPr>
              <a:t>Adult Babysitting Class</a:t>
            </a:r>
          </a:p>
          <a:p>
            <a:pPr algn="ctr">
              <a:buNone/>
            </a:pPr>
            <a:r>
              <a:rPr lang="en-US" sz="1600" dirty="0"/>
              <a:t> Date: December 12, 2024</a:t>
            </a:r>
          </a:p>
          <a:p>
            <a:pPr algn="ctr">
              <a:buNone/>
            </a:pPr>
            <a:r>
              <a:rPr lang="en-US" sz="1600" dirty="0"/>
              <a:t>Time: 9AM -3PM</a:t>
            </a:r>
          </a:p>
          <a:p>
            <a:pPr algn="ctr">
              <a:buNone/>
            </a:pPr>
            <a:r>
              <a:rPr lang="en-US" sz="1600" dirty="0"/>
              <a:t>              Place: Youth Center 412 Sterling Drive</a:t>
            </a:r>
          </a:p>
          <a:p>
            <a:pPr algn="ctr">
              <a:buNone/>
            </a:pPr>
            <a:endParaRPr lang="en-US" sz="1600" dirty="0"/>
          </a:p>
          <a:p>
            <a:pPr algn="ctr">
              <a:buNone/>
            </a:pPr>
            <a:r>
              <a:rPr lang="en-US" sz="1600" b="1" dirty="0">
                <a:solidFill>
                  <a:srgbClr val="7030A0"/>
                </a:solidFill>
              </a:rPr>
              <a:t>Teen Babysitting Class</a:t>
            </a:r>
          </a:p>
          <a:p>
            <a:pPr algn="ctr">
              <a:buNone/>
            </a:pPr>
            <a:r>
              <a:rPr lang="en-US" sz="1600" dirty="0"/>
              <a:t>Date:: December 30, 2024</a:t>
            </a:r>
          </a:p>
          <a:p>
            <a:pPr algn="ctr">
              <a:buNone/>
            </a:pPr>
            <a:r>
              <a:rPr lang="en-US" sz="1600" dirty="0"/>
              <a:t>Teens must attend complete session</a:t>
            </a:r>
          </a:p>
          <a:p>
            <a:pPr algn="ctr">
              <a:buNone/>
            </a:pPr>
            <a:r>
              <a:rPr lang="en-US" sz="1600" dirty="0"/>
              <a:t>Time: 9AM-4 PM</a:t>
            </a:r>
          </a:p>
          <a:p>
            <a:pPr algn="ctr">
              <a:buNone/>
            </a:pPr>
            <a:r>
              <a:rPr lang="en-US" sz="1600" dirty="0"/>
              <a:t>               Place: Youth Center</a:t>
            </a:r>
          </a:p>
          <a:p>
            <a:pPr algn="ctr">
              <a:buNone/>
            </a:pPr>
            <a:r>
              <a:rPr lang="en-US" sz="1600" dirty="0"/>
              <a:t>412 Sterling Drive </a:t>
            </a:r>
          </a:p>
        </p:txBody>
      </p:sp>
      <p:sp>
        <p:nvSpPr>
          <p:cNvPr id="6" name="Content Placeholder 5"/>
          <p:cNvSpPr>
            <a:spLocks noGrp="1"/>
          </p:cNvSpPr>
          <p:nvPr>
            <p:ph sz="half" idx="2"/>
          </p:nvPr>
        </p:nvSpPr>
        <p:spPr>
          <a:xfrm>
            <a:off x="3486150" y="2133601"/>
            <a:ext cx="3028950" cy="7010399"/>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buNone/>
            </a:pPr>
            <a:r>
              <a:rPr lang="en-US" sz="1400" dirty="0">
                <a:latin typeface="Arial Black" pitchFamily="34" charset="0"/>
              </a:rPr>
              <a:t>Militaryonesource.com </a:t>
            </a:r>
          </a:p>
          <a:p>
            <a:pPr algn="ctr">
              <a:buNone/>
            </a:pPr>
            <a:r>
              <a:rPr lang="en-US" sz="1400" dirty="0">
                <a:latin typeface="Arial Black" pitchFamily="34" charset="0"/>
              </a:rPr>
              <a:t>is </a:t>
            </a:r>
            <a:r>
              <a:rPr lang="en-US" sz="1400" dirty="0">
                <a:solidFill>
                  <a:srgbClr val="FF0000"/>
                </a:solidFill>
                <a:latin typeface="Arial Black" pitchFamily="34" charset="0"/>
              </a:rPr>
              <a:t>FREE</a:t>
            </a:r>
            <a:r>
              <a:rPr lang="en-US" sz="1400" dirty="0">
                <a:latin typeface="Arial Black" pitchFamily="34" charset="0"/>
              </a:rPr>
              <a:t> to all </a:t>
            </a:r>
          </a:p>
          <a:p>
            <a:pPr algn="ctr">
              <a:buNone/>
            </a:pPr>
            <a:r>
              <a:rPr lang="en-US" sz="1400" dirty="0">
                <a:latin typeface="Arial Black" pitchFamily="34" charset="0"/>
              </a:rPr>
              <a:t>Military and DOD Families </a:t>
            </a:r>
          </a:p>
          <a:p>
            <a:pPr algn="ctr">
              <a:buNone/>
            </a:pPr>
            <a:r>
              <a:rPr lang="en-US" sz="1400" dirty="0">
                <a:latin typeface="Arial Black" pitchFamily="34" charset="0"/>
              </a:rPr>
              <a:t>Register online TODAY!</a:t>
            </a:r>
          </a:p>
        </p:txBody>
      </p:sp>
      <p:pic>
        <p:nvPicPr>
          <p:cNvPr id="18446" name="Picture 14" descr="http://t2.gstatic.com/images?q=tbn:ANd9GcSc4dhC6UK4i6uum8tw-K7HJsPVMfcvJayahg3kJTX2Ob2WmgD2ig"/>
          <p:cNvPicPr>
            <a:picLocks noChangeAspect="1" noChangeArrowheads="1"/>
          </p:cNvPicPr>
          <p:nvPr/>
        </p:nvPicPr>
        <p:blipFill>
          <a:blip r:embed="rId3" cstate="print"/>
          <a:srcRect/>
          <a:stretch>
            <a:fillRect/>
          </a:stretch>
        </p:blipFill>
        <p:spPr bwMode="auto">
          <a:xfrm>
            <a:off x="990599" y="190500"/>
            <a:ext cx="1424232"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454" name="Picture 22" descr="http://t2.gstatic.com/images?q=tbn:ANd9GcTjohL7NrIrPCwQo67gX1EcZsNdtMys8mb1F0Twy8eELVRr9nQFxA"/>
          <p:cNvPicPr>
            <a:picLocks noChangeAspect="1" noChangeArrowheads="1"/>
          </p:cNvPicPr>
          <p:nvPr/>
        </p:nvPicPr>
        <p:blipFill>
          <a:blip r:embed="rId4" cstate="print"/>
          <a:srcRect/>
          <a:stretch>
            <a:fillRect/>
          </a:stretch>
        </p:blipFill>
        <p:spPr bwMode="auto">
          <a:xfrm>
            <a:off x="1149920" y="7438291"/>
            <a:ext cx="1327950" cy="1219200"/>
          </a:xfrm>
          <a:prstGeom prst="ellipse">
            <a:avLst/>
          </a:prstGeom>
          <a:ln>
            <a:noFill/>
          </a:ln>
          <a:effectLst>
            <a:softEdge rad="112500"/>
          </a:effectLst>
        </p:spPr>
      </p:pic>
      <p:pic>
        <p:nvPicPr>
          <p:cNvPr id="18458" name="Picture 26" descr="http://www.wsmrcyss.com/files/tiny_mce/image_manager/SAS_tutor.jpg"/>
          <p:cNvPicPr>
            <a:picLocks noChangeAspect="1" noChangeArrowheads="1"/>
          </p:cNvPicPr>
          <p:nvPr/>
        </p:nvPicPr>
        <p:blipFill>
          <a:blip r:embed="rId5" cstate="print"/>
          <a:srcRect/>
          <a:stretch>
            <a:fillRect/>
          </a:stretch>
        </p:blipFill>
        <p:spPr bwMode="auto">
          <a:xfrm>
            <a:off x="3256613" y="990598"/>
            <a:ext cx="3389334" cy="6477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5500">
              <a:schemeClr val="accent2"/>
            </a:gs>
            <a:gs pos="37000">
              <a:srgbClr val="DAC976"/>
            </a:gs>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381000" y="3505200"/>
            <a:ext cx="6096000" cy="2308324"/>
          </a:xfrm>
          <a:prstGeom prst="rect">
            <a:avLst/>
          </a:prstGeom>
        </p:spPr>
        <p:txBody>
          <a:bodyPr wrap="square">
            <a:spAutoFit/>
          </a:bodyPr>
          <a:lstStyle/>
          <a:p>
            <a:pPr algn="ctr"/>
            <a:r>
              <a:rPr lang="en-US" sz="2400" b="1" u="sng" dirty="0"/>
              <a:t>Macy’s Thanksgiving Day Parade</a:t>
            </a:r>
          </a:p>
          <a:p>
            <a:r>
              <a:rPr lang="en-US" b="1" dirty="0"/>
              <a:t>When is the Macy's Parade Balloon Inflation?:</a:t>
            </a:r>
          </a:p>
          <a:p>
            <a:r>
              <a:rPr lang="en-US" sz="1400" dirty="0"/>
              <a:t>The balloon inflation takes place the afternoon/evening before Thanksgiving Day. For 2024, the balloon inflation will be Wednesday, November 23 from 12-6 p.m.</a:t>
            </a:r>
          </a:p>
          <a:p>
            <a:r>
              <a:rPr lang="en-US" b="1" dirty="0"/>
              <a:t>Where is the Macy's Parade Balloon Inflation?:</a:t>
            </a:r>
          </a:p>
          <a:p>
            <a:r>
              <a:rPr lang="en-US" sz="1400" dirty="0"/>
              <a:t>The public entrance to the Macy's Parade Balloon Inflation is located at 79th Street and Columbus Avenue. </a:t>
            </a:r>
          </a:p>
          <a:p>
            <a:r>
              <a:rPr lang="en-US" sz="1400" dirty="0"/>
              <a:t>Subway to the Macy's Parade Balloon Inflation: B or C to 81st Street/Museum of Natural History </a:t>
            </a:r>
          </a:p>
        </p:txBody>
      </p:sp>
      <p:sp>
        <p:nvSpPr>
          <p:cNvPr id="1028" name="AutoShape 4" descr="data:image/jpeg;base64,/9j/4AAQSkZJRgABAQAAAQABAAD/2wCEAAkGBhQSERUUExQWFBUWGBkVGRgYFxoXHBgcGRofFxgXGBgdHCcgGhojHBcYHy8gIycpLCwsFyAxNTAqNSYrLCkBCQoKDgwOGg8PGi8kHyQsLCwsLCwsLCwpLCwsKSwsLCwqLCwsLCosLCwsLCwpLCwsLCwsLCksLCwsLCwsLCksKf/AABEIALABHwMBIgACEQEDEQH/xAAcAAACAwEBAQEAAAAAAAAAAAAEBQMGBwIBAAj/xABDEAACAQIEAgcFBQcDAwQDAAABAhEDIQAEEjEFQQYTIlFhcYEykaGxwQcjQtHwFFJicoKy4aLC8SQzkhUWQ2Nzg5P/xAAaAQACAwEBAAAAAAAAAAAAAAACAwABBAUG/8QAMxEAAgIBBAEBBgUCBwEAAAAAAAECEQMEEiExQQUTIlFhcYEUMpHR8KHBFSQzQrHh8Qb/2gAMAwEAAhEDEQA/AMpX2E83P9o+mOKuJSsKgNvaP+qPpiOpywvyH4B6uwxOh7A8X/2j88Q1uQxMo7Cn+JvkmCfRSIqo3x7QQ6l8Tjh23x3lWOtR/EPmMWUF5wk1Ggx22+eJqNQws378RZhW1GBzJ+M4ky8kQRBGFtcBrs0Do8f+mH8o+U/XDMgzhPwN36iwUgaBz30JN/XuxZeFZCpXY6UED2mJ7I7htv4XwAaVmHZ+9Wof/sc/6jj3MewcbEn2aZOmSXPXOSTe4kmbCYxy/Q6kTpNOlHdoAHntJxUs1eDbj9Pc1zJL9TGssO16DE9Vcavmfsko1ATSfqn96nzUmfccU3N9AM0lU03VVgxqLWbxWLkR4YNZU+WZ5aTIpbVz9Cv5QWOIs0eYxe8l0CRBFV6jE7hAF+JB99sNqPRPhwA10qhPjUJ/tYfLEjODd7kg5aLUJfkb+lGTSceajjXH6IcPP/xMg/qP+6cSZb7OMhV9gn/ycH3E4ampOotP7oCeknCO6aa+z4/oZLkR97T/AJ0/uGDRwyrWc9VTeoZPsqW594tjWcv9nGWpuCtJXgz2y0gjmLxiwUOB6RCIEjYAx7iLD3YL2cl2n/PmLjDG1+dfz5cMyno/9nOd62nUamtNVdGOtwDCsCYAm9ueNNXhtW5BU+uGVLhtWAe35F1PzBGJcxkqjC0A9x5+ow2MMclbixU8bjKozixJUytQyIHow/PEo4a5MwNhzHjg7LJV1Q9P1Aj52OGiUQMTHjwZOrv5gZ45sP5qr4rkqY4e6QSpUgbj05jFZ+0qq7ZNVZ2ZetUwSTsGxrCMO7Cbpb0JpZ6gURuqqTqU/h1AGAw7jO4vzvtgZ6bbygI5r4Z+bKgj34snBCf2ZY5M/wAxhPxzhdTL1Wo1lKVEMEH4EHmCLg8xhzwNh1CjvL/OMZsvQ6HZdvs+znU/tDBdWoJMGP3ji80+Ppz1r5ifkTig9EKcLW/oHwbFoqLhO1MNuiDp3xNGybAOGmolue/cb45+ytj+wzcTWqH+3CjpS0Zcn+MfUYl6J1CcupkqdbCxK88Tb4Ls0FjbGVfa6T19ET/8f1GLqc9VUWqE/wAwDf5+OKB9oGYarXQtErTEQN7+e+JGLTspuyX7Lsor1cwrAMOqU379W/hucaJ/7dQmzOvk0/3A4z/7NM0KVXMFgR2EWwH7xO3pjTKHFKRPtgecr88STdkR+e82saBf2Tv/ADNiGnR1GN7HEvEfbX+T/cxxzld/TDrB8Ha8PBXdR4bme6MfZ6gE0Df2jtHcPpgrrDGBM+5lSb2b5xirZVUE5bIU2A1atvHw7hgjL5SktRbAXBuD3+OIKFYgDyGJaOa+8W43HzxXJOBc7X58sSg3G/r+t7YgZSeY+OJKdI+HxwVcF2a/0Y4NQfJoz01ZmKCdiTpQASIP+AcT57jqheoy5imtrSSx/Exb8zhBluOdXllExoAQfzOoDt/Sojwk4g/btKzz2HmbD4xjBObjwem9M0KlH2sh7Rz178tvLYn3293fhjlpbFZWuIAvbY8+6cMspxjSu4OwHL4d3O2AU7Z0M2CWON0WBSV5/wCMH5yrFIVBcpueZU7+7fFWzGePfiWlxzTSdDeVMeRsR6T8RhiyLowy0c3UvmWF6CMvbO/vwvq5CjEL6kmf+TistxZjpkkyIEHu5Ty25TOJcznSEsQG7hPuMXOJvi/AxaTJD/cOc5wxCOzYj1wty2UaYEz6ehGIeH8XYx2YB7z+WHOSzI3MWkC3pgfdk7Gv2mJbXyLcs9Wm5gttsSSCeVji38HzfWDtC/eNj+WESUwzE+O2HHD6ukj9fr/ONWDLPG+Hwc3XYseeNuPPxQ8C49IGBeIcUWmoMSTMXAFu8nz5TiuZvpFVmFZEG3ZBYj+o2+AxvlqYJWziYtBlydLj5lsaoum7ACN5EYr9XiiK1nU+Rn5YUNNS7uW9P0PhjuhSUc2tv7I+mMWTUbpXFHVw6FY4uOR38hkvF0OxY+St+WCqPEgL9r/xP5YUiJ/EZte3rtiQqY7Mk8h3+uHfjcnmjNL03B4v+fYg6ddCqfFKMoQuZQfdvtPPq356T38jfvByehwqpl1FGujU6ilpVhH4jHgQYsRY8sahlOlSI6quoSQpF+fh3eOLDxfhFHPU9FUdoXRx7SHwPMd4Njgov8RF12jLqdO9JJKXTM06GqQlYdxT5Ni1OcKcp0Vr5frqboakEFXUjtCDcSQfS5B9JNq0yu/Wp5q8e8gj44RVcMV3yhT0naMv/wDsH+7H3RQ/9LT/AJj8LfTAvSGrNEDWG7fhOzd35Ym6MMVyyWka35x+JvDw78TyTwPau2KV0sH/AFFP+RfmT9MXCrXsZDCx5T8pxRem1b75YN9A8OZxZAvoIZeue8L8XOL2UxRuge9bypfNvyxeziiGI55pIMX0gfE/njygpvHISccNsv8AIvyn64hqtg12U+hgaLxN8D5wHsgk2HzY4A65p9pvecFO5KpNzB3/AJmwTQKCSgt5DljvKR1ixyP0wtr5tz+I+lsT8OzLFxJmx5fwn8sX4KOmSQMS0KenY7jf9bYgYSMTZeoSO1y2juwD6GLstOZrxA/iPpsv+3EJKwAAASRcASI7Uj1GAM4/3jiT7TRHg3v/AOccpUOoQxNjExHLuGMGSHvWev0Opj7FKh8vEIXtA+JFx8Lj3e/HFTMroLu2lSIB7gfqfyGEr8VCdprR7I3k947+7wwVwvorVzv3lZjQpG6qBLH+IKbCe87918DDTuT+A/Ver48MePefhf3Y9ynFbXgmBP5jwPI4kNfrR/CIN+d4m/K+3OffVKNFqFV8tVOo0oZDyZbGfKDMeJ7sP61SE35aifl+fqMKyQeOVG3SZ4arEprj/rv9Cx5fL9fljTEa1kqfPv8Aj8MVwZuoAVIuCVMGLgwbHy2nBPDuOGk2oBoIjafEbT388Aca4iKlcusqXUEiLFhYmCOY0+7E7iFFPFmd/lfX1+4blOJkASG7vZPK3LDPJcQ7R3g3vbwO/v8AfiqUs6QTNxO48b7frfBVLiI1CDuIjx3FvfgVaY2cYTirfJdKOfJIiJJA37/1OG6lwJ7tv1OKAM8267iCPQ7eokeuH2U6VBVBZh6mMNhlObqdE0/dH3FUarTABhlMr9R4SOeKrUz5UlWEEcjuOf6OCMx0zmVRSfHYQecmO49+2FHFeK9fp6yAYPs+lj3je1sTJK/IWkwzgqlG0/6DCj0sa6gAkfi/D3W7zY2+OPKnS5wRtFwSY33HlsR6jFLzXESrkbmALeB5e/AdevUO4IEi354tQk32Dknp4J3G2v0L3V6Y1SDpI8CRvNhA+p+OJKfSaprnUTFhPMm8QOUfPwxn4zbzHl85w2yVZtTGPIk2uBO1+QHp44ZkwZccd0uheDU6TUT2QXP/AKWXMZlWzS1VEF4LfzAiY9QT64vWW4jEemMvodpl1GR2jHL2h6nfFhocT2vjq+jY3Pe/p/c4P/01Y1iil8f7Gk0qoqrHPliBhBIxW+FcYg74s1ap1lPUl2AmJifCcadbpG+V2eb0+fwynfaGgOXpyBPW78/ZbHPRDhVOplEJBnXUEhmU2YjkRN5wB024v1lGmugqRUMyQdlYeeGHQriCU8pTR2g6qh2MQXYi8RjitNI6I0zHR4QdNRxY76W+az8cZt07yZTNEMwbTTU+zG8m4k41f9vQzDqf6hjLftDrf9ZW8KdIf6Z+uDg3ZTo96CUC/X6ULwKdgQCBLXEkYuZpMN1rL/SzfGGGK59khE5n+Wn/AHNjSl3GLlNp0Uuj84VBt/In9oxBW3wRXgNHcEH+gYifY+PPD12C+gT88FNsv8s/FvzxylCDMH3Ylr7r/KB774tspIDc4I4d7f8AS/8AY2PUywYG4BnYnBGTy+liSROl4AvPYOI2ikjhQYx3kqt4Np9cerUxxlyzVALgTfy3PwGB7CY0zDhqjIeyWd4Pc2o6fQzGAQSswCIkWuLG/uvjziuY+9cECzHv31SefeTiepk2VKbMLVEDrflOx8fzGBnFtWkbdFkqWxvvr6hnBOFamFaqLWKIbgDkT9B64uNDO4oOV4m9L2bj9w8u+Dy+Xhgyt0jcjSoFMm2omSP5RAv4nEUlQvJp8m/4/Ml4rmhV4izi6Uk0Me+AZHvYj+k4kOZJjVvvHdHf3nYYARVpKEHMknvJETJ84Ho2IamYk2/X6OM2Vb3wd/09/hYcu2PaOZkEc7+8D/GF+ZzQMgmTIPpH5zhbluIER3iTv3z+eIzmZnxJ+eFRw0zfl9SU4Kgtc0RPdO/54kbNAxMG/wBD9YwrFU+/HhqWw32fJgesltof0a6xMWmPDv8Aocd5biAAsALk2HjhH1pFMbSTPzH0OOaVY82AHvwLw2Ox+pNNcD2pxO58QPhP54X1s6TF7/oHANbMgbSfP8sRZZWqOAN2IAwzHpvJm1Hqrb2p39BkcwBcb8z3/q2Bq3EuQwZxjo+KNNGFUVSxIICkBYAO5N9+4YRhIcjuxswyx41uir+f7HK1eTPlk8U/d+X7jPL1MH5audwNr7/r54VUxtGDKWra1/l+reuK1uoWaKijT6Vp5aebm/pwO1crckdleQ5kgRJ8vDBVDN7eX1OEOazRCgEjtHkOS2HPvJx3Rzdl9fn/AJx0/R0seJ35ZzvX8vttRS8It2Uzsc8WrgPHIIBNsZvl87hvk8/HPHbnCORHm+Ys07iHR2hmhDrvdWXssp5wR9ZGKvX4A2T0UydagtDREyWaCORE+uG3RjjmoaGPke44ecZorUoOPxAa43uO7wxwdRp+aa5Ohiy8FGzLgqbcjuPDFB6UMq5moIEEJ/aMWU8QSCZM6SSDPgJ7o54qHSiuGzDEG3Z+QxzaNgy6HcYNEVSGKS1MW0nbVYyIjFyyPTzVHbUn+JY5fwkYy3KqTTaP3h8Qceoe13etxibU+yWQZv228x8ABiMPAtibPf8AcfzI+mBiCdthiIjOxVOPa5l1/lU/6RiNqZGJarCRcNYDmIgAQfzxdA2eNUncSfpibLAXgfhb5EYFRgbEfG5+GJ8soh2G2k7kTy2G53xbREztVgd+JuHA6hYwzBeVgCCx+XvwKSIvthhk6OlhygonqW1N9R7sCEKM4SXcnmT8Ti55lQUVDsqqB4QIwq4f0Xq1qiko6UjdnNrTeAYk93LDzi3DipMEN5T8t8djQYt0ZblwzHnm4STT5RVM5R0sYj88c5Y3kXMwv8x29Bv7u/EmckmBcmwHjgGrUgGDYAop7yR2291vJl7sc/NpPZy4fB1oeoOceVyd5nOLqifAGOQ/Pf1xwKvcZ/XdgOmmJApwt4fgAtXK+Tstfzx9r5Y+nzGPB5HC/ZsYtQjoHux6g1ELzJj9eGOCRhrwDhL1y5pidKkknshfEk2mSBHOcDtrsP2ilwgfPuCTGw0qPILbAqYMzuUKTqi7GIM4CL2Md4HwP5YhKa4PqlPB+ShJ5kjmNhvhfTQnz/V8FVaZBttPnv6+HxwUpOa2g46079o+X4JMxniTEmApjeRy+YwKF7ZIg3x8qEDxmLg8xPzn345Xx58xgXHaqQOPK8mXfLsLoqN4N/P6YmokciZNhc/o8zjgG0Ai9u6Md1KulSZ/hAHjv8sI7dHa3LHHc/AJn64LjTMRAnwJE/Cce0sx2R5n5DA1ZxCTbsm/9bY8Hs+o+R/LHXxT2JJHlszeSTk/I4oZm48R+vjhhls5it065AnuP6+XxwXTzUHHSw6kxzxF54ZxIqQZxc+I8bJybVlPaQFW8iLYynIZ3x/R/wCBiyDjQXLVVbZ0j1BF/TGjNUob14ExTUqKo1Z439PlYbWJ9RgDitctUJO+3PuEb3wfxbif3kLcCBJUDYX2ERM4U52pfedv7RPxJx5js6/QTk6sI1/xD4CcdLVUk6ZF/O+J+CZQVaVSQJDoBM/iBFoIm8YBqKBNpvuGP1xEUfZ//u1P52+ZxApxJmn1VHPezH44Fdr7xiRJIa8I4FXzJJpKpCb6nC37hJv/AJx30hyrUmVGQoRJuiqN9gVEMLcpjH3BOM9UIDQwNoPeZmf1tizZfpMrwtX7xPZIMdokiSQRBIAmY78InmlGVNcHZwenY8+FShP3vP7FAqPacMMsFNAtCl7z2jqF942i4xfF4PkK0/cqp2gdntHugwdxiar0FyoBhGWRBIJPMHae8DF/iIsXL0nLB02jPMtRLEQCbzA5xYD1MD1xf+j3BKGSQNmQate7wAGVCbDY9phHtbCT3TjjK9GaVHt02BO4LMZEd1h9dsR5jOAEgHtbCLbcjzHnOE5M/hHQ0fpPN5BlnQl6hqaQbi8ie7vJ/QxWMzxVjvI+vpv74xNUe1lABtc3B+MX+mFdamSdwORt66vrthml1k8Mri/sa9d6ZjyY2p/Z1yvuQZupILRduyO/uJ+MDzPdhTmacHTyW3r+I+/4AYbFrluSiF8/w+u7eYPfhRn3uqjHczz3x3nh1Bwk4PwAPUk4mo/TENWpqaT4fliROWOe2ODGqQuB6w78SmpHnAjETNI/XngpPwRLiwZ8W7hOe6nK6BbU5Zo5lFIjy1MfcMVakYOr90avWYA98fHBiVoDJ+7C+pu3xBwqatGjTTUJ2yXNZjXcnmQPcP164hor2TH7w/3Y+qnsgbwT8ln9eGOabQjea/7sKrwbHkV2wzJ0Rqv3E+4rb44Bzt3IJ7jIHh/nBWQzB+8vYUyfiPzwDX9pvT5DDIqjFnnukE6xJCkm09197fHE2Vp6mG0mcB0dxhrw/LwDJvtBt8eRwGWVI0+n4nPLfwHvDOjtSoNQCrOxdgBHI2BPefdiTpV0Rejl6dWQwSoEbTMAMBpYyBzBHqMH8M120TAINkO2x7RN7SZ8MXegiVaL0asEOukyRY7q0AcjGMuKS3Wd7X45KDhfDMBzpsn8v+frhhUE00//AB0/18cR9JeGPl6hpVBDUyynxsCCO8EGceseyo/+pPkp+mNzfCo8nVNpnC5QkCPxSB6XxHUpkRbl8rYOy7dmmfFvnjusNx3H5/8AGDjlaBcUCZXMkGB3f5HywxGYYgrEyA/mDcDy2wtcx6X90T+fpiV2hhHJVX3KGX5fDDJaicltBWNJ2d1n7wRq8Bv+vngGtce/8vpghQdJBJ7LQL8v+D8MQ1tp8xhAwN4fmSlBxI7brzIPZEj5/HAZH6j445Vvuv6j8lxwhk4lFWSs0yfPA1RwMEvHLuHywM2XJvb3xiRLZEWF/wAhhrRRmqhUkszhABzJIUAe/C1MmzEACSTAAuSTYAAXJnljUeAdGP2TVVqEddcmRIoq1iAdusIMFvwzAvJA5JJLk06TFPJkSgKMrlmQAOBaYU8+9g2zc/f44f8ADuMxCkkHYBvp/icR1+KqFMIhXYGLr3W5j89sSnhyDLmo0E842k7ADw39Mcm23aPebYrGoz78fz+IaVMktXtIdLAT4GO8efMXxT84dGwAnVv3iCNt+d8WrIsaeWc3IIGkX235we6xxnnFs0zvEkACBO/73ns2GKG9owy1P4aDbfF0ibM583utyDsfDxwDmc9A5S199lG3LmR7gO/CulXLGT7Iub8treJsB54+XMkkuQIALEcrWVfKYHljZDAkcPUerSydB2ZzUAKbRc+Z5eggec4X1gGYHUPfgVqhYyTJP1H54hU3xuc24qPhHDk90nJ9sIakIHaHvGOjvbv78DuN/A/r5Y+XceMfr4YAoIcGf15Y8qAxbuB+nzxw+/qRiSnT1Np2t7gBJ+APuxGQJREGkWP/AMjeQEgfP/zGJKFRAupouSZ8dh8dR9MAVKkqzbajpHgB2o9OwMd5yyqnNQCfNu18AQPOcUQMR00nTAs028UGIBGlrj8P1xHTP3ZPgR/qT6fLHWWTsP8A0/3f5wLGRfBJkk7NUyPYA376i/kcXPhGV4W2WQ5gffhRrCPU1N3GAdMwR3bHFL2Sp4hR7m/yMfU8wUsO4f2gfrzxG3XAWNRc1v6G/FqNEMWooUW4Ad9bSDzPKR/ycF8Iy7OhczAg7A7EHbflviutVaoYvJiPG8evnjQGijkG3uRExbTc6SOe2+MeVtJJnotAoScpY1SXAfwCoHMQO/tNf3Cww14Rx1GfqzCXIWDM8+7FV6DcSAaSYnfmSfyGIK1c0M9UTaDItyN+yO8zhHMevB0pLHkdy/3dMf8AS3hdPPM1Bzor0p6uoditoV7SVvaLi5E3BzziPDnoVOqqKVZUAjcHsRIOxWeYxdel7sEp5tJgRSrCRIiSjGO+6+g78AU+ktGuoXMoHG4kwRq2CN+HxjfxxojOSXPKORqdHiyv3Htku0yq0KgC0992PxxK9dTz3EbHl+hiXiS0kfTSJekJZSYB3NjG/wAPIbYiytPrDC02Ygg9m/gfpjSqOBKLi2mAu+xHL8r4lqreJ3VYPksfLEnEOGPRMVEemdhqX2geanY7csMqHRnMVArU6VRtGk+ybrpU2G7QZmAd8ECBvTAVTHtBWP68iR6YX5kcvPDehwapUOhKbFllGGkiCDzkQLMd8c8U6JZqnTV2osUggssOBH70E6fXuxCCrLt2By7bfJcS0qY0TAwRS4JXNHWKLldRM6TEQsHysb+GIqOWqsNKo58kJ+QxLKGVfo6Z7BJF41aQYHMwbe44UV+DVgxAWfLxNu7DWnxqNwCd5mqt+ZgGB6Yk/wDcKxGmBEWqMPS6G2K5RFV8ss/RHo3Syq9Y7Bq8SX3WmDutPvbkX/8AG0llXSzpOXGhLIIIHOQYIbvPh5jCinxwkBZAUHVYi0bx3Wn3+OAcywZrTBM3M+NzjMoTlK5ndnq8GDHs0/Lfn+eSfLcWYFbnSLxNvDyxYE4v1oVNie1cxvaLGdvnimNlpZRqAk7+HM+m+Lt0C4X1j9a3MkJeLAwLRBiP9OKzYYpWP9P9RyTnsl12WHj1fTQpUxzvvIJ5QdweY8oxR+M5eHU2spMzudMH+2cOelfEDWqnT7I7ucbW795xXQ0tYSKdOfMlS0fFifAHC8SblaEepZU0sfw5f1YnrDSoXnZm847K+gPvY92PatkC82Bc+46R7pP9Qx6iBn7ckXZjzgXY+Z+ZxK6amk8wx+Bt6Y6BwRePkQfdj1aPajxxIyLe/L6jErKN5FwD8IPyxdl0c5jLXMcxPx/XvwNoiPP/ADhkpuRIMzF/XHHV2k7i/r9dhgbLaITSjV/Mwx7Okz+/AHkILfEAe/B+eyZ1RP7vdeRYfEDAdVAzgDZTHot2Prc+uInZTVHgpdoCLINRHeSfZ97KvpgWq+p2O8k+t5wxqNBHe/359xKj3Et/UuFirB8vpgigrKJKMPCf9S/5xNSHZf8AlH9645y6wjeAEerjHdI+1ylCfdDfTAvsJdBHD84aY1gAkDmJF2Anz7OJMxxlmYMyUiQBcoCdvHACvIbyT4y31xFUZvgPlgXEu6HtLjrO6itpKA8kEjyPLDjjXHqYoU1otLBpuARe58DYRtOKnl11GNSgyukRO9zJ2tHPv8MGZ3MIVReoCOpUa119sWGplYkAmGNo3FhGAeFOSbNuLWyx4ZYku/P9Avo1xUtVuFBMWQBdRn9Xthr9oTrqy9dHUus03CtJtcT3WkYqLZGpSAJUpqAKllYBhcSDzBwzfo/Xq0DUWjWdFXWKgptpsO2C20CGv4Yr2Xv7kNWu/wAusTXK6f3ss3D+l1Bcu1OoCy1FKlBAsw5k/i5+fvxSqmWYklQSqhZJgWCg++LwMA522kfw/wC4j6YfZXKJVZgWgaQfEalHL0n3YOGPYZ9Vq5ahqVUxdSzDAQIgFhsD+I9+GdHjddV/7rouwhQFnzAgRbH1PhKLr1EuAw7SkCA95Km/0wsr5gpqpG4mT4xcEedjidujPVK2Nq/SXNGAa9SBEDVa1tu+2+O8r0izMn7+pcETq/Xdg7hKU6VM1gvW1Ch0U3EKusyGkG8AbECdXvX1XRgNSFGUyzAqRPZmSLEG8bm9sAnboJxpWMBxSuxg1XJnm53HeSY2HPDDJceq0xVSnVJdCTBJYWgGD79vDFczWbRCe0TEW072HiNxHxwNkeNharnQqioLklmPpG0z3YpwbTJaLVl+nuZB1E05KyJ33iPE4mpfaK4IY0qYO8p92ZMi8CP+cVxquXMSVtEXYW35jnOPlrUCoVnJC7Q0wJJgSsRJJwG5fBh7H8v1ErZt4JlTePZGO2rMBPZsJ2P5440yp8x9B9cECjqBvFr+AFyfdONZkI2qELcLLee0+fM/248nw5cvLHdY6iY9B3AbD0GD87wN6eXp1jqmoYAKwukqWVg8wZCm1vnimFFCoiQx/pHr7R9wj+rDvhHSapQpEC6hCsW/F2RHjufTAdPh21Jx94RpQB1H3rEGHB2/Cp1ERBwRxrovUy1OqrkjT1TjVANRWEArBMrLv2h+5ynAyip8Mfhz5MDcoPvgho8dGo6lZy3dEknl54izeYVXdF/DrXzMaSfgB5DxxFluFmkKNViPvTCgGSpDQxYRYhbj+YdxwV/7cKqrvq11E60QAVRWk6mM9wLe/Axxwj15AlknN3IV5h9Kjve/9IP1Yf6Bj3LVO0Af3f8AbifMZFnBqiBA7KbtpVtEMIswABIO4M4j4Xlmeo2mOxTZzJAsqXidyN/TDLFoEKCTJ5Gw9+OtPZG43H1+uDK3CmFUim3WIGChgACdSk2QEsYg7TtPMYkocMY9YkqSsMpkKH7XV9gtAN/7T3Yll0LhWhxbuHywSW38QP188C1KRDCQRy8yDBAPnhrleEmo7qXWmQrNNQkCw9kQDJI2t88RkRPnWBl130gf1bT5xf0GF2UoAhp9nYnuWNTnzhQP6h34mrIZ0juPvIk+6APTEtXh9Rcp1gUlNQVmt2dR1gEb9qF//n44GC2qi5Oxbm6hMubEjT5dqwHgAI8hgYi4PePjsf144NzWVYUx4w9rxaBMbG5se/A9HLtOkgzuBzuJ29PjhgFE1D/tHyA/1n/GJcpQDDe4DiPBlj5nBeQ6P1mpSV6tTpIaqRTU9pttV23Hsg4O4bw6itRZqNWaR2aa6U77u3aIsTZR54ryXfANwLOJTZ2ZRdoBMWC254f0OhNPP116gnLBh7VX2HYCTo2MeVt8DpxBVRdCU0KCAUAYgQSJqmWJkm6x58sBVMzUqa21EsqzuZ5bcyZE74T7Kpudm56zdhWHYnV8+Qmh0RzWXzLKaQq01bqzWQa6az7RkiJj94EDuJjAuY4U4zFSi2umdRgOCxVW7aawtyYiREg7gbYsnQPpu1GsmWrEjL9YzGObT2Q3PTMfDGhdI+B5PNGnmlOmvVAWmtMAmpJF3HMwPa5DDW67EezUv9MyHJcJouCtfOO8ldKUkZy7KIRT1gF76QIMT6Y03oh0CznVVBncyaVOrTanTy5bUaayDAMgCFXTA5b4K6J/Z/TyOZapmKlN6oXXQpgk6IEM5J3bVYRYYpXEuLcRz1YUmp1TXolzTamvZYcwdhBEDBqLffCEHvSH7KECuaNZ80wU6SBpK/u6xeRM3A2xQ0RqdZ1sSvYJF9gBvj9CcC45mKqDWKQemn3iBgHTTurCTexxn/H+jC5mpU4l1SVcpUs+hyr0zGk1gsAEhgDF5E9+MkZZY5pY5x47T/QtuLSdlAzOekdWpkDS5P8AFpAM/wAskD34U57LlYLG7AMBBupuCDzGLP0g4eKFAIqkn2+sjcEad+5iZ8NsKcs1LRD0yzOoUMzGEA/EoEdqZsZETY40JUximskKCqORBoo0kCPIHnNt98Q19Iy4YA6tUEFj2pm4A9kCBbxwHmeHEAvJKqVQne5BPut8RjRvs+6NZXNZcNmqm1cECY1oiDsk8gXMmLwkYW/d5Kk/FGccVDKFDgq2kdhlKkCSVJnzPpgTKDVPlyubX28gcaj9qvDetzX3VPWZ2RdRkgEGwsOz5XnmcIaXR/qQWzBprt2VC1CTcb+yp5TJjDMct0NwlcsQZfKUyvaZ7b9gTuLDt4Y5fo0tVQw61F/fcJTp+jPV7XpOGVPilFKn3NGmgYqxLdtpuOyDCoBf2RzwFWDV8w5hq8SLM7jZTIIuBvbvxaSYT4FVWjpUzAv4+H5Ykp1R1ZUG78r+yPzI/wBPjgxaGoxyO/gNyfQSfTEVRRqkADkPACwHuGBsAHzQZo3MCNo22GLPkMvUajluuzA6hi66SdYQ0hZSqAkEhlA1d/cRivYnqVG6jQXOk1LJNpj2tO0kws79k4nYcJNO0G5arQas7VKgaoKvVaGTSHVpDMCTYkwIPIEyOZvHOKg8QdiyV0p0lp6C0qyCmOwzg3VWYkibgGbHCjheQb9nqN1oCCsVanFmgDWZFvZgeInuwtztNoDNA6wFUMAAKGJbYXJYkSeU8sTgNvyWvNcfy+aamFGgFak0wsgORC1Vt7d/ZsDz2vA3B3TK1Khq0wXgvpTTpS2oKoAB7J2AA3EDfAGS4YtMlqdVKy6AFDAU3JYhv+3J7PZIBm8jBdbLvVy9eulJFpFCgCMBAuGhC0qsgvzJMjFURu+xDxGpTau4pVKlQM0ISsM4I2YJF7lTE7C18H1OEVsqHWrTNNasBW080vBJ/CQSDHML3HAeSyb0QmZQMaa1KUs6H/uKeshT+7KRMg+WHXHOk7ZimlFqZFRCh1TJYAs2qJPJgefuwV/AAE4RQoJXqZmuoWkF1pRovMltIVNUyF7WqP4d8R6Vpr1rINRC6Qamq/tkRMgBRIN4kCSSYmzeaRMsPumWq9MIakgA9oQVAkaIpQCNySeUYSN1zMwGspZzsJpqYBMXZRy3i+KXK5HTUY1t5+JZ0yhFJs3VpAI1RalFWhqYLMSWKqNOiIWCOfMg4LFOlFSqKXV1qlQJo1Mip1lNiCEYMdPeNWy4m4O1SrwypTphmcLFc9pzpTUqrAmdRqQBy0nuMS8b4++fy9GklEdfCV3dIC6QrqVqA2ViGDapg6uWJd+6B1yK8xwNc01BaQpgpZ3DQGlr7gDUoEmBcOCd8epwR6pqll3L0lpyBAUQlR1kQqlxDmMWHguepZalpfRV1O1wVK0waao0sYDGFQSIEmJ54T5vpDmP2onKKdCFhpCqyNc6WbsiZlRJ8Y3jAqNeQ1PyT8J4Rl6dPqWArOWhlV2gEXQO4IkDUvZAYTeTeBavEChrTopNT00qVQAGoF1AxqJ16EVolRMHmdhuEt1nWh6R0QabaSJJC6QJ3lgRDRBIMbY7zqZWs6lqtHSyyx+8BLxpkkKo0iIkMTfBN0gavgBzmS0M71ahe45ku8Mb9q4Uhgb8sd0MsQKbaglNhYLBJgwNQNydva8wLYM47w4I37cr6h1dPSBs1R1ACgkg6AJIIB5W3I6r9AqCZfrqmcAqqCxphZpGO11YqFg38ExuO6+KuyJU7PMpkV1dYa/aXtELTFwNWkNJA1Wvpmx5HAOQzyCoxzFNGZyo0kWt7LEJBKGxYTcHvjCniXEQNAgfinSeyRqMaRFttsWzgPAhnMmzUqWlxzIu2kEkhy0osqV1DslonbAq4/mCl7zdMr/Dc/UD1BRa6aqtRbaWCwpAO5UDa5sZ78aR0K6I1auXo5j9u/Z3APUoIZkSYGqTue6OeKDQBytRnQhKrPCsoWGXfmIF4ueYO0TgJhmJYlhMkmWk+/ni1kcJbkjVgx45JqUnH6I1npD9m2ezDJVXPK9SmCFYjQYN4MWOBuOZvPZOhli1GohoFhVroRUVlcQXIFxBvfGaZPpLm6V0eoI/dYn4YsfCvtQzUdXVbrKbWdXWdSmxWd4O2HvWblU4/wA+xX+Gxl/p5E/rwNegXQnOMTnFqrSRtelqwYGoGFn0/utO5I74OK3xHjdbLUv2W65ZnbVJVixmWCMDYfniydIumVSuOqWUor+EW1R3+Aiw2wi4lk1bJvUdZQER2oE3E2M2JG3f54zZNY8s0u64Oj/giwaWWXM6l2l+/wBSXP8ASvMZnI0EqpTFJZ2CsxRD1ckTOnfz0nkMV7/05K56vJq9SsF0AQDImSR+7Am9oAviDi6136rLKjjQCVRASGLnrGawF4ZRziN+eNY6C9DBlKH7XnB1bVVpqaakNAUQWJFpeFYqJAubzZii27s89KPKp0UXiHRX9mrZZarCtqamKtFB2qgsWCwCGhTdtuYJicNa3BMvlczVFNyyIxbLU1csBpliajgAxqFhqJI3nnpv2g0Ou4WxpHSFKHVOiKeoK5DchpJPpjBOK8UelCJVLjYGLKoLHSCR2iZvYDs4Lb4CbH1fj1dqUu+ssZATsgGZMrALdojkZk9xx3leEtVLftJ0yNWhBqe2kSUUdkCIkxE4p1fiFJKFNQHarJd2LCACCAumJBB8diTF8WDo70iqUkOtGAMaWgyVO4Ph7N8FihckiSkkmkiz8Ep0alXs0FVqWimbajqQODaILBlA1RcmeWLfQ+ywV311HqUKUdmijX8CbQtotB8+QQ9GOPomY60NTDOZYgA+0CYPcwiPLDHiv2mVdUUSFUfiIkn/ABiZZxx9s2aL0/PrHWNdfHooeR4RSNB2OZQ1CrQopVOUwuqwUsVMESNr74r70GI2I2gwe1e4U94Eny+O38L6JZSkuipTetU6gmqWqaqhYaQoWmpkFhJGmyhYO+Mc6Z5P9mzb06U6QVqAO82a5UyBJm3jvzsEIpP3heZwnFbFVfT+y/5PK1Oj1WoVO32QEAksTIJ8ADp9CeYxDl6DmnqaAQ8MrIT1YW6lhtBZhP8AMN9sA8Sz5NZKi00WAqhV2kSSxmZMsd+7BKZhCFZndVZiKqoRq0LHeIEk2Jt2TPLBRhFv+MVN7ZdePoT9FjqdiEU+3r027LwRaI0gi1reuOs/wxajurAAEllryQiwJCsBMdlYiJJiMfcYyTUSlOnMwXDAHtrAh7WsZmLCCMLc5xTSSyGCQoPjpkT8vdgNkr3IP2nubBiOLUaaBVEVKQs+/aFhEQbajz3Hhe1dEeBPmqBSjVB10qlV11D7yamgroaQp7IIMaW5kb4y+rW7Wrsk7yACO0JIINpvBHfOHnR9KgzPWw9Oog1AKOrJ5SoIABG4AEdkW762pLkv20pN+eKG4p9XlkpVX63LAs8h21XgovVFgq9qSdJYzO0DC2my9ZQqIJIgNKACCSCWmQxvAt+Hwwdm6gp0BFRWRqj0yhHaGqTqMbm/aFr7TeEvEOKstYNTApqoA0rEd7HTFwZ54itgt0P6PCFZlSq9Jqaw2o9YNcKBDNTmVjyMzynE+U4pk1rEtlzmHAKkOewy3LAKkS4BsTb2jPskVTiXGKlYKVGm51AWloEtEQoO8C0kwAIGLEOiGdzGV6+lorBASVRpqaQBMLFxMjSLnTti9vxKnJW9q4DOi3HBl6rVsuXCMjBUBJAOs1AWmdgIvM6ie/D7M1zQcJWoDqnkqpTSjS06wCANjvfz2OKBwwVtFRydPVkowsGWASTp5wYB8z44J49xHMClRp5sVEKzUpqwMENFwxNp5+VxicXRV0robDqQi0fbVCO0FCswK6WS+0kk7xPlhNnmZC+iudyoW0CLENDEIxgwo/dmdieeDVzUrKAer1FUknWokGDNtILADwJGCP8A0UoiuWVqdQCq3WAE6i2gjQG1adU9uwYCRinS7CtyikkTdH+MoiuvVlqrmQ24UXMAEWjef8z7S6JZmtUrLlFSAeyutU6y4B6nUR1ijUpkQAGANzBvf2J0stTqVQV1Zgrr6z8IUNoIRTdCdSknnPKIxo/GsglV6LRT6yk8oWFxKkdk8jq0wfDxxaj5AcvBg3SHgucWgEzCtTpUzTEQqgMywAQpgkFtgDtffCujmiCgNTrJ+8Mwe9VDAbGJMHaRjSunfHRXoVcnUQj74U1qmBFRPvCwUKSQAxQHc6fHGM5pUDwrAjURJUqYBiY5T44pJXwG5tQqhjwwoajpWZ6WWqLNRqdNGIg2Cltl1kSJExFzGLllOkrrQp0Mm6lAnV0wyozNqJUBj7SVpJIFgNVpFzWOimdOXJqMqVFMpoqKGUgwSdJsSItOIKHSJnprSKjTTfUNNNQwJkAhlWdy1jbe2LYuLQV2aVWnSzCurGmnV9pYBcDQzE7rNzcFZPddpw/OUKvaqgISmm20ix+IwuqcBq1qhYAqhljrA0gm3Zi072vtgypwteyrNqKiOyImSTaN98La3vbHs6GLDJY3lf5egrg+dRH0KgJnne3fiw0+Fh6koqatJCk8zvFueKxUqUaZQ0hBFm3lvEzzxaOidUtUDG4F47zy92Mk5Rhc5dLsdutJJUyvZXo2+Ye1WmpkhUY+0RuPBx3R5YIqcB6qaWcpqFcEiKgBbR2hygTpIBPPli0dJ+HUKtXsMQwGp1B9oi6rr3UT3bYA469WrIrQ46hENQzCJqDabHU76oBbdoPr1MGnhKEZpVaun2Z9Rqc+aUpTd+H8Bx0E4xkaFGq7otPqxTeJNQgVBC2uWaRudpAkRhp0h46MyqKj0yhhwFYknmNQ29+2M54FmwtasXOkFRqV4gdoxq1WAC6Be4IxHX6b01qlEIW8FoiY7p2XltyJwc6i+jFXI56W9LWo5eplEaesEtz0qCupfNtQ/RxnHHKL5doBM1EF1tbWWZSLzeLgjYHBuX4hTrOuqSLg3AmQszIt7AO3f3jBPE81QEh6QsrU1AkQDH3rPMu0iAsBRpJ3OEOfJNtpsquVyGr2iFkGC3hvA3J5eZxfOC5Oq6qqQi0gFJabsJ1MACSwgra2xwmyHD6FXLsNTqZibHbtDwIBtG45Yd8OJ6sC+wJMkHUd4I7p+eOhosccrbkujPlk4dDLikpSHbWoTzCxHxOK+tRqghBLTt3YI4dmTVosSSYYj3AfPf1xHwigwdiARffHK9Qjv1LvqlR7XQal4PS4vF3bTfwZ/9k="/>
          <p:cNvSpPr>
            <a:spLocks noChangeAspect="1" noChangeArrowheads="1"/>
          </p:cNvSpPr>
          <p:nvPr/>
        </p:nvSpPr>
        <p:spPr bwMode="auto">
          <a:xfrm>
            <a:off x="0" y="-812800"/>
            <a:ext cx="2733675" cy="1676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QSERUUExQWFBUWGBkVGRgYFxoXHBgcGRofFxgXGBgdHCcgGhojHBcYHy8gIycpLCwsFyAxNTAqNSYrLCkBCQoKDgwOGg8PGi8kHyQsLCwsLCwsLCwpLCwsKSwsLCwqLCwsLCosLCwsLCwpLCwsLCwsLCksLCwsLCwsLCksKf/AABEIALABHwMBIgACEQEDEQH/xAAcAAACAwEBAQEAAAAAAAAAAAAEBQMGBwIBAAj/xABDEAACAQIEAgcFBQcDAwQDAAABAhEDIQAEEjEFQQYTIlFhcYEykaGxwQcjQtHwFFJicoKy4aLC8SQzkhUWQ2Nzg5P/xAAaAQACAwEBAAAAAAAAAAAAAAACAwABBAUG/8QAMxEAAgIBBAEBBgUCBwEAAAAAAAECEQMEEiExQQUTIlFhcYEUMpHR8KHBFSQzQrHh8Qb/2gAMAwEAAhEDEQA/AMpX2E83P9o+mOKuJSsKgNvaP+qPpiOpywvyH4B6uwxOh7A8X/2j88Q1uQxMo7Cn+JvkmCfRSIqo3x7QQ6l8Tjh23x3lWOtR/EPmMWUF5wk1Ggx22+eJqNQws378RZhW1GBzJ+M4ky8kQRBGFtcBrs0Do8f+mH8o+U/XDMgzhPwN36iwUgaBz30JN/XuxZeFZCpXY6UED2mJ7I7htv4XwAaVmHZ+9Wof/sc/6jj3MewcbEn2aZOmSXPXOSTe4kmbCYxy/Q6kTpNOlHdoAHntJxUs1eDbj9Pc1zJL9TGssO16DE9Vcavmfsko1ATSfqn96nzUmfccU3N9AM0lU03VVgxqLWbxWLkR4YNZU+WZ5aTIpbVz9Cv5QWOIs0eYxe8l0CRBFV6jE7hAF+JB99sNqPRPhwA10qhPjUJ/tYfLEjODd7kg5aLUJfkb+lGTSceajjXH6IcPP/xMg/qP+6cSZb7OMhV9gn/ycH3E4ampOotP7oCeknCO6aa+z4/oZLkR97T/AJ0/uGDRwyrWc9VTeoZPsqW594tjWcv9nGWpuCtJXgz2y0gjmLxiwUOB6RCIEjYAx7iLD3YL2cl2n/PmLjDG1+dfz5cMyno/9nOd62nUamtNVdGOtwDCsCYAm9ueNNXhtW5BU+uGVLhtWAe35F1PzBGJcxkqjC0A9x5+ow2MMclbixU8bjKozixJUytQyIHow/PEo4a5MwNhzHjg7LJV1Q9P1Aj52OGiUQMTHjwZOrv5gZ45sP5qr4rkqY4e6QSpUgbj05jFZ+0qq7ZNVZ2ZetUwSTsGxrCMO7Cbpb0JpZ6gURuqqTqU/h1AGAw7jO4vzvtgZ6bbygI5r4Z+bKgj34snBCf2ZY5M/wAxhPxzhdTL1Wo1lKVEMEH4EHmCLg8xhzwNh1CjvL/OMZsvQ6HZdvs+znU/tDBdWoJMGP3ji80+Ppz1r5ifkTig9EKcLW/oHwbFoqLhO1MNuiDp3xNGybAOGmolue/cb45+ytj+wzcTWqH+3CjpS0Zcn+MfUYl6J1CcupkqdbCxK88Tb4Ls0FjbGVfa6T19ET/8f1GLqc9VUWqE/wAwDf5+OKB9oGYarXQtErTEQN7+e+JGLTspuyX7Lsor1cwrAMOqU379W/hucaJ/7dQmzOvk0/3A4z/7NM0KVXMFgR2EWwH7xO3pjTKHFKRPtgecr88STdkR+e82saBf2Tv/ADNiGnR1GN7HEvEfbX+T/cxxzld/TDrB8Ha8PBXdR4bme6MfZ6gE0Df2jtHcPpgrrDGBM+5lSb2b5xirZVUE5bIU2A1atvHw7hgjL5SktRbAXBuD3+OIKFYgDyGJaOa+8W43HzxXJOBc7X58sSg3G/r+t7YgZSeY+OJKdI+HxwVcF2a/0Y4NQfJoz01ZmKCdiTpQASIP+AcT57jqheoy5imtrSSx/Exb8zhBluOdXllExoAQfzOoDt/Sojwk4g/btKzz2HmbD4xjBObjwem9M0KlH2sh7Rz178tvLYn3293fhjlpbFZWuIAvbY8+6cMspxjSu4OwHL4d3O2AU7Z0M2CWON0WBSV5/wCMH5yrFIVBcpueZU7+7fFWzGePfiWlxzTSdDeVMeRsR6T8RhiyLowy0c3UvmWF6CMvbO/vwvq5CjEL6kmf+TistxZjpkkyIEHu5Ty25TOJcznSEsQG7hPuMXOJvi/AxaTJD/cOc5wxCOzYj1wty2UaYEz6ehGIeH8XYx2YB7z+WHOSzI3MWkC3pgfdk7Gv2mJbXyLcs9Wm5gttsSSCeVji38HzfWDtC/eNj+WESUwzE+O2HHD6ukj9fr/ONWDLPG+Hwc3XYseeNuPPxQ8C49IGBeIcUWmoMSTMXAFu8nz5TiuZvpFVmFZEG3ZBYj+o2+AxvlqYJWziYtBlydLj5lsaoum7ACN5EYr9XiiK1nU+Rn5YUNNS7uW9P0PhjuhSUc2tv7I+mMWTUbpXFHVw6FY4uOR38hkvF0OxY+St+WCqPEgL9r/xP5YUiJ/EZte3rtiQqY7Mk8h3+uHfjcnmjNL03B4v+fYg6ddCqfFKMoQuZQfdvtPPq356T38jfvByehwqpl1FGujU6ilpVhH4jHgQYsRY8sahlOlSI6quoSQpF+fh3eOLDxfhFHPU9FUdoXRx7SHwPMd4Njgov8RF12jLqdO9JJKXTM06GqQlYdxT5Ni1OcKcp0Vr5frqboakEFXUjtCDcSQfS5B9JNq0yu/Wp5q8e8gj44RVcMV3yhT0naMv/wDsH+7H3RQ/9LT/AJj8LfTAvSGrNEDWG7fhOzd35Ym6MMVyyWka35x+JvDw78TyTwPau2KV0sH/AFFP+RfmT9MXCrXsZDCx5T8pxRem1b75YN9A8OZxZAvoIZeue8L8XOL2UxRuge9bypfNvyxeziiGI55pIMX0gfE/njygpvHISccNsv8AIvyn64hqtg12U+hgaLxN8D5wHsgk2HzY4A65p9pvecFO5KpNzB3/AJmwTQKCSgt5DljvKR1ixyP0wtr5tz+I+lsT8OzLFxJmx5fwn8sX4KOmSQMS0KenY7jf9bYgYSMTZeoSO1y2juwD6GLstOZrxA/iPpsv+3EJKwAAASRcASI7Uj1GAM4/3jiT7TRHg3v/AOccpUOoQxNjExHLuGMGSHvWev0Opj7FKh8vEIXtA+JFx8Lj3e/HFTMroLu2lSIB7gfqfyGEr8VCdprR7I3k947+7wwVwvorVzv3lZjQpG6qBLH+IKbCe87918DDTuT+A/Ver48MePefhf3Y9ynFbXgmBP5jwPI4kNfrR/CIN+d4m/K+3OffVKNFqFV8tVOo0oZDyZbGfKDMeJ7sP61SE35aifl+fqMKyQeOVG3SZ4arEprj/rv9Cx5fL9fljTEa1kqfPv8Aj8MVwZuoAVIuCVMGLgwbHy2nBPDuOGk2oBoIjafEbT388Aca4iKlcusqXUEiLFhYmCOY0+7E7iFFPFmd/lfX1+4blOJkASG7vZPK3LDPJcQ7R3g3vbwO/v8AfiqUs6QTNxO48b7frfBVLiI1CDuIjx3FvfgVaY2cYTirfJdKOfJIiJJA37/1OG6lwJ7tv1OKAM8267iCPQ7eokeuH2U6VBVBZh6mMNhlObqdE0/dH3FUarTABhlMr9R4SOeKrUz5UlWEEcjuOf6OCMx0zmVRSfHYQecmO49+2FHFeK9fp6yAYPs+lj3je1sTJK/IWkwzgqlG0/6DCj0sa6gAkfi/D3W7zY2+OPKnS5wRtFwSY33HlsR6jFLzXESrkbmALeB5e/AdevUO4IEi354tQk32Dknp4J3G2v0L3V6Y1SDpI8CRvNhA+p+OJKfSaprnUTFhPMm8QOUfPwxn4zbzHl85w2yVZtTGPIk2uBO1+QHp44ZkwZccd0uheDU6TUT2QXP/AKWXMZlWzS1VEF4LfzAiY9QT64vWW4jEemMvodpl1GR2jHL2h6nfFhocT2vjq+jY3Pe/p/c4P/01Y1iil8f7Gk0qoqrHPliBhBIxW+FcYg74s1ap1lPUl2AmJifCcadbpG+V2eb0+fwynfaGgOXpyBPW78/ZbHPRDhVOplEJBnXUEhmU2YjkRN5wB024v1lGmugqRUMyQdlYeeGHQriCU8pTR2g6qh2MQXYi8RjitNI6I0zHR4QdNRxY76W+az8cZt07yZTNEMwbTTU+zG8m4k41f9vQzDqf6hjLftDrf9ZW8KdIf6Z+uDg3ZTo96CUC/X6ULwKdgQCBLXEkYuZpMN1rL/SzfGGGK59khE5n+Wn/AHNjSl3GLlNp0Uuj84VBt/In9oxBW3wRXgNHcEH+gYifY+PPD12C+gT88FNsv8s/FvzxylCDMH3Ylr7r/KB774tspIDc4I4d7f8AS/8AY2PUywYG4BnYnBGTy+liSROl4AvPYOI2ikjhQYx3kqt4Np9cerUxxlyzVALgTfy3PwGB7CY0zDhqjIeyWd4Pc2o6fQzGAQSswCIkWuLG/uvjziuY+9cECzHv31SefeTiepk2VKbMLVEDrflOx8fzGBnFtWkbdFkqWxvvr6hnBOFamFaqLWKIbgDkT9B64uNDO4oOV4m9L2bj9w8u+Dy+Xhgyt0jcjSoFMm2omSP5RAv4nEUlQvJp8m/4/Ml4rmhV4izi6Uk0Me+AZHvYj+k4kOZJjVvvHdHf3nYYARVpKEHMknvJETJ84Ho2IamYk2/X6OM2Vb3wd/09/hYcu2PaOZkEc7+8D/GF+ZzQMgmTIPpH5zhbluIER3iTv3z+eIzmZnxJ+eFRw0zfl9SU4Kgtc0RPdO/54kbNAxMG/wBD9YwrFU+/HhqWw32fJgesltof0a6xMWmPDv8Aocd5biAAsALk2HjhH1pFMbSTPzH0OOaVY82AHvwLw2Ox+pNNcD2pxO58QPhP54X1s6TF7/oHANbMgbSfP8sRZZWqOAN2IAwzHpvJm1Hqrb2p39BkcwBcb8z3/q2Bq3EuQwZxjo+KNNGFUVSxIICkBYAO5N9+4YRhIcjuxswyx41uir+f7HK1eTPlk8U/d+X7jPL1MH5audwNr7/r54VUxtGDKWra1/l+reuK1uoWaKijT6Vp5aebm/pwO1crckdleQ5kgRJ8vDBVDN7eX1OEOazRCgEjtHkOS2HPvJx3Rzdl9fn/AJx0/R0seJ35ZzvX8vttRS8It2Uzsc8WrgPHIIBNsZvl87hvk8/HPHbnCORHm+Ys07iHR2hmhDrvdWXssp5wR9ZGKvX4A2T0UydagtDREyWaCORE+uG3RjjmoaGPke44ecZorUoOPxAa43uO7wxwdRp+aa5Ohiy8FGzLgqbcjuPDFB6UMq5moIEEJ/aMWU8QSCZM6SSDPgJ7o54qHSiuGzDEG3Z+QxzaNgy6HcYNEVSGKS1MW0nbVYyIjFyyPTzVHbUn+JY5fwkYy3KqTTaP3h8Qceoe13etxibU+yWQZv228x8ABiMPAtibPf8AcfzI+mBiCdthiIjOxVOPa5l1/lU/6RiNqZGJarCRcNYDmIgAQfzxdA2eNUncSfpibLAXgfhb5EYFRgbEfG5+GJ8soh2G2k7kTy2G53xbREztVgd+JuHA6hYwzBeVgCCx+XvwKSIvthhk6OlhygonqW1N9R7sCEKM4SXcnmT8Ti55lQUVDsqqB4QIwq4f0Xq1qiko6UjdnNrTeAYk93LDzi3DipMEN5T8t8djQYt0ZblwzHnm4STT5RVM5R0sYj88c5Y3kXMwv8x29Bv7u/EmckmBcmwHjgGrUgGDYAop7yR2291vJl7sc/NpPZy4fB1oeoOceVyd5nOLqifAGOQ/Pf1xwKvcZ/XdgOmmJApwt4fgAtXK+Tstfzx9r5Y+nzGPB5HC/ZsYtQjoHux6g1ELzJj9eGOCRhrwDhL1y5pidKkknshfEk2mSBHOcDtrsP2ilwgfPuCTGw0qPILbAqYMzuUKTqi7GIM4CL2Md4HwP5YhKa4PqlPB+ShJ5kjmNhvhfTQnz/V8FVaZBttPnv6+HxwUpOa2g46079o+X4JMxniTEmApjeRy+YwKF7ZIg3x8qEDxmLg8xPzn345Xx58xgXHaqQOPK8mXfLsLoqN4N/P6YmokciZNhc/o8zjgG0Ai9u6Md1KulSZ/hAHjv8sI7dHa3LHHc/AJn64LjTMRAnwJE/Cce0sx2R5n5DA1ZxCTbsm/9bY8Hs+o+R/LHXxT2JJHlszeSTk/I4oZm48R+vjhhls5it065AnuP6+XxwXTzUHHSw6kxzxF54ZxIqQZxc+I8bJybVlPaQFW8iLYynIZ3x/R/wCBiyDjQXLVVbZ0j1BF/TGjNUob14ExTUqKo1Z439PlYbWJ9RgDitctUJO+3PuEb3wfxbif3kLcCBJUDYX2ERM4U52pfedv7RPxJx5js6/QTk6sI1/xD4CcdLVUk6ZF/O+J+CZQVaVSQJDoBM/iBFoIm8YBqKBNpvuGP1xEUfZ//u1P52+ZxApxJmn1VHPezH44Fdr7xiRJIa8I4FXzJJpKpCb6nC37hJv/AJx30hyrUmVGQoRJuiqN9gVEMLcpjH3BOM9UIDQwNoPeZmf1tizZfpMrwtX7xPZIMdokiSQRBIAmY78InmlGVNcHZwenY8+FShP3vP7FAqPacMMsFNAtCl7z2jqF942i4xfF4PkK0/cqp2gdntHugwdxiar0FyoBhGWRBIJPMHae8DF/iIsXL0nLB02jPMtRLEQCbzA5xYD1MD1xf+j3BKGSQNmQate7wAGVCbDY9phHtbCT3TjjK9GaVHt02BO4LMZEd1h9dsR5jOAEgHtbCLbcjzHnOE5M/hHQ0fpPN5BlnQl6hqaQbi8ie7vJ/QxWMzxVjvI+vpv74xNUe1lABtc3B+MX+mFdamSdwORt66vrthml1k8Mri/sa9d6ZjyY2p/Z1yvuQZupILRduyO/uJ+MDzPdhTmacHTyW3r+I+/4AYbFrluSiF8/w+u7eYPfhRn3uqjHczz3x3nh1Bwk4PwAPUk4mo/TENWpqaT4fliROWOe2ODGqQuB6w78SmpHnAjETNI/XngpPwRLiwZ8W7hOe6nK6BbU5Zo5lFIjy1MfcMVakYOr90avWYA98fHBiVoDJ+7C+pu3xBwqatGjTTUJ2yXNZjXcnmQPcP164hor2TH7w/3Y+qnsgbwT8ln9eGOabQjea/7sKrwbHkV2wzJ0Rqv3E+4rb44Bzt3IJ7jIHh/nBWQzB+8vYUyfiPzwDX9pvT5DDIqjFnnukE6xJCkm09197fHE2Vp6mG0mcB0dxhrw/LwDJvtBt8eRwGWVI0+n4nPLfwHvDOjtSoNQCrOxdgBHI2BPefdiTpV0Rejl6dWQwSoEbTMAMBpYyBzBHqMH8M120TAINkO2x7RN7SZ8MXegiVaL0asEOukyRY7q0AcjGMuKS3Wd7X45KDhfDMBzpsn8v+frhhUE00//AB0/18cR9JeGPl6hpVBDUyynxsCCO8EGceseyo/+pPkp+mNzfCo8nVNpnC5QkCPxSB6XxHUpkRbl8rYOy7dmmfFvnjusNx3H5/8AGDjlaBcUCZXMkGB3f5HywxGYYgrEyA/mDcDy2wtcx6X90T+fpiV2hhHJVX3KGX5fDDJaicltBWNJ2d1n7wRq8Bv+vngGtce/8vpghQdJBJ7LQL8v+D8MQ1tp8xhAwN4fmSlBxI7brzIPZEj5/HAZH6j445Vvuv6j8lxwhk4lFWSs0yfPA1RwMEvHLuHywM2XJvb3xiRLZEWF/wAhhrRRmqhUkszhABzJIUAe/C1MmzEACSTAAuSTYAAXJnljUeAdGP2TVVqEddcmRIoq1iAdusIMFvwzAvJA5JJLk06TFPJkSgKMrlmQAOBaYU8+9g2zc/f44f8ADuMxCkkHYBvp/icR1+KqFMIhXYGLr3W5j89sSnhyDLmo0E842k7ADw39Mcm23aPebYrGoz78fz+IaVMktXtIdLAT4GO8efMXxT84dGwAnVv3iCNt+d8WrIsaeWc3IIGkX235we6xxnnFs0zvEkACBO/73ns2GKG9owy1P4aDbfF0ibM583utyDsfDxwDmc9A5S199lG3LmR7gO/CulXLGT7Iub8treJsB54+XMkkuQIALEcrWVfKYHljZDAkcPUerSydB2ZzUAKbRc+Z5eggec4X1gGYHUPfgVqhYyTJP1H54hU3xuc24qPhHDk90nJ9sIakIHaHvGOjvbv78DuN/A/r5Y+XceMfr4YAoIcGf15Y8qAxbuB+nzxw+/qRiSnT1Np2t7gBJ+APuxGQJREGkWP/AMjeQEgfP/zGJKFRAupouSZ8dh8dR9MAVKkqzbajpHgB2o9OwMd5yyqnNQCfNu18AQPOcUQMR00nTAs028UGIBGlrj8P1xHTP3ZPgR/qT6fLHWWTsP8A0/3f5wLGRfBJkk7NUyPYA376i/kcXPhGV4W2WQ5gffhRrCPU1N3GAdMwR3bHFL2Sp4hR7m/yMfU8wUsO4f2gfrzxG3XAWNRc1v6G/FqNEMWooUW4Ad9bSDzPKR/ycF8Iy7OhczAg7A7EHbflviutVaoYvJiPG8evnjQGijkG3uRExbTc6SOe2+MeVtJJnotAoScpY1SXAfwCoHMQO/tNf3Cww14Rx1GfqzCXIWDM8+7FV6DcSAaSYnfmSfyGIK1c0M9UTaDItyN+yO8zhHMevB0pLHkdy/3dMf8AS3hdPPM1Bzor0p6uoditoV7SVvaLi5E3BzziPDnoVOqqKVZUAjcHsRIOxWeYxdel7sEp5tJgRSrCRIiSjGO+6+g78AU+ktGuoXMoHG4kwRq2CN+HxjfxxojOSXPKORqdHiyv3Htku0yq0KgC0992PxxK9dTz3EbHl+hiXiS0kfTSJekJZSYB3NjG/wAPIbYiytPrDC02Ygg9m/gfpjSqOBKLi2mAu+xHL8r4lqreJ3VYPksfLEnEOGPRMVEemdhqX2geanY7csMqHRnMVArU6VRtGk+ybrpU2G7QZmAd8ECBvTAVTHtBWP68iR6YX5kcvPDehwapUOhKbFllGGkiCDzkQLMd8c8U6JZqnTV2osUggssOBH70E6fXuxCCrLt2By7bfJcS0qY0TAwRS4JXNHWKLldRM6TEQsHysb+GIqOWqsNKo58kJ+QxLKGVfo6Z7BJF41aQYHMwbe44UV+DVgxAWfLxNu7DWnxqNwCd5mqt+ZgGB6Yk/wDcKxGmBEWqMPS6G2K5RFV8ss/RHo3Syq9Y7Bq8SX3WmDutPvbkX/8AG0llXSzpOXGhLIIIHOQYIbvPh5jCinxwkBZAUHVYi0bx3Wn3+OAcywZrTBM3M+NzjMoTlK5ndnq8GDHs0/Lfn+eSfLcWYFbnSLxNvDyxYE4v1oVNie1cxvaLGdvnimNlpZRqAk7+HM+m+Lt0C4X1j9a3MkJeLAwLRBiP9OKzYYpWP9P9RyTnsl12WHj1fTQpUxzvvIJ5QdweY8oxR+M5eHU2spMzudMH+2cOelfEDWqnT7I7ucbW795xXQ0tYSKdOfMlS0fFifAHC8SblaEepZU0sfw5f1YnrDSoXnZm847K+gPvY92PatkC82Bc+46R7pP9Qx6iBn7ckXZjzgXY+Z+ZxK6amk8wx+Bt6Y6BwRePkQfdj1aPajxxIyLe/L6jErKN5FwD8IPyxdl0c5jLXMcxPx/XvwNoiPP/ADhkpuRIMzF/XHHV2k7i/r9dhgbLaITSjV/Mwx7Okz+/AHkILfEAe/B+eyZ1RP7vdeRYfEDAdVAzgDZTHot2Prc+uInZTVHgpdoCLINRHeSfZ97KvpgWq+p2O8k+t5wxqNBHe/359xKj3Et/UuFirB8vpgigrKJKMPCf9S/5xNSHZf8AlH9645y6wjeAEerjHdI+1ylCfdDfTAvsJdBHD84aY1gAkDmJF2Anz7OJMxxlmYMyUiQBcoCdvHACvIbyT4y31xFUZvgPlgXEu6HtLjrO6itpKA8kEjyPLDjjXHqYoU1otLBpuARe58DYRtOKnl11GNSgyukRO9zJ2tHPv8MGZ3MIVReoCOpUa119sWGplYkAmGNo3FhGAeFOSbNuLWyx4ZYku/P9Avo1xUtVuFBMWQBdRn9Xthr9oTrqy9dHUus03CtJtcT3WkYqLZGpSAJUpqAKllYBhcSDzBwzfo/Xq0DUWjWdFXWKgptpsO2C20CGv4Yr2Xv7kNWu/wAusTXK6f3ss3D+l1Bcu1OoCy1FKlBAsw5k/i5+fvxSqmWYklQSqhZJgWCg++LwMA522kfw/wC4j6YfZXKJVZgWgaQfEalHL0n3YOGPYZ9Vq5ahqVUxdSzDAQIgFhsD+I9+GdHjddV/7rouwhQFnzAgRbH1PhKLr1EuAw7SkCA95Km/0wsr5gpqpG4mT4xcEedjidujPVK2Nq/SXNGAa9SBEDVa1tu+2+O8r0izMn7+pcETq/Xdg7hKU6VM1gvW1Ch0U3EKusyGkG8AbECdXvX1XRgNSFGUyzAqRPZmSLEG8bm9sAnboJxpWMBxSuxg1XJnm53HeSY2HPDDJceq0xVSnVJdCTBJYWgGD79vDFczWbRCe0TEW072HiNxHxwNkeNharnQqioLklmPpG0z3YpwbTJaLVl+nuZB1E05KyJ33iPE4mpfaK4IY0qYO8p92ZMi8CP+cVxquXMSVtEXYW35jnOPlrUCoVnJC7Q0wJJgSsRJJwG5fBh7H8v1ErZt4JlTePZGO2rMBPZsJ2P5440yp8x9B9cECjqBvFr+AFyfdONZkI2qELcLLee0+fM/248nw5cvLHdY6iY9B3AbD0GD87wN6eXp1jqmoYAKwukqWVg8wZCm1vnimFFCoiQx/pHr7R9wj+rDvhHSapQpEC6hCsW/F2RHjufTAdPh21Jx94RpQB1H3rEGHB2/Cp1ERBwRxrovUy1OqrkjT1TjVANRWEArBMrLv2h+5ynAyip8Mfhz5MDcoPvgho8dGo6lZy3dEknl54izeYVXdF/DrXzMaSfgB5DxxFluFmkKNViPvTCgGSpDQxYRYhbj+YdxwV/7cKqrvq11E60QAVRWk6mM9wLe/Axxwj15AlknN3IV5h9Kjve/9IP1Yf6Bj3LVO0Af3f8AbifMZFnBqiBA7KbtpVtEMIswABIO4M4j4Xlmeo2mOxTZzJAsqXidyN/TDLFoEKCTJ5Gw9+OtPZG43H1+uDK3CmFUim3WIGChgACdSk2QEsYg7TtPMYkocMY9YkqSsMpkKH7XV9gtAN/7T3Yll0LhWhxbuHywSW38QP188C1KRDCQRy8yDBAPnhrleEmo7qXWmQrNNQkCw9kQDJI2t88RkRPnWBl130gf1bT5xf0GF2UoAhp9nYnuWNTnzhQP6h34mrIZ0juPvIk+6APTEtXh9Rcp1gUlNQVmt2dR1gEb9qF//n44GC2qi5Oxbm6hMubEjT5dqwHgAI8hgYi4PePjsf144NzWVYUx4w9rxaBMbG5se/A9HLtOkgzuBzuJ29PjhgFE1D/tHyA/1n/GJcpQDDe4DiPBlj5nBeQ6P1mpSV6tTpIaqRTU9pttV23Hsg4O4bw6itRZqNWaR2aa6U77u3aIsTZR54ryXfANwLOJTZ2ZRdoBMWC254f0OhNPP116gnLBh7VX2HYCTo2MeVt8DpxBVRdCU0KCAUAYgQSJqmWJkm6x58sBVMzUqa21EsqzuZ5bcyZE74T7Kpudm56zdhWHYnV8+Qmh0RzWXzLKaQq01bqzWQa6az7RkiJj94EDuJjAuY4U4zFSi2umdRgOCxVW7aawtyYiREg7gbYsnQPpu1GsmWrEjL9YzGObT2Q3PTMfDGhdI+B5PNGnmlOmvVAWmtMAmpJF3HMwPa5DDW67EezUv9MyHJcJouCtfOO8ldKUkZy7KIRT1gF76QIMT6Y03oh0CznVVBncyaVOrTanTy5bUaayDAMgCFXTA5b4K6J/Z/TyOZapmKlN6oXXQpgk6IEM5J3bVYRYYpXEuLcRz1YUmp1TXolzTamvZYcwdhBEDBqLffCEHvSH7KECuaNZ80wU6SBpK/u6xeRM3A2xQ0RqdZ1sSvYJF9gBvj9CcC45mKqDWKQemn3iBgHTTurCTexxn/H+jC5mpU4l1SVcpUs+hyr0zGk1gsAEhgDF5E9+MkZZY5pY5x47T/QtuLSdlAzOekdWpkDS5P8AFpAM/wAskD34U57LlYLG7AMBBupuCDzGLP0g4eKFAIqkn2+sjcEad+5iZ8NsKcs1LRD0yzOoUMzGEA/EoEdqZsZETY40JUximskKCqORBoo0kCPIHnNt98Q19Iy4YA6tUEFj2pm4A9kCBbxwHmeHEAvJKqVQne5BPut8RjRvs+6NZXNZcNmqm1cECY1oiDsk8gXMmLwkYW/d5Kk/FGccVDKFDgq2kdhlKkCSVJnzPpgTKDVPlyubX28gcaj9qvDetzX3VPWZ2RdRkgEGwsOz5XnmcIaXR/qQWzBprt2VC1CTcb+yp5TJjDMct0NwlcsQZfKUyvaZ7b9gTuLDt4Y5fo0tVQw61F/fcJTp+jPV7XpOGVPilFKn3NGmgYqxLdtpuOyDCoBf2RzwFWDV8w5hq8SLM7jZTIIuBvbvxaSYT4FVWjpUzAv4+H5Ykp1R1ZUG78r+yPzI/wBPjgxaGoxyO/gNyfQSfTEVRRqkADkPACwHuGBsAHzQZo3MCNo22GLPkMvUajluuzA6hi66SdYQ0hZSqAkEhlA1d/cRivYnqVG6jQXOk1LJNpj2tO0kws79k4nYcJNO0G5arQas7VKgaoKvVaGTSHVpDMCTYkwIPIEyOZvHOKg8QdiyV0p0lp6C0qyCmOwzg3VWYkibgGbHCjheQb9nqN1oCCsVanFmgDWZFvZgeInuwtztNoDNA6wFUMAAKGJbYXJYkSeU8sTgNvyWvNcfy+aamFGgFak0wsgORC1Vt7d/ZsDz2vA3B3TK1Khq0wXgvpTTpS2oKoAB7J2AA3EDfAGS4YtMlqdVKy6AFDAU3JYhv+3J7PZIBm8jBdbLvVy9eulJFpFCgCMBAuGhC0qsgvzJMjFURu+xDxGpTau4pVKlQM0ISsM4I2YJF7lTE7C18H1OEVsqHWrTNNasBW080vBJ/CQSDHML3HAeSyb0QmZQMaa1KUs6H/uKeshT+7KRMg+WHXHOk7ZimlFqZFRCh1TJYAs2qJPJgefuwV/AAE4RQoJXqZmuoWkF1pRovMltIVNUyF7WqP4d8R6Vpr1rINRC6Qamq/tkRMgBRIN4kCSSYmzeaRMsPumWq9MIakgA9oQVAkaIpQCNySeUYSN1zMwGspZzsJpqYBMXZRy3i+KXK5HTUY1t5+JZ0yhFJs3VpAI1RalFWhqYLMSWKqNOiIWCOfMg4LFOlFSqKXV1qlQJo1Mip1lNiCEYMdPeNWy4m4O1SrwypTphmcLFc9pzpTUqrAmdRqQBy0nuMS8b4++fy9GklEdfCV3dIC6QrqVqA2ViGDapg6uWJd+6B1yK8xwNc01BaQpgpZ3DQGlr7gDUoEmBcOCd8epwR6pqll3L0lpyBAUQlR1kQqlxDmMWHguepZalpfRV1O1wVK0waao0sYDGFQSIEmJ54T5vpDmP2onKKdCFhpCqyNc6WbsiZlRJ8Y3jAqNeQ1PyT8J4Rl6dPqWArOWhlV2gEXQO4IkDUvZAYTeTeBavEChrTopNT00qVQAGoF1AxqJ16EVolRMHmdhuEt1nWh6R0QabaSJJC6QJ3lgRDRBIMbY7zqZWs6lqtHSyyx+8BLxpkkKo0iIkMTfBN0gavgBzmS0M71ahe45ku8Mb9q4Uhgb8sd0MsQKbaglNhYLBJgwNQNydva8wLYM47w4I37cr6h1dPSBs1R1ACgkg6AJIIB5W3I6r9AqCZfrqmcAqqCxphZpGO11YqFg38ExuO6+KuyJU7PMpkV1dYa/aXtELTFwNWkNJA1Wvpmx5HAOQzyCoxzFNGZyo0kWt7LEJBKGxYTcHvjCniXEQNAgfinSeyRqMaRFttsWzgPAhnMmzUqWlxzIu2kEkhy0osqV1DslonbAq4/mCl7zdMr/Dc/UD1BRa6aqtRbaWCwpAO5UDa5sZ78aR0K6I1auXo5j9u/Z3APUoIZkSYGqTue6OeKDQBytRnQhKrPCsoWGXfmIF4ueYO0TgJhmJYlhMkmWk+/ni1kcJbkjVgx45JqUnH6I1npD9m2ezDJVXPK9SmCFYjQYN4MWOBuOZvPZOhli1GohoFhVroRUVlcQXIFxBvfGaZPpLm6V0eoI/dYn4YsfCvtQzUdXVbrKbWdXWdSmxWd4O2HvWblU4/wA+xX+Gxl/p5E/rwNegXQnOMTnFqrSRtelqwYGoGFn0/utO5I74OK3xHjdbLUv2W65ZnbVJVixmWCMDYfniydIumVSuOqWUor+EW1R3+Aiw2wi4lk1bJvUdZQER2oE3E2M2JG3f54zZNY8s0u64Oj/giwaWWXM6l2l+/wBSXP8ASvMZnI0EqpTFJZ2CsxRD1ckTOnfz0nkMV7/05K56vJq9SsF0AQDImSR+7Am9oAviDi6136rLKjjQCVRASGLnrGawF4ZRziN+eNY6C9DBlKH7XnB1bVVpqaakNAUQWJFpeFYqJAubzZii27s89KPKp0UXiHRX9mrZZarCtqamKtFB2qgsWCwCGhTdtuYJicNa3BMvlczVFNyyIxbLU1csBpliajgAxqFhqJI3nnpv2g0Ou4WxpHSFKHVOiKeoK5DchpJPpjBOK8UelCJVLjYGLKoLHSCR2iZvYDs4Lb4CbH1fj1dqUu+ssZATsgGZMrALdojkZk9xx3leEtVLftJ0yNWhBqe2kSUUdkCIkxE4p1fiFJKFNQHarJd2LCACCAumJBB8diTF8WDo70iqUkOtGAMaWgyVO4Ph7N8FihckiSkkmkiz8Ep0alXs0FVqWimbajqQODaILBlA1RcmeWLfQ+ywV311HqUKUdmijX8CbQtotB8+QQ9GOPomY60NTDOZYgA+0CYPcwiPLDHiv2mVdUUSFUfiIkn/ABiZZxx9s2aL0/PrHWNdfHooeR4RSNB2OZQ1CrQopVOUwuqwUsVMESNr74r70GI2I2gwe1e4U94Eny+O38L6JZSkuipTetU6gmqWqaqhYaQoWmpkFhJGmyhYO+Mc6Z5P9mzb06U6QVqAO82a5UyBJm3jvzsEIpP3heZwnFbFVfT+y/5PK1Oj1WoVO32QEAksTIJ8ADp9CeYxDl6DmnqaAQ8MrIT1YW6lhtBZhP8AMN9sA8Sz5NZKi00WAqhV2kSSxmZMsd+7BKZhCFZndVZiKqoRq0LHeIEk2Jt2TPLBRhFv+MVN7ZdePoT9FjqdiEU+3r027LwRaI0gi1reuOs/wxajurAAEllryQiwJCsBMdlYiJJiMfcYyTUSlOnMwXDAHtrAh7WsZmLCCMLc5xTSSyGCQoPjpkT8vdgNkr3IP2nubBiOLUaaBVEVKQs+/aFhEQbajz3Hhe1dEeBPmqBSjVB10qlV11D7yamgroaQp7IIMaW5kb4y+rW7Wrsk7yACO0JIINpvBHfOHnR9KgzPWw9Oog1AKOrJ5SoIABG4AEdkW762pLkv20pN+eKG4p9XlkpVX63LAs8h21XgovVFgq9qSdJYzO0DC2my9ZQqIJIgNKACCSCWmQxvAt+Hwwdm6gp0BFRWRqj0yhHaGqTqMbm/aFr7TeEvEOKstYNTApqoA0rEd7HTFwZ54itgt0P6PCFZlSq9Jqaw2o9YNcKBDNTmVjyMzynE+U4pk1rEtlzmHAKkOewy3LAKkS4BsTb2jPskVTiXGKlYKVGm51AWloEtEQoO8C0kwAIGLEOiGdzGV6+lorBASVRpqaQBMLFxMjSLnTti9vxKnJW9q4DOi3HBl6rVsuXCMjBUBJAOs1AWmdgIvM6ie/D7M1zQcJWoDqnkqpTSjS06wCANjvfz2OKBwwVtFRydPVkowsGWASTp5wYB8z44J49xHMClRp5sVEKzUpqwMENFwxNp5+VxicXRV0robDqQi0fbVCO0FCswK6WS+0kk7xPlhNnmZC+iudyoW0CLENDEIxgwo/dmdieeDVzUrKAer1FUknWokGDNtILADwJGCP8A0UoiuWVqdQCq3WAE6i2gjQG1adU9uwYCRinS7CtyikkTdH+MoiuvVlqrmQ24UXMAEWjef8z7S6JZmtUrLlFSAeyutU6y4B6nUR1ijUpkQAGANzBvf2J0stTqVQV1Zgrr6z8IUNoIRTdCdSknnPKIxo/GsglV6LRT6yk8oWFxKkdk8jq0wfDxxaj5AcvBg3SHgucWgEzCtTpUzTEQqgMywAQpgkFtgDtffCujmiCgNTrJ+8Mwe9VDAbGJMHaRjSunfHRXoVcnUQj74U1qmBFRPvCwUKSQAxQHc6fHGM5pUDwrAjURJUqYBiY5T44pJXwG5tQqhjwwoajpWZ6WWqLNRqdNGIg2Cltl1kSJExFzGLllOkrrQp0Mm6lAnV0wyozNqJUBj7SVpJIFgNVpFzWOimdOXJqMqVFMpoqKGUgwSdJsSItOIKHSJnprSKjTTfUNNNQwJkAhlWdy1jbe2LYuLQV2aVWnSzCurGmnV9pYBcDQzE7rNzcFZPddpw/OUKvaqgISmm20ix+IwuqcBq1qhYAqhljrA0gm3Zi072vtgypwteyrNqKiOyImSTaN98La3vbHs6GLDJY3lf5egrg+dRH0KgJnne3fiw0+Fh6koqatJCk8zvFueKxUqUaZQ0hBFm3lvEzzxaOidUtUDG4F47zy92Mk5Rhc5dLsdutJJUyvZXo2+Ye1WmpkhUY+0RuPBx3R5YIqcB6qaWcpqFcEiKgBbR2hygTpIBPPli0dJ+HUKtXsMQwGp1B9oi6rr3UT3bYA469WrIrQ46hENQzCJqDabHU76oBbdoPr1MGnhKEZpVaun2Z9Rqc+aUpTd+H8Bx0E4xkaFGq7otPqxTeJNQgVBC2uWaRudpAkRhp0h46MyqKj0yhhwFYknmNQ29+2M54FmwtasXOkFRqV4gdoxq1WAC6Be4IxHX6b01qlEIW8FoiY7p2XltyJwc6i+jFXI56W9LWo5eplEaesEtz0qCupfNtQ/RxnHHKL5doBM1EF1tbWWZSLzeLgjYHBuX4hTrOuqSLg3AmQszIt7AO3f3jBPE81QEh6QsrU1AkQDH3rPMu0iAsBRpJ3OEOfJNtpsquVyGr2iFkGC3hvA3J5eZxfOC5Oq6qqQi0gFJabsJ1MACSwgra2xwmyHD6FXLsNTqZibHbtDwIBtG45Yd8OJ6sC+wJMkHUd4I7p+eOhosccrbkujPlk4dDLikpSHbWoTzCxHxOK+tRqghBLTt3YI4dmTVosSSYYj3AfPf1xHwigwdiARffHK9Qjv1LvqlR7XQal4PS4vF3bTfwZ/9k="/>
          <p:cNvSpPr>
            <a:spLocks noChangeAspect="1" noChangeArrowheads="1"/>
          </p:cNvSpPr>
          <p:nvPr/>
        </p:nvSpPr>
        <p:spPr bwMode="auto">
          <a:xfrm>
            <a:off x="0" y="-812800"/>
            <a:ext cx="2733675" cy="1676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media.al.com/birmingham-news/photo/macys-thanksgiving-day-parade-a784ae2c968fea23.jpg"/>
          <p:cNvPicPr>
            <a:picLocks noChangeAspect="1" noChangeArrowheads="1"/>
          </p:cNvPicPr>
          <p:nvPr/>
        </p:nvPicPr>
        <p:blipFill>
          <a:blip r:embed="rId3" cstate="print"/>
          <a:srcRect/>
          <a:stretch>
            <a:fillRect/>
          </a:stretch>
        </p:blipFill>
        <p:spPr bwMode="auto">
          <a:xfrm>
            <a:off x="0" y="0"/>
            <a:ext cx="6858000" cy="3505200"/>
          </a:xfrm>
          <a:prstGeom prst="rect">
            <a:avLst/>
          </a:prstGeom>
          <a:noFill/>
        </p:spPr>
      </p:pic>
      <p:sp>
        <p:nvSpPr>
          <p:cNvPr id="7" name="Rectangle 6"/>
          <p:cNvSpPr/>
          <p:nvPr/>
        </p:nvSpPr>
        <p:spPr>
          <a:xfrm>
            <a:off x="381000" y="5715000"/>
            <a:ext cx="6096000" cy="1446550"/>
          </a:xfrm>
          <a:prstGeom prst="rect">
            <a:avLst/>
          </a:prstGeom>
        </p:spPr>
        <p:txBody>
          <a:bodyPr wrap="square">
            <a:spAutoFit/>
          </a:bodyPr>
          <a:lstStyle/>
          <a:p>
            <a:r>
              <a:rPr lang="en-US" b="1" dirty="0"/>
              <a:t>When and where is the parade?</a:t>
            </a:r>
          </a:p>
          <a:p>
            <a:r>
              <a:rPr lang="en-US" sz="1400" dirty="0"/>
              <a:t>On </a:t>
            </a:r>
            <a:r>
              <a:rPr lang="en-US" sz="1400" b="1" dirty="0"/>
              <a:t>Thursday, November 28,2024 </a:t>
            </a:r>
            <a:r>
              <a:rPr lang="en-US" sz="1400" dirty="0"/>
              <a:t>at 9 a.m. the 86th Annual Macy's Thanksgiving Day Parade will begin. The parade travels down Central Park West from 77th Street to Columbus Circle along Central Park South to 6th Avenue, down 6th Avenue to 34th Street and along 34th Street to </a:t>
            </a:r>
            <a:r>
              <a:rPr lang="en-US" sz="1400" dirty="0">
                <a:hlinkClick r:id="rId4" action="ppaction://hlinkfile"/>
              </a:rPr>
              <a:t>Macy's Herald Square</a:t>
            </a:r>
            <a:r>
              <a:rPr lang="en-US" sz="1400" dirty="0"/>
              <a:t> (34th Street). </a:t>
            </a:r>
          </a:p>
        </p:txBody>
      </p:sp>
      <p:sp>
        <p:nvSpPr>
          <p:cNvPr id="8" name="Rectangle 7"/>
          <p:cNvSpPr/>
          <p:nvPr/>
        </p:nvSpPr>
        <p:spPr>
          <a:xfrm>
            <a:off x="381000" y="7086600"/>
            <a:ext cx="6096000" cy="1723549"/>
          </a:xfrm>
          <a:prstGeom prst="rect">
            <a:avLst/>
          </a:prstGeom>
        </p:spPr>
        <p:txBody>
          <a:bodyPr wrap="square">
            <a:spAutoFit/>
          </a:bodyPr>
          <a:lstStyle/>
          <a:p>
            <a:r>
              <a:rPr lang="en-US" b="1" dirty="0"/>
              <a:t>Macy's Thanksgiving Day Parade Public Viewing Areas</a:t>
            </a:r>
            <a:r>
              <a:rPr lang="en-US" dirty="0"/>
              <a:t> </a:t>
            </a:r>
            <a:r>
              <a:rPr lang="en-US" b="1" i="1" dirty="0"/>
              <a:t>Central Park West</a:t>
            </a:r>
            <a:r>
              <a:rPr lang="en-US" sz="1400" dirty="0"/>
              <a:t>: </a:t>
            </a:r>
          </a:p>
          <a:p>
            <a:r>
              <a:rPr lang="en-US" sz="1400" dirty="0"/>
              <a:t>West side of street from 70th Street to Columbus Circle &amp; east side of street from 70th to 65th </a:t>
            </a:r>
          </a:p>
          <a:p>
            <a:r>
              <a:rPr lang="en-US" sz="1400" b="1" i="1" dirty="0"/>
              <a:t>Columbus Circle</a:t>
            </a:r>
            <a:r>
              <a:rPr lang="en-US" sz="1400" dirty="0"/>
              <a:t>: West side of street </a:t>
            </a:r>
          </a:p>
          <a:p>
            <a:r>
              <a:rPr lang="en-US" sz="1400" b="1" i="1" dirty="0"/>
              <a:t>6th Avenue</a:t>
            </a:r>
            <a:r>
              <a:rPr lang="en-US" sz="1400" dirty="0"/>
              <a:t>: between 58th &amp; 34th Streets </a:t>
            </a:r>
          </a:p>
          <a:p>
            <a:r>
              <a:rPr lang="en-US" sz="1400" b="1" i="1" dirty="0"/>
              <a:t>34th Street</a:t>
            </a:r>
            <a:r>
              <a:rPr lang="en-US" sz="1400" dirty="0"/>
              <a:t>: south side of street between Broadway &amp; 7th Avenue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1507" name="Picture 3" descr="Brownstone Halloween Fair"/>
          <p:cNvPicPr>
            <a:picLocks noChangeAspect="1" noChangeArrowheads="1"/>
          </p:cNvPicPr>
          <p:nvPr/>
        </p:nvPicPr>
        <p:blipFill>
          <a:blip r:embed="rId3" cstate="print"/>
          <a:srcRect/>
          <a:stretch>
            <a:fillRect/>
          </a:stretch>
        </p:blipFill>
        <p:spPr bwMode="auto">
          <a:xfrm>
            <a:off x="0" y="0"/>
            <a:ext cx="2285999" cy="1533292"/>
          </a:xfrm>
          <a:prstGeom prst="rect">
            <a:avLst/>
          </a:prstGeom>
          <a:noFill/>
        </p:spPr>
      </p:pic>
      <p:pic>
        <p:nvPicPr>
          <p:cNvPr id="21509" name="Picture 5" descr="Brownstone Halloween Fair"/>
          <p:cNvPicPr>
            <a:picLocks noChangeAspect="1" noChangeArrowheads="1"/>
          </p:cNvPicPr>
          <p:nvPr/>
        </p:nvPicPr>
        <p:blipFill>
          <a:blip r:embed="rId4" cstate="print"/>
          <a:srcRect/>
          <a:stretch>
            <a:fillRect/>
          </a:stretch>
        </p:blipFill>
        <p:spPr bwMode="auto">
          <a:xfrm>
            <a:off x="2286000" y="0"/>
            <a:ext cx="2348346" cy="1524000"/>
          </a:xfrm>
          <a:prstGeom prst="rect">
            <a:avLst/>
          </a:prstGeom>
          <a:noFill/>
        </p:spPr>
      </p:pic>
      <p:pic>
        <p:nvPicPr>
          <p:cNvPr id="21513" name="Picture 9" descr="Queens Farm Pumpkin Picking"/>
          <p:cNvPicPr>
            <a:picLocks noChangeAspect="1" noChangeArrowheads="1"/>
          </p:cNvPicPr>
          <p:nvPr/>
        </p:nvPicPr>
        <p:blipFill>
          <a:blip r:embed="rId5" cstate="print"/>
          <a:srcRect/>
          <a:stretch>
            <a:fillRect/>
          </a:stretch>
        </p:blipFill>
        <p:spPr bwMode="auto">
          <a:xfrm>
            <a:off x="4510115" y="0"/>
            <a:ext cx="2347885" cy="1524000"/>
          </a:xfrm>
          <a:prstGeom prst="rect">
            <a:avLst/>
          </a:prstGeom>
          <a:noFill/>
        </p:spPr>
      </p:pic>
      <p:sp>
        <p:nvSpPr>
          <p:cNvPr id="6" name="Rectangle 5"/>
          <p:cNvSpPr/>
          <p:nvPr/>
        </p:nvSpPr>
        <p:spPr>
          <a:xfrm>
            <a:off x="0" y="1524000"/>
            <a:ext cx="6858000" cy="738664"/>
          </a:xfrm>
          <a:prstGeom prst="rect">
            <a:avLst/>
          </a:prstGeom>
        </p:spPr>
        <p:txBody>
          <a:bodyPr wrap="square">
            <a:spAutoFit/>
          </a:bodyPr>
          <a:lstStyle/>
          <a:p>
            <a:pPr algn="ctr"/>
            <a:r>
              <a:rPr lang="en-US" b="1" dirty="0"/>
              <a:t>Fruitful fun in the five boroughs</a:t>
            </a:r>
          </a:p>
          <a:p>
            <a:r>
              <a:rPr lang="en-US" sz="1200" dirty="0"/>
              <a:t>Too busy to get out of town? Little ones can do more than pick a pumpkin at these festive city events—they'll decorate and embellish it, too</a:t>
            </a:r>
          </a:p>
        </p:txBody>
      </p:sp>
      <p:sp>
        <p:nvSpPr>
          <p:cNvPr id="7" name="Rectangle 6"/>
          <p:cNvSpPr/>
          <p:nvPr/>
        </p:nvSpPr>
        <p:spPr>
          <a:xfrm>
            <a:off x="76200" y="2622445"/>
            <a:ext cx="3200400" cy="3231654"/>
          </a:xfrm>
          <a:prstGeom prst="rect">
            <a:avLst/>
          </a:prstGeom>
        </p:spPr>
        <p:txBody>
          <a:bodyPr wrap="square">
            <a:spAutoFit/>
          </a:bodyPr>
          <a:lstStyle/>
          <a:p>
            <a:r>
              <a:rPr lang="en-US" sz="1200" b="1" u="sng" dirty="0">
                <a:solidFill>
                  <a:srgbClr val="FF0000"/>
                </a:solidFill>
              </a:rPr>
              <a:t>Pick Your Own Pumpkin</a:t>
            </a:r>
            <a:r>
              <a:rPr lang="en-US" sz="1200" b="1" u="sng" dirty="0"/>
              <a:t> </a:t>
            </a:r>
            <a:br>
              <a:rPr lang="en-US" sz="1200" dirty="0"/>
            </a:br>
            <a:r>
              <a:rPr lang="en-US" sz="1200" i="1" dirty="0"/>
              <a:t>Sat, Sun Oct 1-31 11am–4:30pm. </a:t>
            </a:r>
            <a:r>
              <a:rPr lang="en-US" sz="1200" i="1" u="sng" dirty="0"/>
              <a:t>Queens County Farm Museum</a:t>
            </a:r>
            <a:r>
              <a:rPr lang="en-US" sz="1200" i="1" dirty="0"/>
              <a:t> 73-50 Little Neck Pkwy, Floral Park, Queens (718-347-3276). Travel: E, F to Kew Gardens–Union </a:t>
            </a:r>
            <a:r>
              <a:rPr lang="en-US" sz="1200" i="1" dirty="0" err="1"/>
              <a:t>Tpke</a:t>
            </a:r>
            <a:r>
              <a:rPr lang="en-US" sz="1200" i="1" dirty="0"/>
              <a:t>, then take the Q46 bus to Little Neck Pkwy.</a:t>
            </a:r>
            <a:br>
              <a:rPr lang="en-US" sz="1200" dirty="0"/>
            </a:br>
            <a:r>
              <a:rPr lang="en-US" sz="1200" dirty="0"/>
              <a:t>The gourds up for purchase at the Farm Museum's annual sale don't rival the Great Pumpkin, but they'll make some darn good jack-o'-lanterns for your little trick-or-</a:t>
            </a:r>
            <a:r>
              <a:rPr lang="en-US" sz="1200" dirty="0" err="1"/>
              <a:t>treater</a:t>
            </a:r>
            <a:r>
              <a:rPr lang="en-US" sz="1200" dirty="0"/>
              <a:t>. While there, take the kids through the three-acre Amazing Maize Maze ($9, children ages 4–11 $5, children under 4 free). Just be sure to leave a trail of pumpkin seeds so you can find your way out. The farm also features hayrides, magic shows costumed characters, mulled cider and other seasonal delights.</a:t>
            </a:r>
          </a:p>
        </p:txBody>
      </p:sp>
      <p:sp>
        <p:nvSpPr>
          <p:cNvPr id="10" name="Rectangle 9"/>
          <p:cNvSpPr/>
          <p:nvPr/>
        </p:nvSpPr>
        <p:spPr>
          <a:xfrm>
            <a:off x="3352800" y="2209800"/>
            <a:ext cx="3505200" cy="1869743"/>
          </a:xfrm>
          <a:prstGeom prst="rect">
            <a:avLst/>
          </a:prstGeom>
        </p:spPr>
        <p:txBody>
          <a:bodyPr wrap="square">
            <a:spAutoFit/>
          </a:bodyPr>
          <a:lstStyle/>
          <a:p>
            <a:r>
              <a:rPr lang="en-US" sz="1050" u="sng" dirty="0">
                <a:solidFill>
                  <a:srgbClr val="FF0000"/>
                </a:solidFill>
              </a:rPr>
              <a:t> </a:t>
            </a:r>
            <a:r>
              <a:rPr lang="en-US" sz="1050" b="1" u="sng" dirty="0">
                <a:solidFill>
                  <a:srgbClr val="FF0000"/>
                </a:solidFill>
              </a:rPr>
              <a:t>Apple Festival</a:t>
            </a:r>
            <a:br>
              <a:rPr lang="en-US" sz="1050" dirty="0"/>
            </a:br>
            <a:r>
              <a:rPr lang="en-US" sz="1050" i="1" dirty="0"/>
              <a:t>Sun Oct 8 11am–4pm. </a:t>
            </a:r>
            <a:r>
              <a:rPr lang="en-US" sz="1050" i="1" u="sng" dirty="0"/>
              <a:t>Queens County Farm Museum </a:t>
            </a:r>
            <a:r>
              <a:rPr lang="en-US" sz="1050" i="1" dirty="0"/>
              <a:t>7350 Little Neck Pkwy, Floral Park, Queens (718-347-3276) </a:t>
            </a:r>
          </a:p>
          <a:p>
            <a:r>
              <a:rPr lang="en-US" sz="1050" i="1" dirty="0"/>
              <a:t>Travel: E, F to Kew Gardens–Union </a:t>
            </a:r>
            <a:r>
              <a:rPr lang="en-US" sz="1050" i="1" dirty="0" err="1"/>
              <a:t>Tpke</a:t>
            </a:r>
            <a:r>
              <a:rPr lang="en-US" sz="1050" i="1" dirty="0"/>
              <a:t>, then take the Q46 bus to Little Neck Pkwy. </a:t>
            </a:r>
            <a:br>
              <a:rPr lang="en-US" sz="1050" dirty="0"/>
            </a:br>
            <a:r>
              <a:rPr lang="en-US" sz="1050" dirty="0"/>
              <a:t>Fresh apples, fritters, doughnuts and freshly pressed cider will be served at this fruit fest. But we're pretty sure the kids will be eyeing the world's biggest apple cobbler, being baked on-site. They'll sure work up an appetite at the hayrides, cider-pressing demonstrations and games taking place all day.</a:t>
            </a:r>
          </a:p>
        </p:txBody>
      </p:sp>
      <p:sp>
        <p:nvSpPr>
          <p:cNvPr id="11" name="Rectangle 10"/>
          <p:cNvSpPr/>
          <p:nvPr/>
        </p:nvSpPr>
        <p:spPr>
          <a:xfrm>
            <a:off x="76200" y="6021337"/>
            <a:ext cx="3276600" cy="2031325"/>
          </a:xfrm>
          <a:prstGeom prst="rect">
            <a:avLst/>
          </a:prstGeom>
        </p:spPr>
        <p:txBody>
          <a:bodyPr wrap="square">
            <a:spAutoFit/>
          </a:bodyPr>
          <a:lstStyle/>
          <a:p>
            <a:r>
              <a:rPr lang="en-US" sz="1050" u="sng" dirty="0">
                <a:solidFill>
                  <a:srgbClr val="FF0000"/>
                </a:solidFill>
              </a:rPr>
              <a:t>S</a:t>
            </a:r>
            <a:r>
              <a:rPr lang="en-US" sz="1050" b="1" u="sng" dirty="0">
                <a:solidFill>
                  <a:srgbClr val="FF0000"/>
                </a:solidFill>
              </a:rPr>
              <a:t>unnyside Gardens Park Oktoberfest and Pumpkin Patch</a:t>
            </a:r>
            <a:br>
              <a:rPr lang="en-US" sz="1050" dirty="0"/>
            </a:br>
            <a:r>
              <a:rPr lang="en-US" sz="1050" i="1" dirty="0"/>
              <a:t>Sat Oct 8th noon–dusk,. Sunnyside Gardens Park, 48-21 39th Ave between 48th and 50th Sts, Sunnyside, Queens (718-672-1555) Free with pumpkin purchase. </a:t>
            </a:r>
            <a:endParaRPr lang="en-US" sz="1050" dirty="0"/>
          </a:p>
          <a:p>
            <a:r>
              <a:rPr lang="en-US" sz="1050" dirty="0"/>
              <a:t>Step into the members-only Sunnyside Gardens Park; it's open to the public for one day only. Once inside, you and your kids can make sand art, hang out in the Story time Tent, participate in a sidewalk chalk art contest, get their faces painted, nosh on German food, listen to live music by kids’ performer Richard Younger and of course, pick the perfect pumpkin.</a:t>
            </a:r>
            <a:r>
              <a:rPr lang="en-US" sz="1050" i="1" dirty="0"/>
              <a:t>  All ages</a:t>
            </a:r>
            <a:endParaRPr lang="en-US" sz="1050" dirty="0"/>
          </a:p>
        </p:txBody>
      </p:sp>
      <p:sp>
        <p:nvSpPr>
          <p:cNvPr id="13" name="Rectangle 12"/>
          <p:cNvSpPr/>
          <p:nvPr/>
        </p:nvSpPr>
        <p:spPr>
          <a:xfrm>
            <a:off x="3352800" y="3962400"/>
            <a:ext cx="3505200" cy="1223412"/>
          </a:xfrm>
          <a:prstGeom prst="rect">
            <a:avLst/>
          </a:prstGeom>
        </p:spPr>
        <p:txBody>
          <a:bodyPr wrap="square">
            <a:spAutoFit/>
          </a:bodyPr>
          <a:lstStyle/>
          <a:p>
            <a:r>
              <a:rPr lang="en-US" sz="1050" b="1" u="sng" dirty="0">
                <a:solidFill>
                  <a:srgbClr val="FF0000"/>
                </a:solidFill>
              </a:rPr>
              <a:t>FREE Jefferson Market Garden Harvest Festival for Children </a:t>
            </a:r>
            <a:br>
              <a:rPr lang="en-US" sz="1050" dirty="0"/>
            </a:br>
            <a:r>
              <a:rPr lang="en-US" sz="1050" i="1" dirty="0"/>
              <a:t>Sat Oct 25 11am–2pm. Jefferson Market Garden, Greenwich Ave between Christopher and 10th Sts </a:t>
            </a:r>
          </a:p>
          <a:p>
            <a:r>
              <a:rPr lang="en-US" sz="1050" i="1" dirty="0"/>
              <a:t>Subway: A, C, B, D, E, F, M to W 4th St-Wash Sq. </a:t>
            </a:r>
          </a:p>
          <a:p>
            <a:r>
              <a:rPr lang="en-US" sz="1050" dirty="0"/>
              <a:t>After scooping up free mini pumpkins, little ones head to a decorating table to adorn their finds with stickers and crafting supplies. </a:t>
            </a:r>
            <a:r>
              <a:rPr lang="en-US" sz="1050" i="1" dirty="0"/>
              <a:t>Ages 3 to 8.</a:t>
            </a:r>
            <a:endParaRPr lang="en-US" sz="1050" dirty="0"/>
          </a:p>
        </p:txBody>
      </p:sp>
      <p:sp>
        <p:nvSpPr>
          <p:cNvPr id="14" name="Rectangle 13"/>
          <p:cNvSpPr/>
          <p:nvPr/>
        </p:nvSpPr>
        <p:spPr>
          <a:xfrm>
            <a:off x="3352800" y="5334000"/>
            <a:ext cx="3505200" cy="1546577"/>
          </a:xfrm>
          <a:prstGeom prst="rect">
            <a:avLst/>
          </a:prstGeom>
        </p:spPr>
        <p:txBody>
          <a:bodyPr wrap="square">
            <a:spAutoFit/>
          </a:bodyPr>
          <a:lstStyle/>
          <a:p>
            <a:r>
              <a:rPr lang="en-US" sz="1050" b="1" u="sng" dirty="0">
                <a:solidFill>
                  <a:srgbClr val="FF0000"/>
                </a:solidFill>
              </a:rPr>
              <a:t>Brownstone Halloween Fair</a:t>
            </a:r>
            <a:br>
              <a:rPr lang="en-US" sz="1050" dirty="0"/>
            </a:br>
            <a:r>
              <a:rPr lang="en-US" sz="1050" i="1" dirty="0"/>
              <a:t>Sat Oct 20 11am–5pm. 44 Playground, Columbus Ave at 77th St (646-522-3050) </a:t>
            </a:r>
            <a:r>
              <a:rPr lang="en-US" sz="1050" dirty="0"/>
              <a:t>At this fund-raiser, kids can dress up in costumes, decorate pumpkins, make candy necklaces, play tons of fun games, grab some cotton candy while parents have the option to sift through a rummage same of children's books and toys. And that's not all—kids can also decorate cupcakes, hop into a bouncy castle and take on an obstacle course. </a:t>
            </a:r>
            <a:r>
              <a:rPr lang="en-US" sz="1050" i="1" dirty="0"/>
              <a:t>All ages.</a:t>
            </a:r>
            <a:endParaRPr lang="en-US" sz="1050" dirty="0"/>
          </a:p>
        </p:txBody>
      </p:sp>
      <p:sp>
        <p:nvSpPr>
          <p:cNvPr id="15" name="Rectangle 14"/>
          <p:cNvSpPr/>
          <p:nvPr/>
        </p:nvSpPr>
        <p:spPr>
          <a:xfrm>
            <a:off x="3352800" y="7315200"/>
            <a:ext cx="3505200" cy="1061829"/>
          </a:xfrm>
          <a:prstGeom prst="rect">
            <a:avLst/>
          </a:prstGeom>
        </p:spPr>
        <p:txBody>
          <a:bodyPr wrap="square">
            <a:spAutoFit/>
          </a:bodyPr>
          <a:lstStyle/>
          <a:p>
            <a:r>
              <a:rPr lang="en-US" sz="1050" b="1" i="0" dirty="0">
                <a:solidFill>
                  <a:srgbClr val="303D4D"/>
                </a:solidFill>
                <a:effectLst/>
                <a:latin typeface="var(--headline-font-family)"/>
              </a:rPr>
              <a:t>Harvest Festival at Brooklyn Bridge Park</a:t>
            </a:r>
            <a:br>
              <a:rPr lang="en-US" sz="1050" dirty="0"/>
            </a:br>
            <a:r>
              <a:rPr lang="en-US" sz="1050" i="1" dirty="0"/>
              <a:t>Sun Oct 21 11am–5pm. </a:t>
            </a:r>
            <a:r>
              <a:rPr lang="en-US" sz="1050" b="0" i="0" dirty="0">
                <a:solidFill>
                  <a:srgbClr val="303D4D"/>
                </a:solidFill>
                <a:effectLst/>
                <a:latin typeface="myriad-pro"/>
              </a:rPr>
              <a:t>The annual Harvest Festival celebrates the change from summer to fall. You can expect live music, a small procession, lawn games and much more. You can enjoy all this with the skyline of </a:t>
            </a:r>
            <a:r>
              <a:rPr lang="en-US" sz="1050" b="0" i="0" u="sng" dirty="0">
                <a:solidFill>
                  <a:srgbClr val="43BAFF"/>
                </a:solidFill>
                <a:effectLst/>
                <a:latin typeface="myriad-pro"/>
                <a:hlinkClick r:id="rId6" tooltip="Lower Manhattan"/>
              </a:rPr>
              <a:t>Lower Manhattan</a:t>
            </a:r>
            <a:r>
              <a:rPr lang="en-US" sz="1050" b="0" i="0" dirty="0">
                <a:solidFill>
                  <a:srgbClr val="303D4D"/>
                </a:solidFill>
                <a:effectLst/>
                <a:latin typeface="myriad-pro"/>
              </a:rPr>
              <a:t> and the Brooklyn Bridge in the backdrop.</a:t>
            </a:r>
            <a:r>
              <a:rPr lang="en-US" sz="105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2" name="Picture 8" descr="http://www.mwrbrandcentral.com/HOMEPAGE/Graphics/OurBrand/Family_MWR_Logo_FC2.jpg"/>
          <p:cNvPicPr>
            <a:picLocks noChangeAspect="1" noChangeArrowheads="1"/>
          </p:cNvPicPr>
          <p:nvPr/>
        </p:nvPicPr>
        <p:blipFill>
          <a:blip r:embed="rId3" cstate="print"/>
          <a:srcRect/>
          <a:stretch>
            <a:fillRect/>
          </a:stretch>
        </p:blipFill>
        <p:spPr bwMode="auto">
          <a:xfrm>
            <a:off x="5537251" y="8161850"/>
            <a:ext cx="863549" cy="877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0" y="89341"/>
            <a:ext cx="4038600" cy="892552"/>
          </a:xfrm>
          <a:prstGeom prst="rect">
            <a:avLst/>
          </a:prstGeom>
        </p:spPr>
        <p:txBody>
          <a:bodyPr wrap="square">
            <a:spAutoFit/>
          </a:bodyPr>
          <a:lstStyle/>
          <a:p>
            <a:r>
              <a:rPr lang="en-US" sz="2800" b="1" dirty="0">
                <a:latin typeface="Times New Roman" pitchFamily="18" charset="0"/>
                <a:cs typeface="Times New Roman" pitchFamily="18" charset="0"/>
              </a:rPr>
              <a:t>CYS</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Parent Advisory Council</a:t>
            </a:r>
          </a:p>
        </p:txBody>
      </p:sp>
      <p:sp>
        <p:nvSpPr>
          <p:cNvPr id="3" name="Rectangle 2"/>
          <p:cNvSpPr/>
          <p:nvPr/>
        </p:nvSpPr>
        <p:spPr>
          <a:xfrm>
            <a:off x="14287" y="1520727"/>
            <a:ext cx="4038601" cy="646331"/>
          </a:xfrm>
          <a:prstGeom prst="rect">
            <a:avLst/>
          </a:prstGeom>
        </p:spPr>
        <p:txBody>
          <a:bodyPr wrap="square">
            <a:spAutoFit/>
          </a:bodyPr>
          <a:lstStyle/>
          <a:p>
            <a:r>
              <a:rPr lang="en-US" b="1" i="1" dirty="0">
                <a:latin typeface="Times New Roman" pitchFamily="18" charset="0"/>
                <a:cs typeface="Times New Roman" pitchFamily="18" charset="0"/>
              </a:rPr>
              <a:t>Fall Meeting November 15</a:t>
            </a:r>
            <a:r>
              <a:rPr lang="en-US" b="1" i="1" baseline="30000" dirty="0">
                <a:latin typeface="Times New Roman" pitchFamily="18" charset="0"/>
                <a:cs typeface="Times New Roman" pitchFamily="18" charset="0"/>
              </a:rPr>
              <a:t>th</a:t>
            </a:r>
            <a:r>
              <a:rPr lang="en-US" b="1" i="1" dirty="0">
                <a:latin typeface="Times New Roman" pitchFamily="18" charset="0"/>
                <a:cs typeface="Times New Roman" pitchFamily="18" charset="0"/>
              </a:rPr>
              <a:t>!</a:t>
            </a:r>
          </a:p>
          <a:p>
            <a:r>
              <a:rPr lang="en-US" b="1" i="1" dirty="0">
                <a:latin typeface="Times New Roman" pitchFamily="18" charset="0"/>
                <a:cs typeface="Times New Roman" pitchFamily="18" charset="0"/>
              </a:rPr>
              <a:t>4:30PM</a:t>
            </a:r>
          </a:p>
        </p:txBody>
      </p:sp>
      <p:sp>
        <p:nvSpPr>
          <p:cNvPr id="4" name="Rectangle 3"/>
          <p:cNvSpPr/>
          <p:nvPr/>
        </p:nvSpPr>
        <p:spPr>
          <a:xfrm>
            <a:off x="76200" y="2514599"/>
            <a:ext cx="2971800" cy="5509200"/>
          </a:xfrm>
          <a:prstGeom prst="rect">
            <a:avLst/>
          </a:prstGeom>
        </p:spPr>
        <p:txBody>
          <a:bodyPr wrap="square">
            <a:spAutoFit/>
          </a:bodyPr>
          <a:lstStyle/>
          <a:p>
            <a:endParaRPr lang="en-US" sz="1400" dirty="0">
              <a:latin typeface="Times New Roman" pitchFamily="18" charset="0"/>
              <a:cs typeface="Times New Roman" pitchFamily="18" charset="0"/>
            </a:endParaRPr>
          </a:p>
          <a:p>
            <a:pPr algn="just">
              <a:buFont typeface="Wingdings" pitchFamily="2" charset="2"/>
              <a:buChar char="v"/>
            </a:pPr>
            <a:r>
              <a:rPr lang="en-US" sz="1200" dirty="0">
                <a:latin typeface="Arial" panose="020B0604020202020204" pitchFamily="34" charset="0"/>
                <a:cs typeface="Arial" panose="020B0604020202020204" pitchFamily="34" charset="0"/>
              </a:rPr>
              <a:t>CYS encourages the involvement of parents through the Parent Advisory Council. The council meets quarterly to review and discuss CYS services, procedures and policies and then makes recommendations for improving services. PAC helps to facilitate parent education and involvement opportunities and participates in DoD certification and national accreditation processes for CYS. All parents/guardians whose children attend any CYS program are considered to be members of the Parent Advisory Council (PAC) and are encouraged to attend all meetings. An announcement will be posted in your child’s program prior to each meeting and will identify the time and location. PAC meetings are also used for parent education events and workshops on topics that parents have expressed an interest in learning about. All education topics are requested by the PAC and will be announced prior to the meeting. Parents will also receive Parent Participation Points for attending the meetings/workshops that can be used towards CYS Program discounts. </a:t>
            </a:r>
          </a:p>
          <a:p>
            <a:pPr algn="just">
              <a:buFont typeface="Wingdings" pitchFamily="2" charset="2"/>
              <a:buChar char="v"/>
            </a:pPr>
            <a:endParaRPr lang="en-US" sz="1400" dirty="0">
              <a:latin typeface="Times New Roman" pitchFamily="18" charset="0"/>
              <a:cs typeface="Times New Roman" pitchFamily="18" charset="0"/>
            </a:endParaRPr>
          </a:p>
        </p:txBody>
      </p:sp>
      <p:pic>
        <p:nvPicPr>
          <p:cNvPr id="1026" name="Picture 2" descr="http://www.redstarresume.com/uploads/images/important.jpg"/>
          <p:cNvPicPr>
            <a:picLocks noChangeAspect="1" noChangeArrowheads="1"/>
          </p:cNvPicPr>
          <p:nvPr/>
        </p:nvPicPr>
        <p:blipFill>
          <a:blip r:embed="rId4" cstate="print"/>
          <a:srcRect/>
          <a:stretch>
            <a:fillRect/>
          </a:stretch>
        </p:blipFill>
        <p:spPr bwMode="auto">
          <a:xfrm>
            <a:off x="4038600" y="1"/>
            <a:ext cx="2819399" cy="1982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3048000" y="2079570"/>
            <a:ext cx="3810000" cy="5601533"/>
          </a:xfrm>
          <a:prstGeom prst="rect">
            <a:avLst/>
          </a:prstGeom>
          <a:solidFill>
            <a:srgbClr val="FFC000"/>
          </a:solidFill>
        </p:spPr>
        <p:txBody>
          <a:bodyPr wrap="square">
            <a:spAutoFit/>
          </a:bodyPr>
          <a:lstStyle/>
          <a:p>
            <a:r>
              <a:rPr lang="en-US" dirty="0">
                <a:latin typeface="Broadway" pitchFamily="82" charset="0"/>
                <a:cs typeface="Times New Roman" pitchFamily="18" charset="0"/>
              </a:rPr>
              <a:t>CYS Parent Corner</a:t>
            </a:r>
          </a:p>
          <a:p>
            <a:endParaRPr lang="en-US" sz="1400" dirty="0">
              <a:latin typeface="Broadway" pitchFamily="82" charset="0"/>
              <a:cs typeface="Times New Roman" pitchFamily="18" charset="0"/>
            </a:endParaRPr>
          </a:p>
          <a:p>
            <a:r>
              <a:rPr lang="en-US" sz="1400" dirty="0">
                <a:latin typeface="Times New Roman" pitchFamily="18" charset="0"/>
                <a:cs typeface="Times New Roman" pitchFamily="18" charset="0"/>
              </a:rPr>
              <a:t>Parents check out the Resource Information at the Youth Center 412 Sterling</a:t>
            </a:r>
          </a:p>
          <a:p>
            <a:r>
              <a:rPr lang="en-US" sz="1400" dirty="0">
                <a:latin typeface="Times New Roman" pitchFamily="18" charset="0"/>
                <a:cs typeface="Times New Roman" pitchFamily="18" charset="0"/>
              </a:rPr>
              <a:t>Drive 718-630-4805.</a:t>
            </a:r>
          </a:p>
          <a:p>
            <a:r>
              <a:rPr lang="en-US" sz="1400" dirty="0">
                <a:latin typeface="Times New Roman" pitchFamily="18" charset="0"/>
                <a:cs typeface="Times New Roman" pitchFamily="18" charset="0"/>
              </a:rPr>
              <a:t>Topics include Public School Calendars, college  &amp; school bus information.</a:t>
            </a:r>
          </a:p>
          <a:p>
            <a:r>
              <a:rPr lang="en-US" sz="1400" dirty="0">
                <a:latin typeface="Times New Roman" pitchFamily="18" charset="0"/>
                <a:cs typeface="Times New Roman" pitchFamily="18" charset="0"/>
              </a:rPr>
              <a:t>If you have information that you would like to have added to the CYS Quarterly Newsletter please call CYS Outreach Director </a:t>
            </a:r>
          </a:p>
          <a:p>
            <a:r>
              <a:rPr lang="en-US" sz="1400" b="1" i="1" dirty="0">
                <a:latin typeface="Times New Roman" pitchFamily="18" charset="0"/>
                <a:cs typeface="Times New Roman" pitchFamily="18" charset="0"/>
              </a:rPr>
              <a:t>at 718-630-4805</a:t>
            </a:r>
          </a:p>
          <a:p>
            <a:endParaRPr lang="en-US" sz="2400" dirty="0">
              <a:solidFill>
                <a:srgbClr val="FF0000"/>
              </a:solidFill>
              <a:latin typeface="Times New Roman" pitchFamily="18" charset="0"/>
              <a:cs typeface="Times New Roman" pitchFamily="18" charset="0"/>
            </a:endParaRPr>
          </a:p>
          <a:p>
            <a:r>
              <a:rPr lang="en-US" sz="2400" b="1" dirty="0">
                <a:solidFill>
                  <a:srgbClr val="FF0000"/>
                </a:solidFill>
                <a:latin typeface="Broadway" pitchFamily="82" charset="0"/>
                <a:cs typeface="Times New Roman" pitchFamily="18" charset="0"/>
              </a:rPr>
              <a:t>Parent Reminder </a:t>
            </a:r>
          </a:p>
          <a:p>
            <a:endParaRPr lang="en-US" sz="2400" b="1" dirty="0">
              <a:solidFill>
                <a:srgbClr val="FF0000"/>
              </a:solidFill>
              <a:latin typeface="Broadway" pitchFamily="82" charset="0"/>
              <a:cs typeface="Times New Roman" pitchFamily="18" charset="0"/>
            </a:endParaRPr>
          </a:p>
          <a:p>
            <a:r>
              <a:rPr lang="en-US" sz="1600" b="0" i="0" dirty="0">
                <a:solidFill>
                  <a:srgbClr val="000000"/>
                </a:solidFill>
                <a:effectLst/>
                <a:latin typeface="Arial" panose="020B0604020202020204" pitchFamily="34" charset="0"/>
              </a:rPr>
              <a:t>you can join the New York State Library each month for a full slate of free programs, including onsite walking tours and a presentation on picture books and activities to pair with them. </a:t>
            </a:r>
            <a:r>
              <a:rPr lang="en-US" sz="1600" b="0" i="0" u="none" strike="noStrike" dirty="0">
                <a:solidFill>
                  <a:srgbClr val="000000"/>
                </a:solidFill>
                <a:effectLst/>
                <a:latin typeface="Arial" panose="020B0604020202020204" pitchFamily="34" charset="0"/>
                <a:hlinkClick r:id="rId5"/>
              </a:rPr>
              <a:t>Check out the full calendar of upcoming programs on the </a:t>
            </a:r>
            <a:r>
              <a:rPr lang="en-US" sz="1600" b="0" i="0" u="sng" dirty="0">
                <a:solidFill>
                  <a:srgbClr val="045CAA"/>
                </a:solidFill>
                <a:effectLst/>
                <a:latin typeface="Arial" panose="020B0604020202020204" pitchFamily="34" charset="0"/>
                <a:hlinkClick r:id="rId5"/>
              </a:rPr>
              <a:t>New York State Library website</a:t>
            </a:r>
            <a:r>
              <a:rPr lang="en-US" sz="1600" b="0" i="0" dirty="0">
                <a:solidFill>
                  <a:srgbClr val="000000"/>
                </a:solidFill>
                <a:effectLst/>
                <a:latin typeface="Arial" panose="020B0604020202020204" pitchFamily="34" charset="0"/>
              </a:rPr>
              <a:t>—</a:t>
            </a:r>
            <a:endParaRPr lang="en-US" sz="1600" b="1" dirty="0">
              <a:solidFill>
                <a:srgbClr val="FF0000"/>
              </a:solidFill>
              <a:latin typeface="Broadway" pitchFamily="82" charset="0"/>
              <a:cs typeface="Times New Roman" pitchFamily="18"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923" y="8229600"/>
            <a:ext cx="1184128" cy="777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p:cNvGrpSpPr/>
          <p:nvPr/>
        </p:nvGrpSpPr>
        <p:grpSpPr>
          <a:xfrm>
            <a:off x="0" y="1"/>
            <a:ext cx="6834147" cy="1295399"/>
            <a:chOff x="0" y="857169"/>
            <a:chExt cx="6834147" cy="1190706"/>
          </a:xfrm>
        </p:grpSpPr>
        <p:pic>
          <p:nvPicPr>
            <p:cNvPr id="3" name="Picture 2" descr="facepaint.jpg"/>
            <p:cNvPicPr>
              <a:picLocks noChangeAspect="1"/>
            </p:cNvPicPr>
            <p:nvPr/>
          </p:nvPicPr>
          <p:blipFill>
            <a:blip r:embed="rId3" cstate="print"/>
            <a:stretch>
              <a:fillRect/>
            </a:stretch>
          </p:blipFill>
          <p:spPr>
            <a:xfrm>
              <a:off x="4962277" y="860479"/>
              <a:ext cx="1871870" cy="1171510"/>
            </a:xfrm>
            <a:prstGeom prst="rect">
              <a:avLst/>
            </a:prstGeom>
          </p:spPr>
        </p:pic>
        <p:pic>
          <p:nvPicPr>
            <p:cNvPr id="4" name="Picture 3" descr="Trick%20or%20treat.jpg"/>
            <p:cNvPicPr>
              <a:picLocks noChangeAspect="1"/>
            </p:cNvPicPr>
            <p:nvPr/>
          </p:nvPicPr>
          <p:blipFill>
            <a:blip r:embed="rId4" cstate="print"/>
            <a:stretch>
              <a:fillRect/>
            </a:stretch>
          </p:blipFill>
          <p:spPr>
            <a:xfrm>
              <a:off x="2217751" y="860479"/>
              <a:ext cx="1752600" cy="1168400"/>
            </a:xfrm>
            <a:prstGeom prst="rect">
              <a:avLst/>
            </a:prstGeom>
          </p:spPr>
        </p:pic>
        <p:pic>
          <p:nvPicPr>
            <p:cNvPr id="5" name="Picture 4" descr="halloween.jpg"/>
            <p:cNvPicPr>
              <a:picLocks noChangeAspect="1"/>
            </p:cNvPicPr>
            <p:nvPr/>
          </p:nvPicPr>
          <p:blipFill>
            <a:blip r:embed="rId5" cstate="print"/>
            <a:stretch>
              <a:fillRect/>
            </a:stretch>
          </p:blipFill>
          <p:spPr>
            <a:xfrm>
              <a:off x="0" y="860479"/>
              <a:ext cx="2253425" cy="1168524"/>
            </a:xfrm>
            <a:prstGeom prst="rect">
              <a:avLst/>
            </a:prstGeom>
          </p:spPr>
        </p:pic>
        <p:pic>
          <p:nvPicPr>
            <p:cNvPr id="6" name="Picture 5" descr="p_AX030389.jpg"/>
            <p:cNvPicPr>
              <a:picLocks noChangeAspect="1"/>
            </p:cNvPicPr>
            <p:nvPr/>
          </p:nvPicPr>
          <p:blipFill>
            <a:blip r:embed="rId6" cstate="print"/>
            <a:srcRect b="-1103"/>
            <a:stretch>
              <a:fillRect/>
            </a:stretch>
          </p:blipFill>
          <p:spPr>
            <a:xfrm>
              <a:off x="3970351" y="857169"/>
              <a:ext cx="990600" cy="1190706"/>
            </a:xfrm>
            <a:prstGeom prst="rect">
              <a:avLst/>
            </a:prstGeom>
            <a:noFill/>
            <a:ln>
              <a:noFill/>
            </a:ln>
          </p:spPr>
        </p:pic>
      </p:grpSp>
      <p:sp>
        <p:nvSpPr>
          <p:cNvPr id="7" name="Rectangle 6"/>
          <p:cNvSpPr/>
          <p:nvPr/>
        </p:nvSpPr>
        <p:spPr>
          <a:xfrm>
            <a:off x="0" y="1219200"/>
            <a:ext cx="6858000" cy="369332"/>
          </a:xfrm>
          <a:prstGeom prst="rect">
            <a:avLst/>
          </a:prstGeom>
        </p:spPr>
        <p:txBody>
          <a:bodyPr wrap="square">
            <a:spAutoFit/>
          </a:bodyPr>
          <a:lstStyle/>
          <a:p>
            <a:pPr algn="ctr"/>
            <a:r>
              <a:rPr lang="en-US" b="1" dirty="0">
                <a:latin typeface="Times New Roman" pitchFamily="18" charset="0"/>
                <a:cs typeface="Times New Roman" pitchFamily="18" charset="0"/>
              </a:rPr>
              <a:t>Playing it Safe on Halloween Pointers for Parents</a:t>
            </a:r>
            <a:endParaRPr lang="en-US" dirty="0">
              <a:latin typeface="Times New Roman" pitchFamily="18" charset="0"/>
              <a:cs typeface="Times New Roman" pitchFamily="18" charset="0"/>
            </a:endParaRPr>
          </a:p>
        </p:txBody>
      </p:sp>
      <p:sp>
        <p:nvSpPr>
          <p:cNvPr id="8" name="Rectangle 7"/>
          <p:cNvSpPr/>
          <p:nvPr/>
        </p:nvSpPr>
        <p:spPr>
          <a:xfrm>
            <a:off x="2097064" y="1447800"/>
            <a:ext cx="2663871" cy="253916"/>
          </a:xfrm>
          <a:prstGeom prst="rect">
            <a:avLst/>
          </a:prstGeom>
        </p:spPr>
        <p:txBody>
          <a:bodyPr wrap="square">
            <a:spAutoFit/>
          </a:bodyPr>
          <a:lstStyle/>
          <a:p>
            <a:pPr algn="ctr"/>
            <a:r>
              <a:rPr lang="en-US" sz="1050" i="1" dirty="0">
                <a:solidFill>
                  <a:schemeClr val="bg1">
                    <a:lumMod val="50000"/>
                  </a:schemeClr>
                </a:solidFill>
                <a:latin typeface="Times New Roman" pitchFamily="18" charset="0"/>
                <a:cs typeface="Times New Roman" pitchFamily="18" charset="0"/>
              </a:rPr>
              <a:t>Article from www.ncpc.org</a:t>
            </a:r>
          </a:p>
        </p:txBody>
      </p:sp>
      <p:sp>
        <p:nvSpPr>
          <p:cNvPr id="9" name="Rectangle 8"/>
          <p:cNvSpPr/>
          <p:nvPr/>
        </p:nvSpPr>
        <p:spPr>
          <a:xfrm>
            <a:off x="0" y="1676400"/>
            <a:ext cx="3429000" cy="7325082"/>
          </a:xfrm>
          <a:prstGeom prst="rect">
            <a:avLst/>
          </a:prstGeom>
        </p:spPr>
        <p:txBody>
          <a:bodyPr wrap="square">
            <a:spAutoFit/>
          </a:bodyPr>
          <a:lstStyle/>
          <a:p>
            <a:pPr algn="just"/>
            <a:r>
              <a:rPr lang="en-US" sz="1000" dirty="0">
                <a:latin typeface="Times New Roman" pitchFamily="18" charset="0"/>
                <a:cs typeface="Times New Roman" pitchFamily="18" charset="0"/>
              </a:rPr>
              <a:t>Halloween may be a fun holiday for kids, but for parents, trick-or-treat time can be a little scary. Concerns about children’s safety—whether they are out in the neighborhood or back at home with bountiful bags of goodies—can cast a spell on the evening’s festivities. But not to worry! Following a few safety tips will ensure that Halloween will be a “howling” good time for all.</a:t>
            </a:r>
            <a:r>
              <a:rPr lang="en-US" sz="1000" dirty="0">
                <a:latin typeface="Times New Roman" pitchFamily="18" charset="0"/>
                <a:cs typeface="Times New Roman" pitchFamily="18" charset="0"/>
                <a:sym typeface="Webdings"/>
              </a:rPr>
              <a:t> </a:t>
            </a:r>
            <a:endParaRPr lang="en-US" sz="1000" dirty="0">
              <a:latin typeface="Times New Roman" pitchFamily="18" charset="0"/>
              <a:cs typeface="Times New Roman" pitchFamily="18" charset="0"/>
            </a:endParaRPr>
          </a:p>
          <a:p>
            <a:endParaRPr lang="en-US" sz="1000" b="1" dirty="0">
              <a:latin typeface="Times New Roman" pitchFamily="18" charset="0"/>
              <a:cs typeface="Times New Roman" pitchFamily="18" charset="0"/>
            </a:endParaRPr>
          </a:p>
          <a:p>
            <a:r>
              <a:rPr lang="en-US" sz="1000" b="1" dirty="0">
                <a:latin typeface="Times New Roman" pitchFamily="18" charset="0"/>
                <a:cs typeface="Times New Roman" pitchFamily="18" charset="0"/>
              </a:rPr>
              <a:t> “Un-haunting” Your House and Neighborhood</a:t>
            </a:r>
          </a:p>
          <a:p>
            <a:r>
              <a:rPr lang="en-US" sz="1000" dirty="0">
                <a:latin typeface="Times New Roman" pitchFamily="18" charset="0"/>
                <a:cs typeface="Times New Roman" pitchFamily="18" charset="0"/>
              </a:rPr>
              <a:t> </a:t>
            </a:r>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Welcome trick-or-treaters at home by turning on your  </a:t>
            </a:r>
          </a:p>
          <a:p>
            <a:r>
              <a:rPr lang="en-US" sz="1000" dirty="0">
                <a:latin typeface="Times New Roman" pitchFamily="18" charset="0"/>
                <a:cs typeface="Times New Roman" pitchFamily="18" charset="0"/>
              </a:rPr>
              <a:t>exterior lights.</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Remove objects from your yard that might present a hazard    to visitors.</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Ask your Neighborhood Watch or citizens’ group to patrol the  community.</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Involve students from a local college or university to be  “witch’s helpers.” These students help trick-or-treaters cross </a:t>
            </a:r>
          </a:p>
          <a:p>
            <a:r>
              <a:rPr lang="en-US" sz="1000" dirty="0">
                <a:latin typeface="Times New Roman" pitchFamily="18" charset="0"/>
                <a:cs typeface="Times New Roman" pitchFamily="18" charset="0"/>
              </a:rPr>
              <a:t> busy streets and watch out for ghoulish behavior.</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Drive slowly all evening—you never know what creature may suddenly cross your path.</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Report any suspicious or criminal activity to your local police or sheriff ’s department.</a:t>
            </a:r>
            <a:r>
              <a:rPr lang="en-US" sz="1000" b="1" dirty="0">
                <a:latin typeface="Times New Roman" pitchFamily="18" charset="0"/>
                <a:cs typeface="Times New Roman" pitchFamily="18" charset="0"/>
              </a:rPr>
              <a:t> </a:t>
            </a:r>
          </a:p>
          <a:p>
            <a:endParaRPr lang="en-US" sz="1000" b="1" dirty="0">
              <a:latin typeface="Times New Roman" pitchFamily="18" charset="0"/>
              <a:cs typeface="Times New Roman" pitchFamily="18" charset="0"/>
            </a:endParaRPr>
          </a:p>
          <a:p>
            <a:r>
              <a:rPr lang="en-US" sz="1000" b="1" dirty="0">
                <a:latin typeface="Times New Roman" pitchFamily="18" charset="0"/>
                <a:cs typeface="Times New Roman" pitchFamily="18" charset="0"/>
              </a:rPr>
              <a:t>Consider This…</a:t>
            </a:r>
          </a:p>
          <a:p>
            <a:pPr algn="just"/>
            <a:r>
              <a:rPr lang="en-US" sz="1000" dirty="0">
                <a:latin typeface="Times New Roman" pitchFamily="18" charset="0"/>
                <a:cs typeface="Times New Roman" pitchFamily="18" charset="0"/>
              </a:rPr>
              <a:t>Parents and kids can avoid trick-or-treating troubles entirely by organizing a Halloween costume party with treats, games, contests, music, scary stories, and much more. Make your Halloween party the place to be! Schools, fire stations, libraries, even malls in many communities organize “haunted houses” and other festivities for families.</a:t>
            </a:r>
            <a:r>
              <a:rPr lang="en-US" sz="1000" b="1" dirty="0">
                <a:latin typeface="Times New Roman" pitchFamily="18" charset="0"/>
                <a:cs typeface="Times New Roman" pitchFamily="18" charset="0"/>
              </a:rPr>
              <a:t> </a:t>
            </a:r>
          </a:p>
          <a:p>
            <a:endParaRPr lang="en-US" sz="1000" b="1" dirty="0">
              <a:latin typeface="Times New Roman" pitchFamily="18" charset="0"/>
              <a:cs typeface="Times New Roman" pitchFamily="18" charset="0"/>
            </a:endParaRPr>
          </a:p>
          <a:p>
            <a:r>
              <a:rPr lang="en-US" sz="1000" b="1" dirty="0">
                <a:latin typeface="Times New Roman" pitchFamily="18" charset="0"/>
                <a:cs typeface="Times New Roman" pitchFamily="18" charset="0"/>
              </a:rPr>
              <a:t>Making Safe Costumes</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Check that costumes are flame-retardant so the little ones </a:t>
            </a:r>
          </a:p>
          <a:p>
            <a:r>
              <a:rPr lang="en-US" sz="1000" dirty="0">
                <a:latin typeface="Times New Roman" pitchFamily="18" charset="0"/>
                <a:cs typeface="Times New Roman" pitchFamily="18" charset="0"/>
              </a:rPr>
              <a:t>aren’t in danger near candlelit jack-o-lanterns and other fire </a:t>
            </a:r>
          </a:p>
          <a:p>
            <a:r>
              <a:rPr lang="en-US" sz="1000" dirty="0">
                <a:latin typeface="Times New Roman" pitchFamily="18" charset="0"/>
                <a:cs typeface="Times New Roman" pitchFamily="18" charset="0"/>
              </a:rPr>
              <a:t>hazards.</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Keep costumes short to prevent trips, falls, and other bumps in the night.</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Encourage kids to wear comfortable shoes. </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Try makeup instead of a mask. Masks can be hot and  </a:t>
            </a:r>
          </a:p>
          <a:p>
            <a:r>
              <a:rPr lang="en-US" sz="1000" dirty="0">
                <a:latin typeface="Times New Roman" pitchFamily="18" charset="0"/>
                <a:cs typeface="Times New Roman" pitchFamily="18" charset="0"/>
              </a:rPr>
              <a:t>uncomfortable and, more importantly, they can obstruct a  </a:t>
            </a:r>
          </a:p>
          <a:p>
            <a:r>
              <a:rPr lang="en-US" sz="1000" dirty="0">
                <a:latin typeface="Times New Roman" pitchFamily="18" charset="0"/>
                <a:cs typeface="Times New Roman" pitchFamily="18" charset="0"/>
              </a:rPr>
              <a:t>child’s vision—a dangerous thing when kids are crossing</a:t>
            </a:r>
          </a:p>
          <a:p>
            <a:r>
              <a:rPr lang="en-US" sz="1000" dirty="0">
                <a:latin typeface="Times New Roman" pitchFamily="18" charset="0"/>
                <a:cs typeface="Times New Roman" pitchFamily="18" charset="0"/>
              </a:rPr>
              <a:t>streets and going up and down steps.</a:t>
            </a:r>
          </a:p>
          <a:p>
            <a:endParaRPr lang="en-US" sz="1000" dirty="0">
              <a:latin typeface="Times New Roman" pitchFamily="18" charset="0"/>
              <a:cs typeface="Times New Roman" pitchFamily="18" charset="0"/>
            </a:endParaRPr>
          </a:p>
          <a:p>
            <a:endParaRPr lang="en-US" sz="1000" b="1" dirty="0">
              <a:latin typeface="Times New Roman" pitchFamily="18" charset="0"/>
              <a:cs typeface="Times New Roman" pitchFamily="18" charset="0"/>
            </a:endParaRPr>
          </a:p>
          <a:p>
            <a:endParaRPr lang="en-US" sz="1000" b="1" dirty="0">
              <a:latin typeface="Times New Roman" pitchFamily="18" charset="0"/>
              <a:cs typeface="Times New Roman" pitchFamily="18" charset="0"/>
            </a:endParaRPr>
          </a:p>
          <a:p>
            <a:endParaRPr lang="en-US" sz="1000" b="1" dirty="0">
              <a:latin typeface="Times New Roman" pitchFamily="18" charset="0"/>
              <a:cs typeface="Times New Roman" pitchFamily="18" charset="0"/>
            </a:endParaRPr>
          </a:p>
          <a:p>
            <a:endParaRPr lang="en-US" sz="1000" b="1" dirty="0">
              <a:latin typeface="Times New Roman" pitchFamily="18" charset="0"/>
              <a:cs typeface="Times New Roman" pitchFamily="18" charset="0"/>
            </a:endParaRPr>
          </a:p>
        </p:txBody>
      </p:sp>
      <p:sp>
        <p:nvSpPr>
          <p:cNvPr id="10" name="Rectangle 9"/>
          <p:cNvSpPr/>
          <p:nvPr/>
        </p:nvSpPr>
        <p:spPr>
          <a:xfrm>
            <a:off x="3352800" y="1752600"/>
            <a:ext cx="3505200" cy="7602081"/>
          </a:xfrm>
          <a:prstGeom prst="rect">
            <a:avLst/>
          </a:prstGeom>
        </p:spPr>
        <p:txBody>
          <a:bodyPr wrap="square">
            <a:spAutoFit/>
          </a:bodyPr>
          <a:lstStyle/>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Make sure kids wear light colors or put reflective tape on their</a:t>
            </a:r>
          </a:p>
          <a:p>
            <a:r>
              <a:rPr lang="en-US" sz="1000" dirty="0">
                <a:latin typeface="Times New Roman" pitchFamily="18" charset="0"/>
                <a:cs typeface="Times New Roman" pitchFamily="18" charset="0"/>
              </a:rPr>
              <a:t>  costumes.</a:t>
            </a:r>
            <a:r>
              <a:rPr lang="en-US" sz="1000" b="1" dirty="0">
                <a:latin typeface="Times New Roman" pitchFamily="18" charset="0"/>
                <a:cs typeface="Times New Roman" pitchFamily="18" charset="0"/>
              </a:rPr>
              <a:t> </a:t>
            </a:r>
          </a:p>
          <a:p>
            <a:endParaRPr lang="en-US" sz="1000" b="1" dirty="0">
              <a:latin typeface="Times New Roman" pitchFamily="18" charset="0"/>
              <a:cs typeface="Times New Roman" pitchFamily="18" charset="0"/>
            </a:endParaRPr>
          </a:p>
          <a:p>
            <a:r>
              <a:rPr lang="en-US" sz="1000" b="1" dirty="0">
                <a:latin typeface="Times New Roman" pitchFamily="18" charset="0"/>
                <a:cs typeface="Times New Roman" pitchFamily="18" charset="0"/>
              </a:rPr>
              <a:t>Dressed Up and Dangerous?</a:t>
            </a:r>
          </a:p>
          <a:p>
            <a:pPr algn="just"/>
            <a:r>
              <a:rPr lang="en-US" sz="1000" dirty="0">
                <a:latin typeface="Times New Roman" pitchFamily="18" charset="0"/>
                <a:cs typeface="Times New Roman" pitchFamily="18" charset="0"/>
              </a:rPr>
              <a:t>Halloween blood and gore are harmless stuff for the most part. But sometimes dressing up as a superhero, a scary monster, or a slimy alien from outer space—coupled with the excitement of Halloween—brings out aggressive behavior. Even fake knives, swords, and guns can accidentally hurt people. If these objects are part of a child’s costume, make sure they are made from cardboard or other flexible materials. Better yet, challenge kids to create costumes that don’t need “weapons” to be scary and fun.</a:t>
            </a:r>
          </a:p>
          <a:p>
            <a:endParaRPr lang="en-US" sz="1000" b="1" dirty="0">
              <a:latin typeface="Times New Roman" pitchFamily="18" charset="0"/>
              <a:cs typeface="Times New Roman" pitchFamily="18" charset="0"/>
            </a:endParaRPr>
          </a:p>
          <a:p>
            <a:r>
              <a:rPr lang="en-US" sz="1000" b="1" dirty="0">
                <a:latin typeface="Times New Roman" pitchFamily="18" charset="0"/>
                <a:cs typeface="Times New Roman" pitchFamily="18" charset="0"/>
              </a:rPr>
              <a:t>Preparing Ghosts and Goblins for Their Tricks and Treats</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Make sure older kids go out with friends. Younger children </a:t>
            </a:r>
          </a:p>
          <a:p>
            <a:r>
              <a:rPr lang="en-US" sz="1000" dirty="0">
                <a:latin typeface="Times New Roman" pitchFamily="18" charset="0"/>
                <a:cs typeface="Times New Roman" pitchFamily="18" charset="0"/>
              </a:rPr>
              <a:t>should be accompanied by an adult. If you live in a rural area,</a:t>
            </a:r>
          </a:p>
          <a:p>
            <a:r>
              <a:rPr lang="en-US" sz="1000" dirty="0">
                <a:latin typeface="Times New Roman" pitchFamily="18" charset="0"/>
                <a:cs typeface="Times New Roman" pitchFamily="18" charset="0"/>
              </a:rPr>
              <a:t>offer all kids a ride in the car.</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Set a time limit for children to trick-or-treat. Together, map</a:t>
            </a:r>
          </a:p>
          <a:p>
            <a:r>
              <a:rPr lang="en-US" sz="1000" dirty="0">
                <a:latin typeface="Times New Roman" pitchFamily="18" charset="0"/>
                <a:cs typeface="Times New Roman" pitchFamily="18" charset="0"/>
              </a:rPr>
              <a:t>out a safe route so you know where they’ll be. Remind them </a:t>
            </a:r>
          </a:p>
          <a:p>
            <a:r>
              <a:rPr lang="en-US" sz="1000" dirty="0">
                <a:latin typeface="Times New Roman" pitchFamily="18" charset="0"/>
                <a:cs typeface="Times New Roman" pitchFamily="18" charset="0"/>
              </a:rPr>
              <a:t>not to take shortcuts through backyards, alleys, or playing</a:t>
            </a:r>
          </a:p>
          <a:p>
            <a:r>
              <a:rPr lang="en-US" sz="1000" dirty="0">
                <a:latin typeface="Times New Roman" pitchFamily="18" charset="0"/>
                <a:cs typeface="Times New Roman" pitchFamily="18" charset="0"/>
              </a:rPr>
              <a:t>fields.</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Remind kids not to enter a strange house or car.</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Try to get kids to trick-or-treat while it is still light out. If it is dark, make sure the children are carrying flash lights that </a:t>
            </a:r>
          </a:p>
          <a:p>
            <a:r>
              <a:rPr lang="en-US" sz="1000" dirty="0">
                <a:latin typeface="Times New Roman" pitchFamily="18" charset="0"/>
                <a:cs typeface="Times New Roman" pitchFamily="18" charset="0"/>
              </a:rPr>
              <a:t>work.</a:t>
            </a:r>
            <a:r>
              <a:rPr lang="en-US" sz="1000" b="1" dirty="0">
                <a:latin typeface="Times New Roman" pitchFamily="18" charset="0"/>
                <a:cs typeface="Times New Roman" pitchFamily="18" charset="0"/>
              </a:rPr>
              <a:t> </a:t>
            </a:r>
          </a:p>
          <a:p>
            <a:endParaRPr lang="en-US" sz="1000" b="1" dirty="0">
              <a:latin typeface="Times New Roman" pitchFamily="18" charset="0"/>
              <a:cs typeface="Times New Roman" pitchFamily="18" charset="0"/>
            </a:endParaRPr>
          </a:p>
          <a:p>
            <a:r>
              <a:rPr lang="en-US" sz="1000" b="1" dirty="0">
                <a:latin typeface="Times New Roman" pitchFamily="18" charset="0"/>
                <a:cs typeface="Times New Roman" pitchFamily="18" charset="0"/>
              </a:rPr>
              <a:t>Pranks That Can Be a Little Tricky</a:t>
            </a:r>
          </a:p>
          <a:p>
            <a:pPr algn="just"/>
            <a:r>
              <a:rPr lang="en-US" sz="1000" dirty="0">
                <a:latin typeface="Times New Roman" pitchFamily="18" charset="0"/>
                <a:cs typeface="Times New Roman" pitchFamily="18" charset="0"/>
              </a:rPr>
              <a:t>Halloween is notoriously a night of pranks—toilet papering a house or filling mailboxes with shaving cream are not unusual. Try to get a handle on your children’s plans before they go out. Explain to them that while you want them to have a good time, some tricks could hurt other people or vandalize property. Emphasize that you disapprove of vandalism.</a:t>
            </a:r>
            <a:r>
              <a:rPr lang="en-US" sz="1000" b="1" dirty="0">
                <a:latin typeface="Times New Roman" pitchFamily="18" charset="0"/>
                <a:cs typeface="Times New Roman" pitchFamily="18" charset="0"/>
              </a:rPr>
              <a:t> </a:t>
            </a:r>
          </a:p>
          <a:p>
            <a:endParaRPr lang="en-US" sz="1000" b="1" dirty="0">
              <a:latin typeface="Times New Roman" pitchFamily="18" charset="0"/>
              <a:cs typeface="Times New Roman" pitchFamily="18" charset="0"/>
            </a:endParaRPr>
          </a:p>
          <a:p>
            <a:r>
              <a:rPr lang="en-US" sz="1000" b="1" dirty="0">
                <a:latin typeface="Times New Roman" pitchFamily="18" charset="0"/>
                <a:cs typeface="Times New Roman" pitchFamily="18" charset="0"/>
              </a:rPr>
              <a:t>Eating the Treats</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Kids need to know not to eat their treats until they get home. </a:t>
            </a:r>
          </a:p>
          <a:p>
            <a:r>
              <a:rPr lang="en-US" sz="1000" dirty="0">
                <a:latin typeface="Times New Roman" pitchFamily="18" charset="0"/>
                <a:cs typeface="Times New Roman" pitchFamily="18" charset="0"/>
              </a:rPr>
              <a:t> One way to keep trick-or-treaters from digging in while</a:t>
            </a:r>
          </a:p>
          <a:p>
            <a:r>
              <a:rPr lang="en-US" sz="1000" dirty="0">
                <a:latin typeface="Times New Roman" pitchFamily="18" charset="0"/>
                <a:cs typeface="Times New Roman" pitchFamily="18" charset="0"/>
              </a:rPr>
              <a:t> they’re still out is to feed them a meal or substantial snack </a:t>
            </a:r>
          </a:p>
          <a:p>
            <a:r>
              <a:rPr lang="en-US" sz="1000" dirty="0">
                <a:latin typeface="Times New Roman" pitchFamily="18" charset="0"/>
                <a:cs typeface="Times New Roman" pitchFamily="18" charset="0"/>
              </a:rPr>
              <a:t> beforehand.</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Check out all treats at home in a well-lighted place.</a:t>
            </a:r>
          </a:p>
          <a:p>
            <a:r>
              <a:rPr lang="en-US" sz="1000" dirty="0">
                <a:latin typeface="Times New Roman" pitchFamily="18" charset="0"/>
                <a:cs typeface="Times New Roman" pitchFamily="18" charset="0"/>
                <a:sym typeface="Webdings"/>
              </a:rPr>
              <a:t></a:t>
            </a:r>
            <a:r>
              <a:rPr lang="en-US" sz="1000" dirty="0">
                <a:latin typeface="Times New Roman" pitchFamily="18" charset="0"/>
                <a:cs typeface="Times New Roman" pitchFamily="18" charset="0"/>
              </a:rPr>
              <a:t>What to eat? Only unopened candies and other treats that are </a:t>
            </a:r>
          </a:p>
          <a:p>
            <a:r>
              <a:rPr lang="en-US" sz="1000" dirty="0">
                <a:latin typeface="Times New Roman" pitchFamily="18" charset="0"/>
                <a:cs typeface="Times New Roman" pitchFamily="18" charset="0"/>
              </a:rPr>
              <a:t> in original wrappers. Don’t forget to inspect fruit and</a:t>
            </a:r>
          </a:p>
          <a:p>
            <a:r>
              <a:rPr lang="en-US" sz="1000" dirty="0">
                <a:latin typeface="Times New Roman" pitchFamily="18" charset="0"/>
                <a:cs typeface="Times New Roman" pitchFamily="18" charset="0"/>
              </a:rPr>
              <a:t> homemade goodies for anything suspicious. By all means,</a:t>
            </a:r>
          </a:p>
          <a:p>
            <a:r>
              <a:rPr lang="en-US" sz="1000" dirty="0">
                <a:latin typeface="Times New Roman" pitchFamily="18" charset="0"/>
                <a:cs typeface="Times New Roman" pitchFamily="18" charset="0"/>
              </a:rPr>
              <a:t> remind kids not to eat everything at once or they’ll be feeling</a:t>
            </a:r>
          </a:p>
          <a:p>
            <a:r>
              <a:rPr lang="en-US" sz="1000" dirty="0">
                <a:latin typeface="Times New Roman" pitchFamily="18" charset="0"/>
                <a:cs typeface="Times New Roman" pitchFamily="18" charset="0"/>
              </a:rPr>
              <a:t> pretty ghoulish for a while.</a:t>
            </a:r>
          </a:p>
          <a:p>
            <a:endParaRPr lang="en-US"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0" y="0"/>
            <a:ext cx="6858000" cy="41910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6858000" cy="400110"/>
          </a:xfrm>
          <a:prstGeom prst="rect">
            <a:avLst/>
          </a:prstGeom>
        </p:spPr>
        <p:txBody>
          <a:bodyPr wrap="square">
            <a:spAutoFit/>
          </a:bodyPr>
          <a:lstStyle/>
          <a:p>
            <a:pPr algn="ctr"/>
            <a:r>
              <a:rPr lang="en-US" sz="2000" b="1" dirty="0">
                <a:latin typeface="Times New Roman" pitchFamily="18" charset="0"/>
                <a:cs typeface="Times New Roman" pitchFamily="18" charset="0"/>
              </a:rPr>
              <a:t> </a:t>
            </a:r>
            <a:r>
              <a:rPr lang="en-US" sz="2000" b="1" dirty="0">
                <a:solidFill>
                  <a:schemeClr val="accent1"/>
                </a:solidFill>
                <a:latin typeface="Times New Roman" pitchFamily="18" charset="0"/>
                <a:cs typeface="Times New Roman" pitchFamily="18" charset="0"/>
              </a:rPr>
              <a:t>CYS </a:t>
            </a:r>
            <a:r>
              <a:rPr lang="en-US" sz="2000" dirty="0">
                <a:solidFill>
                  <a:schemeClr val="accent1"/>
                </a:solidFill>
                <a:latin typeface="Cooper Black" pitchFamily="18" charset="0"/>
                <a:cs typeface="Times New Roman" pitchFamily="18" charset="0"/>
              </a:rPr>
              <a:t>Parent Education workshops</a:t>
            </a:r>
          </a:p>
        </p:txBody>
      </p:sp>
      <p:sp>
        <p:nvSpPr>
          <p:cNvPr id="10" name="Rectangle 9"/>
          <p:cNvSpPr/>
          <p:nvPr/>
        </p:nvSpPr>
        <p:spPr>
          <a:xfrm>
            <a:off x="0" y="4419600"/>
            <a:ext cx="6858000" cy="400110"/>
          </a:xfrm>
          <a:prstGeom prst="rect">
            <a:avLst/>
          </a:prstGeom>
        </p:spPr>
        <p:txBody>
          <a:bodyPr wrap="square">
            <a:spAutoFit/>
          </a:bodyPr>
          <a:lstStyle/>
          <a:p>
            <a:pPr algn="ctr"/>
            <a:r>
              <a:rPr lang="en-US" sz="2000" b="1" u="sng" dirty="0">
                <a:latin typeface="Times New Roman" pitchFamily="18" charset="0"/>
                <a:cs typeface="Times New Roman" pitchFamily="18" charset="0"/>
              </a:rPr>
              <a:t>Parent Participation</a:t>
            </a:r>
            <a:endParaRPr lang="en-US" sz="2000" u="sng" dirty="0">
              <a:latin typeface="Times New Roman" pitchFamily="18" charset="0"/>
              <a:cs typeface="Times New Roman" pitchFamily="18" charset="0"/>
            </a:endParaRPr>
          </a:p>
        </p:txBody>
      </p:sp>
      <p:sp>
        <p:nvSpPr>
          <p:cNvPr id="11" name="Rectangle 10"/>
          <p:cNvSpPr/>
          <p:nvPr/>
        </p:nvSpPr>
        <p:spPr>
          <a:xfrm>
            <a:off x="0" y="4876800"/>
            <a:ext cx="6858000" cy="3754874"/>
          </a:xfrm>
          <a:prstGeom prst="rect">
            <a:avLst/>
          </a:prstGeom>
        </p:spPr>
        <p:txBody>
          <a:bodyPr wrap="square">
            <a:spAutoFit/>
          </a:bodyPr>
          <a:lstStyle/>
          <a:p>
            <a:r>
              <a:rPr lang="en-US" sz="1400" b="1" dirty="0"/>
              <a:t>PARENT  PARTICIPATION </a:t>
            </a:r>
          </a:p>
          <a:p>
            <a:r>
              <a:rPr lang="en-US" sz="1400" b="1" dirty="0"/>
              <a:t>HOW DOES IT WORK?? </a:t>
            </a:r>
          </a:p>
          <a:p>
            <a:r>
              <a:rPr lang="en-US" sz="1400" b="1" dirty="0"/>
              <a:t>Parents sign a Memorandum of Understanding for participation in the program when they register their child with CYS. </a:t>
            </a:r>
          </a:p>
          <a:p>
            <a:r>
              <a:rPr lang="en-US" sz="1400" b="1" dirty="0"/>
              <a:t>For designated activities, parents can earn Parent Participation Points. Each opportunity earns a specific number of points. Ten points per month can be used for a 10% discount on your child care expenses. Parents must complete the activity and have the parent participation point logged in by the programs designee and must use the forms required to request the discount at the time of payment to receive the discount. </a:t>
            </a:r>
          </a:p>
          <a:p>
            <a:r>
              <a:rPr lang="en-US" sz="1400" b="1" dirty="0"/>
              <a:t>Parent Participation Points may not be shared between families. The CYS Central Registration Office will have available a Parent Participation brochure that lists many ways to earn points but each program in CYS will have  additional opportunities. The CYS Program Assistants may also have some things that need to be done for the room that are not listed in the brochure.  Activities not included on the list must be approved by Program Director PRIOR to being given to parents to do for points. </a:t>
            </a:r>
          </a:p>
          <a:p>
            <a:r>
              <a:rPr lang="en-US" sz="1400" b="1" dirty="0"/>
              <a:t>For more information ask your program director or call Lisa Sheehan @</a:t>
            </a:r>
          </a:p>
          <a:p>
            <a:r>
              <a:rPr lang="en-US" sz="1400" b="1" dirty="0"/>
              <a:t>718-630-4805</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65483" y="8295844"/>
            <a:ext cx="1022883" cy="671659"/>
          </a:xfrm>
          <a:prstGeom prst="rect">
            <a:avLst/>
          </a:prstGeom>
          <a:noFill/>
          <a:ln w="9525" algn="in">
            <a:noFill/>
            <a:miter lim="800000"/>
            <a:headEnd/>
            <a:tailEnd/>
          </a:ln>
          <a:effectLst/>
        </p:spPr>
      </p:pic>
      <p:sp>
        <p:nvSpPr>
          <p:cNvPr id="2" name="Rectangle 1"/>
          <p:cNvSpPr/>
          <p:nvPr/>
        </p:nvSpPr>
        <p:spPr>
          <a:xfrm>
            <a:off x="228600" y="406400"/>
            <a:ext cx="6324600" cy="646331"/>
          </a:xfrm>
          <a:prstGeom prst="rect">
            <a:avLst/>
          </a:prstGeom>
        </p:spPr>
        <p:txBody>
          <a:bodyPr wrap="square">
            <a:spAutoFit/>
          </a:bodyPr>
          <a:lstStyle/>
          <a:p>
            <a:pPr algn="ctr"/>
            <a:r>
              <a:rPr lang="en-US" b="1" dirty="0">
                <a:solidFill>
                  <a:schemeClr val="accent1">
                    <a:lumMod val="75000"/>
                  </a:schemeClr>
                </a:solidFill>
              </a:rPr>
              <a:t>Creating a Safe Space for Difficult Conversations</a:t>
            </a:r>
          </a:p>
          <a:p>
            <a:pPr algn="ctr"/>
            <a:r>
              <a:rPr lang="en-US" b="1" u="sng" dirty="0">
                <a:solidFill>
                  <a:schemeClr val="accent1">
                    <a:lumMod val="75000"/>
                  </a:schemeClr>
                </a:solidFill>
                <a:latin typeface="Comic Sans MS" pitchFamily="66" charset="0"/>
              </a:rPr>
              <a:t>Toddler Tantrums</a:t>
            </a:r>
          </a:p>
        </p:txBody>
      </p:sp>
      <p:sp>
        <p:nvSpPr>
          <p:cNvPr id="15" name="Rectangle 14"/>
          <p:cNvSpPr/>
          <p:nvPr/>
        </p:nvSpPr>
        <p:spPr>
          <a:xfrm rot="10800000" flipV="1">
            <a:off x="2743200" y="2154198"/>
            <a:ext cx="3810000" cy="1477328"/>
          </a:xfrm>
          <a:prstGeom prst="rect">
            <a:avLst/>
          </a:prstGeom>
        </p:spPr>
        <p:txBody>
          <a:bodyPr wrap="square">
            <a:spAutoFit/>
          </a:bodyPr>
          <a:lstStyle/>
          <a:p>
            <a:r>
              <a:rPr lang="en-US" b="1" dirty="0">
                <a:solidFill>
                  <a:schemeClr val="accent1"/>
                </a:solidFill>
                <a:latin typeface="Comic Sans MS" pitchFamily="66" charset="0"/>
              </a:rPr>
              <a:t>Please Join </a:t>
            </a:r>
          </a:p>
          <a:p>
            <a:r>
              <a:rPr lang="en-US" b="1" dirty="0">
                <a:solidFill>
                  <a:schemeClr val="accent1"/>
                </a:solidFill>
                <a:latin typeface="Comic Sans MS" pitchFamily="66" charset="0"/>
              </a:rPr>
              <a:t>CYS as we present our 1</a:t>
            </a:r>
            <a:r>
              <a:rPr lang="en-US" b="1" baseline="30000" dirty="0">
                <a:solidFill>
                  <a:schemeClr val="accent1"/>
                </a:solidFill>
                <a:latin typeface="Comic Sans MS" pitchFamily="66" charset="0"/>
              </a:rPr>
              <a:t>st</a:t>
            </a:r>
            <a:r>
              <a:rPr lang="en-US" b="1" dirty="0">
                <a:solidFill>
                  <a:schemeClr val="accent1"/>
                </a:solidFill>
                <a:latin typeface="Comic Sans MS" pitchFamily="66" charset="0"/>
              </a:rPr>
              <a:t>  workshop this school year!!!</a:t>
            </a:r>
          </a:p>
          <a:p>
            <a:r>
              <a:rPr lang="en-US" b="1" dirty="0">
                <a:solidFill>
                  <a:schemeClr val="accent1"/>
                </a:solidFill>
                <a:latin typeface="Comic Sans MS" pitchFamily="66" charset="0"/>
              </a:rPr>
              <a:t>Parents can also earn Parent Participation Points.</a:t>
            </a:r>
          </a:p>
        </p:txBody>
      </p:sp>
      <p:sp>
        <p:nvSpPr>
          <p:cNvPr id="16" name="Rectangle 15"/>
          <p:cNvSpPr/>
          <p:nvPr/>
        </p:nvSpPr>
        <p:spPr>
          <a:xfrm flipH="1">
            <a:off x="558800" y="914400"/>
            <a:ext cx="2336800" cy="1292662"/>
          </a:xfrm>
          <a:prstGeom prst="rect">
            <a:avLst/>
          </a:prstGeom>
        </p:spPr>
        <p:txBody>
          <a:bodyPr wrap="square">
            <a:spAutoFit/>
          </a:bodyPr>
          <a:lstStyle/>
          <a:p>
            <a:pPr algn="ctr"/>
            <a:r>
              <a:rPr lang="en-US" sz="2400" b="1" dirty="0">
                <a:solidFill>
                  <a:schemeClr val="accent1"/>
                </a:solidFill>
                <a:latin typeface="Comic Sans MS" pitchFamily="66" charset="0"/>
                <a:cs typeface="Times New Roman" pitchFamily="18" charset="0"/>
              </a:rPr>
              <a:t>Youth Center, </a:t>
            </a:r>
          </a:p>
          <a:p>
            <a:pPr algn="ctr"/>
            <a:r>
              <a:rPr lang="en-US" b="1" dirty="0">
                <a:solidFill>
                  <a:schemeClr val="accent1"/>
                </a:solidFill>
                <a:latin typeface="Comic Sans MS" pitchFamily="66" charset="0"/>
                <a:cs typeface="Times New Roman" pitchFamily="18" charset="0"/>
              </a:rPr>
              <a:t>412 Sterling Drive</a:t>
            </a:r>
          </a:p>
          <a:p>
            <a:pPr algn="ctr"/>
            <a:r>
              <a:rPr lang="en-US" b="1" dirty="0">
                <a:solidFill>
                  <a:schemeClr val="accent1"/>
                </a:solidFill>
                <a:latin typeface="Comic Sans MS" pitchFamily="66" charset="0"/>
                <a:cs typeface="Times New Roman" pitchFamily="18" charset="0"/>
              </a:rPr>
              <a:t>4 PM </a:t>
            </a:r>
          </a:p>
          <a:p>
            <a:pPr algn="ctr"/>
            <a:r>
              <a:rPr lang="en-US" b="1" dirty="0">
                <a:solidFill>
                  <a:schemeClr val="accent1"/>
                </a:solidFill>
                <a:latin typeface="Comic Sans MS" pitchFamily="66" charset="0"/>
                <a:cs typeface="Times New Roman" pitchFamily="18" charset="0"/>
              </a:rPr>
              <a:t>November 22nd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3568" name="Picture 16" descr="http://kearneypublicschools.org/modules/groups/homepagefiles/cms/771435/Image/Activities%20Pictures/school-bus.jpg"/>
          <p:cNvPicPr>
            <a:picLocks noChangeAspect="1" noChangeArrowheads="1"/>
          </p:cNvPicPr>
          <p:nvPr/>
        </p:nvPicPr>
        <p:blipFill>
          <a:blip r:embed="rId3" cstate="print"/>
          <a:srcRect/>
          <a:stretch>
            <a:fillRect/>
          </a:stretch>
        </p:blipFill>
        <p:spPr bwMode="auto">
          <a:xfrm>
            <a:off x="304800" y="4341323"/>
            <a:ext cx="914400" cy="964692"/>
          </a:xfrm>
          <a:prstGeom prst="ellipse">
            <a:avLst/>
          </a:prstGeom>
          <a:ln>
            <a:noFill/>
          </a:ln>
          <a:effectLst>
            <a:softEdge rad="112500"/>
          </a:effectLst>
        </p:spPr>
      </p:pic>
      <p:sp>
        <p:nvSpPr>
          <p:cNvPr id="9" name="Rectangle 8"/>
          <p:cNvSpPr/>
          <p:nvPr/>
        </p:nvSpPr>
        <p:spPr>
          <a:xfrm>
            <a:off x="0" y="5410200"/>
            <a:ext cx="6858000" cy="2862322"/>
          </a:xfrm>
          <a:prstGeom prst="rect">
            <a:avLst/>
          </a:prstGeom>
        </p:spPr>
        <p:txBody>
          <a:bodyPr wrap="square">
            <a:spAutoFit/>
          </a:bodyPr>
          <a:lstStyle/>
          <a:p>
            <a:pPr algn="ctr"/>
            <a:r>
              <a:rPr lang="en-US" b="1" dirty="0">
                <a:latin typeface="David" pitchFamily="34" charset="-79"/>
                <a:ea typeface="Calibri" pitchFamily="34" charset="0"/>
                <a:cs typeface="David" pitchFamily="34" charset="-79"/>
              </a:rPr>
              <a:t>Did you know that school aged children enrolled in CYS are eligible for 4 free hours of Open- Rec at the School Age Program. </a:t>
            </a:r>
          </a:p>
          <a:p>
            <a:pPr algn="ctr"/>
            <a:r>
              <a:rPr lang="en-US" b="1" dirty="0">
                <a:solidFill>
                  <a:srgbClr val="7030A0"/>
                </a:solidFill>
                <a:latin typeface="David" pitchFamily="34" charset="-79"/>
                <a:cs typeface="David" pitchFamily="34" charset="-79"/>
              </a:rPr>
              <a:t>Open- Rec is scheduled for the 1st and 3</a:t>
            </a:r>
            <a:r>
              <a:rPr lang="en-US" b="1" baseline="30000" dirty="0">
                <a:solidFill>
                  <a:srgbClr val="7030A0"/>
                </a:solidFill>
                <a:latin typeface="David" pitchFamily="34" charset="-79"/>
                <a:cs typeface="David" pitchFamily="34" charset="-79"/>
              </a:rPr>
              <a:t>rd</a:t>
            </a:r>
            <a:r>
              <a:rPr lang="en-US" b="1" dirty="0">
                <a:solidFill>
                  <a:srgbClr val="7030A0"/>
                </a:solidFill>
                <a:latin typeface="David" pitchFamily="34" charset="-79"/>
                <a:cs typeface="David" pitchFamily="34" charset="-79"/>
              </a:rPr>
              <a:t> Friday of each month  from 4-5:30 pm</a:t>
            </a:r>
          </a:p>
          <a:p>
            <a:pPr algn="ctr"/>
            <a:r>
              <a:rPr lang="en-US" b="1" dirty="0">
                <a:solidFill>
                  <a:srgbClr val="7030A0"/>
                </a:solidFill>
                <a:latin typeface="David" pitchFamily="34" charset="-79"/>
                <a:cs typeface="David" pitchFamily="34" charset="-79"/>
              </a:rPr>
              <a:t>Call SAS for more info</a:t>
            </a:r>
          </a:p>
          <a:p>
            <a:pPr algn="ctr"/>
            <a:r>
              <a:rPr lang="en-US" b="1" dirty="0">
                <a:solidFill>
                  <a:srgbClr val="7030A0"/>
                </a:solidFill>
                <a:latin typeface="David" pitchFamily="34" charset="-79"/>
                <a:cs typeface="David" pitchFamily="34" charset="-79"/>
              </a:rPr>
              <a:t>718-630-4518</a:t>
            </a:r>
          </a:p>
          <a:p>
            <a:pPr algn="ctr"/>
            <a:r>
              <a:rPr lang="en-US" b="1" dirty="0">
                <a:solidFill>
                  <a:srgbClr val="7030A0"/>
                </a:solidFill>
                <a:latin typeface="David" pitchFamily="34" charset="-79"/>
                <a:cs typeface="David" pitchFamily="34" charset="-79"/>
              </a:rPr>
              <a:t>Reminder!! Parent Teacher Conferences are in November!</a:t>
            </a:r>
          </a:p>
          <a:p>
            <a:pPr algn="ctr"/>
            <a:r>
              <a:rPr lang="en-US" b="1" dirty="0">
                <a:solidFill>
                  <a:srgbClr val="7030A0"/>
                </a:solidFill>
                <a:latin typeface="David" pitchFamily="34" charset="-79"/>
                <a:cs typeface="David" pitchFamily="34" charset="-79"/>
              </a:rPr>
              <a:t>Homework Power Hour 3:30- 4:30</a:t>
            </a:r>
          </a:p>
          <a:p>
            <a:pPr algn="ctr"/>
            <a:r>
              <a:rPr lang="en-US" b="1" dirty="0">
                <a:solidFill>
                  <a:srgbClr val="7030A0"/>
                </a:solidFill>
                <a:latin typeface="David" pitchFamily="34" charset="-79"/>
                <a:cs typeface="David" pitchFamily="34" charset="-79"/>
              </a:rPr>
              <a:t>Mon- Thursday</a:t>
            </a:r>
          </a:p>
        </p:txBody>
      </p:sp>
      <p:sp>
        <p:nvSpPr>
          <p:cNvPr id="4" name="Rectangle 3"/>
          <p:cNvSpPr/>
          <p:nvPr/>
        </p:nvSpPr>
        <p:spPr>
          <a:xfrm>
            <a:off x="0" y="457200"/>
            <a:ext cx="6857999" cy="523220"/>
          </a:xfrm>
          <a:prstGeom prst="rect">
            <a:avLst/>
          </a:prstGeom>
          <a:noFill/>
          <a:ln>
            <a:solidFill>
              <a:srgbClr val="FFC000"/>
            </a:solidFill>
          </a:ln>
        </p:spPr>
        <p:txBody>
          <a:bodyPr wrap="square">
            <a:spAutoFit/>
          </a:bodyPr>
          <a:lstStyle/>
          <a:p>
            <a:pPr algn="ctr"/>
            <a:r>
              <a:rPr lang="en-US" sz="2800" dirty="0">
                <a:ln>
                  <a:solidFill>
                    <a:schemeClr val="tx1"/>
                  </a:solidFill>
                </a:ln>
                <a:solidFill>
                  <a:schemeClr val="bg2"/>
                </a:solidFill>
                <a:latin typeface="Bernard MT Condensed" pitchFamily="18" charset="0"/>
                <a:cs typeface="Times New Roman" pitchFamily="18" charset="0"/>
              </a:rPr>
              <a:t>CYS Child Development Center</a:t>
            </a:r>
          </a:p>
        </p:txBody>
      </p:sp>
      <p:sp>
        <p:nvSpPr>
          <p:cNvPr id="5" name="Rectangle 4"/>
          <p:cNvSpPr/>
          <p:nvPr/>
        </p:nvSpPr>
        <p:spPr>
          <a:xfrm>
            <a:off x="0" y="1447800"/>
            <a:ext cx="6858000" cy="2908489"/>
          </a:xfrm>
          <a:prstGeom prst="rect">
            <a:avLst/>
          </a:prstGeom>
        </p:spPr>
        <p:txBody>
          <a:bodyPr wrap="square">
            <a:spAutoFit/>
          </a:bodyPr>
          <a:lstStyle/>
          <a:p>
            <a:pPr lvl="0" algn="just" eaLnBrk="0" fontAlgn="base" hangingPunct="0">
              <a:spcBef>
                <a:spcPct val="0"/>
              </a:spcBef>
              <a:spcAft>
                <a:spcPct val="0"/>
              </a:spcAft>
            </a:pPr>
            <a:r>
              <a:rPr lang="en-US" sz="1050" b="1" dirty="0">
                <a:latin typeface="Times New Roman" pitchFamily="18" charset="0"/>
                <a:ea typeface="Times New Roman" pitchFamily="18" charset="0"/>
                <a:cs typeface="Times New Roman" pitchFamily="18" charset="0"/>
              </a:rPr>
              <a:t>Center Director 718.630.4079</a:t>
            </a:r>
            <a:endParaRPr lang="en-US" sz="1050" dirty="0">
              <a:latin typeface="Times New Roman" pitchFamily="18" charset="0"/>
              <a:cs typeface="Times New Roman" pitchFamily="18" charset="0"/>
            </a:endParaRPr>
          </a:p>
          <a:p>
            <a:pPr lvl="0" algn="just" eaLnBrk="0" fontAlgn="base" hangingPunct="0">
              <a:spcBef>
                <a:spcPct val="0"/>
              </a:spcBef>
              <a:spcAft>
                <a:spcPct val="0"/>
              </a:spcAft>
            </a:pPr>
            <a:r>
              <a:rPr lang="en-US" sz="1050" b="1" dirty="0">
                <a:latin typeface="Times New Roman" pitchFamily="18" charset="0"/>
                <a:ea typeface="Times New Roman" pitchFamily="18" charset="0"/>
                <a:cs typeface="Times New Roman" pitchFamily="18" charset="0"/>
              </a:rPr>
              <a:t>For children ages 6 weeks to 4 years</a:t>
            </a:r>
            <a:endParaRPr lang="en-US" sz="1050" dirty="0">
              <a:latin typeface="Times New Roman" pitchFamily="18" charset="0"/>
              <a:cs typeface="Times New Roman" pitchFamily="18" charset="0"/>
            </a:endParaRPr>
          </a:p>
          <a:p>
            <a:pPr lvl="0" algn="just" eaLnBrk="0" fontAlgn="base" hangingPunct="0">
              <a:spcBef>
                <a:spcPct val="0"/>
              </a:spcBef>
              <a:spcAft>
                <a:spcPct val="0"/>
              </a:spcAft>
            </a:pPr>
            <a:r>
              <a:rPr lang="en-US" dirty="0">
                <a:latin typeface="Times New Roman" pitchFamily="18" charset="0"/>
                <a:ea typeface="Times New Roman" pitchFamily="18" charset="0"/>
                <a:cs typeface="Times New Roman" pitchFamily="18" charset="0"/>
              </a:rPr>
              <a:t>The CDC provides full day, hourly (on a space-available basis), Programming. CYS also promotes kindergarten readiness with developmental curriculums for participating children. Our primary goal is to provide care and opportunities, which will help each child become the most successful and happy individual he or she can be.</a:t>
            </a:r>
            <a:endParaRPr lang="en-US" dirty="0">
              <a:latin typeface="Times New Roman" pitchFamily="18" charset="0"/>
              <a:cs typeface="Times New Roman" pitchFamily="18" charset="0"/>
            </a:endParaRPr>
          </a:p>
          <a:p>
            <a:pPr lvl="0" algn="just" eaLnBrk="0" fontAlgn="base" hangingPunct="0">
              <a:spcBef>
                <a:spcPct val="0"/>
              </a:spcBef>
              <a:spcAft>
                <a:spcPct val="0"/>
              </a:spcAft>
            </a:pPr>
            <a:r>
              <a:rPr lang="en-US" dirty="0">
                <a:latin typeface="Times New Roman" pitchFamily="18" charset="0"/>
                <a:ea typeface="Times New Roman" pitchFamily="18" charset="0"/>
                <a:cs typeface="Times New Roman" pitchFamily="18" charset="0"/>
              </a:rPr>
              <a:t>The Center provides security and warmth, and a range of developmental opportunities and activities. These include group play, individual attention to each child's strengths and needs, and activities designed to promote physical, social, emotional and intellectual development.</a:t>
            </a:r>
            <a:endParaRPr lang="en-US" dirty="0"/>
          </a:p>
        </p:txBody>
      </p:sp>
      <p:sp>
        <p:nvSpPr>
          <p:cNvPr id="8" name="Rectangle 7"/>
          <p:cNvSpPr/>
          <p:nvPr/>
        </p:nvSpPr>
        <p:spPr>
          <a:xfrm>
            <a:off x="1925318" y="5040868"/>
            <a:ext cx="3007362" cy="369332"/>
          </a:xfrm>
          <a:prstGeom prst="rect">
            <a:avLst/>
          </a:prstGeom>
        </p:spPr>
        <p:txBody>
          <a:bodyPr wrap="square">
            <a:spAutoFit/>
          </a:bodyPr>
          <a:lstStyle/>
          <a:p>
            <a:pPr algn="ctr"/>
            <a:r>
              <a:rPr lang="en-US" dirty="0">
                <a:solidFill>
                  <a:schemeClr val="accent5">
                    <a:lumMod val="75000"/>
                  </a:schemeClr>
                </a:solidFill>
                <a:latin typeface="Cooper Black" pitchFamily="18" charset="0"/>
              </a:rPr>
              <a:t>412 Sterling Drive</a:t>
            </a:r>
          </a:p>
        </p:txBody>
      </p:sp>
      <p:sp>
        <p:nvSpPr>
          <p:cNvPr id="10" name="Rectangle 9"/>
          <p:cNvSpPr/>
          <p:nvPr/>
        </p:nvSpPr>
        <p:spPr>
          <a:xfrm>
            <a:off x="0" y="8229600"/>
            <a:ext cx="6858000" cy="646331"/>
          </a:xfrm>
          <a:prstGeom prst="rect">
            <a:avLst/>
          </a:prstGeom>
        </p:spPr>
        <p:txBody>
          <a:bodyPr wrap="square">
            <a:spAutoFit/>
          </a:bodyPr>
          <a:lstStyle/>
          <a:p>
            <a:pPr algn="ctr"/>
            <a:r>
              <a:rPr lang="en-US" b="1" dirty="0">
                <a:solidFill>
                  <a:schemeClr val="accent5">
                    <a:lumMod val="75000"/>
                  </a:schemeClr>
                </a:solidFill>
                <a:latin typeface="Cooper Black" pitchFamily="18" charset="0"/>
                <a:cs typeface="Aharoni" pitchFamily="2" charset="-79"/>
              </a:rPr>
              <a:t>Youth Sponsorship classes are offered Quarterly</a:t>
            </a:r>
          </a:p>
          <a:p>
            <a:pPr algn="ctr"/>
            <a:r>
              <a:rPr lang="en-US" b="1" dirty="0">
                <a:solidFill>
                  <a:schemeClr val="accent5">
                    <a:lumMod val="75000"/>
                  </a:schemeClr>
                </a:solidFill>
                <a:latin typeface="Cooper Black" pitchFamily="18" charset="0"/>
                <a:cs typeface="Aharoni" pitchFamily="2" charset="-79"/>
              </a:rPr>
              <a:t>If interested please call 718-630-4805  </a:t>
            </a:r>
            <a:endParaRPr lang="en-US" b="1" dirty="0">
              <a:solidFill>
                <a:schemeClr val="accent5">
                  <a:lumMod val="75000"/>
                </a:schemeClr>
              </a:solidFill>
              <a:latin typeface="Arial Black" pitchFamily="34" charset="0"/>
              <a:cs typeface="Aharoni" pitchFamily="2" charset="-79"/>
            </a:endParaRPr>
          </a:p>
        </p:txBody>
      </p:sp>
      <p:sp>
        <p:nvSpPr>
          <p:cNvPr id="23558" name="AutoShape 6" descr="data:image/jpeg;base64,/9j/4AAQSkZJRgABAQAAAQABAAD/2wCEAAkGBhQSERUUExQVFRUVGRoaGRgYGBwdHBogHRoYGhgdHBwcIyYgIB0jGhoZIC8gJScqLCwsICMxNTAqNSYrLCkBCQoKDgwOGg8PGikkHyQyLSwtLCotLjQxNCwpLSwsLCksNC0tLCw1LC0tKSwsLyo0LywqLCksLCwsNCwpLCwpLP/AABEIAOcA2wMBIgACEQEDEQH/xAAcAAACAwEBAQEAAAAAAAAAAAAABgQFBwMCAQj/xABQEAACAQMCAgYGBQgFCQcFAAABAgMABBESIQUxBhMiQVFhBzJxgZGhFCNCcrEzUmKCkqKywRUkQ1NzFjRjk6OzwtHTJTV0w9Lh8EVUZIOU/8QAGgEBAAIDAQAAAAAAAAAAAAAAAAMEAQIFBv/EADoRAAEDAgMDCgUDAwUBAAAAAAEAAgMEERIhMUFhgQUTMlFxkbHB0fAUFSKh4SMzQmKC8UNSkrLCJP/aAAwDAQACEQMRAD8A3CiiiiIooooiKKKKIiivhbFKvFPSZZxMY42a5lBwUt16wgjYhmHYX3kVgkDMomuis6f0gX0mertIYF7mnlLt5ExxjHu1++o0vGb+T1rzR/gQIv8AvetNUpOUKePV44Z+CtMo5n6N78lp1FZDcCQ/lr67J85xH8owlcUgix/nlx//AHTf9SoPmsGwOPBSfASDUjvWyUVklqFX1Lu4z53kjfJnI+VWBnuD6l5dL7DE38cbVr84pwbHEOCfAS7Ld60uis3HE75R2b3J/wBLBG38HV11j6U8RTmbOby0ywn4hpB8qmZynSu0f33UZo5h/FaHRSTD0/nXHW2LE/6CZH9+JOrP41YxekK0/tWkgxz66N0Ufr40fvVaZURSdFwPFQOje3pAhMtFR7LiEcyh4pEkU7hkYMD7xUip1oiiiiiIooooiKKKKIiiiisIiiiisoiiiiiIpY6TdOo7Z+piU3Fyf7NTgIDyaV+SL8WPcDXDp50te30W1vg3VwDpJ5RIPWlbxx3DvPsNJUVuttEVjGpjl2Z2wWP25ZpDnC95Y58FBOBXPq6zmbMYLvOg8yrdPT85dzjZo1PkvfFetucyX9wWjAJMKMY7dRz7QyDJy5uceQBrrYQkqFgi0xjlkdUm3guNRHgQuD40o3nTYg5gUSuv9tIp0qfGOLPYH6TEt4+FROC9Ibq5vLdXuJSGlQkBtIwDqYYTAI0g86pmhlmGKodfds+ysirjjOGJtt+1aMOCSE9ufAz6saKPcWfUfeNNdoujsIySGfPPrJJHHuVmKj3AVW9OekEltFGIsCSVtIJ+yMbkZ2zkqN9hknuqBbXd7Yw3E17IsoCoIlDZBclgQToUj7OeYwCRSOns27bC+m9SPmGKxubanqTTZ8Ghj/JwxJ9yNR+AqcE25fKswsujN9eotw9wV6wgqNbqdBPrLp2TbdV7xjJBNWvQa7aS94jKxJVXAGSTgCSb4dlFNTOhyJxXsoRNmBhtdPTRDvA94qPJwaAnJhiz4mNc/HGayzgPSmSDhc8+s9bLOERic6fqkdmGc8gWI7s4r5NZXXDjbXUkhHWOCwDsW/OZJM7MSmrxwQd+Rrb4U3Ixdm9Rmca4VqD8BiP94v3ZpVHwDAfKhuCj7Msq+9W/jUn50qdMOkFy90tlZkhgAXZThskatJJ9VVTSxPfqA7sNz6I9KZ1N1DdEl7dHky27Dq861JHMciDv374xUBpMTcRA7FuJ2h1hdNL8Lk7pFPkyEfNWwP2TUeWOVecZx4o2ofDZj7Aprl0F41NdWxln0atbKNClRgBe4k75Jqy47xhLWEyyBioKjCgEnUwUYBIHnz5A1Ukooy7Bhz3K2yc4cd8t6X24dA7sQgSXG7JmKYd4yV0yDl31ZWXGbyD1LjrV/MuBq2xyEq4fPm2uvvD+N2t6CEKvp3KOuGHnhvPvFev6Kz2oZMg9zHrF9zZ1D9ojyoGVMBtG89h9+iyTDKPqaO0K4tfSQij+twyQYxmRfrYt+/Ug1Ko8XVRTVYcRjnQSQyJIjcmRgwPvFZhJM8f5WNkH56duPv8AtABgNubKo865R2QDddA7QyN/awsBq82G6SfrA+6rTOVHR5VDbbxp74qu+gDheF19x1WuUUh8N6eyw9m9j1p/9xCpwP8AFh3ZfvIXHedNOtlfRzIskTq6MMqykEEeRFdeOVkrcTDcLmvjcw2cLLvRRRUq0RRRRREUUUURFFFFEWSySdfxG+uCc6ZBbJ4KsSqXA9srMT7KTemvFG2g5ayZZCM9odY6QLz5KiaiOWps86Z+jXq3B8bu5Pt+tNVXG+jqTlTI7wSrqjD9W0kUiBmdCWT8mQHIOrG+eeAa4EEjfjZS856DgupKx3wzA3tKsuBRItvEExgop27zjcnzzVPwThyf012Ngis5A5BjHpbHvfPtJrnZdE7oKVtr23Zc76JW259wU4NXHQnobPazvLOY90KjSzMSSysxOVHh86vuLWhxxao6XnmsYGaWzVp0x4TDdKkTzLFKNTx6iNxjDZB5ryzjcY8Mis9nvJX4WyFywS5VRk5wOpc4B56dWCPb4Vo3SHoZDeOryNIrKoXKMNwCSNmDDmTuMV9foZB9Ea1UFUY6tWcvr2w+e8jAGOWBjlUcUzGNAv8AhRSQve4n2VZ8NulNvHIp7HVqVPdgKD8sY91ZDwvgcs1nLeCQIqaiy5bLEKGIBG32sb99NVh6OZom1C4RyqShF0so1PFJGDzOndskjPvqVH0Xnh4Q9sqq8zEkhXGDqlU7M+kbIO/HKt2OYzouvchava+TpN0BSfHb6oeGxN6ks8pdcbHNxHD/AAKR76bvSvh0tYc4aSYkfs9X+Moqu6Q9GZksLJ0R+uth21QamUuVcsAoOSsoHLI3J5V04HBc8Qv47m4j0R2/IFGVSwyVCBt868OW7tAHhUhcCRJfIXUQBF2W1spnQtxLxXiEpHaRmQezrGQfuwrVJxSQfTOLuGGnqHjz3ZfqIce3XqFerTjX9GcQvQ8ZcSsWABxzd5Izv9nDkEjvB7xUIWTrwu4uJPWu5osHlrCyNKzAeDPqI8QAeWK2A+rFsNgFrf6cPVe60L0eW2jh8P6Wt/2nYj5Yqp9LN2Vs0VeckoH7KSN+IWpXQXpHA8MFqjN1sUC6gVIHZCq5Dcj2iPjVZ6TSHmsoWOFd2LHOMDVEjHPdhWaqrWn4jPerTiOYy3BU/Cmhjv5pLXPUxWsr57XMRDPrb41nv7/IVYdEHa34NcyodLfWlSBuGCJGp37wwqpjKwtxSKFtUPUkKchubxoO0OeDK4z34qzu5BFwBADgyFR7S0xdx+yrfCrT8wBvHqq7Da56gfRTIfSAbe1tzODNNIjOWyqYUyOsZOBzKjw7smrvhPVXkX0iDVAxJDYAwSMZ1L6rfeGG8xSfxjh01oLC7RdQigiRtiQpAYnVjkrCRhq7j54p+4BexParNGgjRw0hXYYOSZM42zqDbjnVWoYzDcDU+xZWIHOxWcdPd7qFI7RsFlAUnZXGdDeAB+y36Le4tzrxbpJbuZbRhG5OXjP5KbydR6rH+8Xfx1Dakew9JE5yJ0SeKTOqNwAQGOSuQMEAbYYHPjTLY8ZiKGSF2aAY1o5+sts95zu0P6WTp8SoOjnyUU1M7nIO734dytMqYpxgl79vvf3rT+jXSqO8VgAUljwJYm9ZCeR/SU74YbH3EVdVk1xA6yJcQMFuIvUJPZdT60T45o3vwcMOVaN0c4+l5brNHkZyrI3rI6nS6N5qwI8+Y2NdeirG1LL6Eahc+ppjA62zYVZ0UUVeVVFFFLfTzj0trbxtBoEks8UIZwWVdZwW0gjPLlkURRen3G5YzBbwOY5LhmLOMakjjALldQI1Fii5IONVI7dIARkX98FH2stpOOZDGPSR5irPifCLuedZpLqEusbRj+rMFAZgzEDruey9/dVTe8Xmgt04dJiSOAwpqiQr1iNFLoWUFiB2k1HBwdOO/BqSwyPeTiIGy33vkp45GtFsIJ3r1FIttaySxFpgxaUamGZGcjkQoxqby5mpN8bmNHI+jM0ZUSKpkOjOxycAbZBPgMk1VW6f9nWY55ayz75oSfnTNI0Yhu1OrW6XLFCHACu80iFkO0bsZcYYB222225VHSRTB75RiOIi53K/PO9mFrDYWBSPxjpS6BOtgt3LqTg5JXBK4JYHvDDbwofpBNCiO1i0aPjQyyugbw9Qbew4NSeF8FjnnjWRUXqJShjz6wKyyr2dsxa105xudS8hgu9xw9Vk60qrKoLElHklDBgy9WckhRv2FHgAKuup4IzYNPAn1VZr5ZLm/wBh6JT4Xxm8nAKW92i/ndahHu+kICR7K+p03k1PH9YrxkhhJCjacHBzokT4j20zWlrqm63AViX1qysJSpJWD7Q0rpXOGU5O4wc0n8Ta2XiDszAEygTam7JXMJGBnGANQb2VsyBjnEZ+PjdHPe1oN/fCyvYOljhVLKSCMhjbToMcxvhwNvOukXTaLOHaBSdgOu3P6ron41PnmZdT9Y00Uueyh0lRg46p48cx+cwJO6sD2a88SRVtymmQPPrRQ7a31mNzku7EDSkZbJbAC457VoaYHQn7egUvOOHD3vXa348rckf2jQw/cYn5VIHGY+8sv3kcfMrik3gPRZEhhaWyWWS4cMSVH1CEALnvzjtEdxJydhXeBUiu7gRa0iSEEqXdhqEtwpYBicAiLYDG1V54TEwvuDbhtt1lZjkL3AHK/wDnqCZJ3s7grr+jylTldWhivszuKkcR4ZDcoElRZEBDAZOAQCAQVPgSPfSFwjitwynrb2JHXR2ZIlPrQxS5OkoR+U089yp9lSbm6YANq4fctqUYVTq7RxnGp8AczWTBO06dzvUBYEsZF+vd+SmfhfRG2tpjNDGUcqUPaYjBKk4DE43UcqidKuhy3rIxleNkUquAGXc5yQcE93JhS+OMt2swqNBw3U3UiaT4HAXx8a6/5XFW0FbpDgHIMcuxG27Fqy0T4r4XX4HwJ8FkmLDY2tx9FZcM6BRw208Jcu066Wk0gYwOzpXJwFbtYJOT30uQejq8fq4Z5Y/oyMThXY7H1tKlRgsMjJO2Tz77qLpovLrmH+LAwHxUKKl2vS9XOEmtJD4CQofhl6yaiSO+K47QR5WWObifa32I9VU9JLTiRluYooy9tOFVRlCFXq1RgCzApnBz3d433qzv7ZrHgzox7axFSRy1Stg4J7gz7eyrb+nHABMDnxMbowH7RQ/KqDpzxAXNp1SMIz1iFhPmEEAMcK8gCE69B9buNI5hKWtFrX2butYewRhzs722qh6KdGopIBLIusvqwDnChWK9x3OQTUHj1qbGeOS3JUnUVB3AK4DA55owYAg+dSOGPf2ken6LI8eSVwhcDJ3w0WoYJ3quuoby9mH9XmJ5KOqdVUebMAB5kn/lV8A4ySclo+SI04a1v1ZbO9PnA7oMgCghGRJIwfsq+oFM+Mbo6/d0Vf8AQJzHxC5jHqSwxzEd2tWaNm8sqEz7KXeA22hUQFWWGIR61OQzl3eXSe9FJVQe86vCmLoDFr4hdSj1YooYf1iXlYe5Wj+NcilDRXvDNLenmrM5Jo24tb+q0KiiivQLkIpM9JbbWCY9a9j/AHUkf/hpzpM9In5Xhw//ACj/ALiasoilm54S89xxIR6esjhs5F15x2fpGoHAJ3QsOXPFMuaXpborJxIo2hnNjAXHNQ+rOPAkPpHgSKHRGi5yVIzD+jbduSqtq+/LCyQsc+4V9vOKRzFrW2KNEpV5ZUTRGWAAjSFFOdKlQ2dR3A3O9c5kP9FRgcwkAwNvVkjBHyrrHap9LZmLRozN1irjcR2zS4GBnOfzdziuNycbNe3+p3kunUtBLXHSzfvdcJ7UqqqspVwcx5VWOoHVkADUckb4OatG40shV52EJBAEiPIY5AeaSBSrDJJC788b76Sx8Pt0VQFRYZGXJXIZxjHrHmSNS5yTz5nnS70jsh9HlnKsoAkEykaCdLFOuQAnHIPz3XDDfY3r4jmonNAGSoOP8bSLXDZ4BmbVM8alNTHZY07wAOZ79Q3JZq72Xo+DJpM+mVQNSooKJkZC9xJA8x7MUtcLlZ7hHO5DCR2OMIMjU5zthMhvdWo9IbeO1jb6FG/Xq7HBfWJlZNckzKGORrOxwrF10jZqyGYrlSc7zOFttmaSLCS64exkXE1uGIcxOGjPa0nI5o4PM4wORJrz0h9IjTKqCEKoYMxLamONiEI0gZUlcnOQSNgabOKmPqpFjaWWOWGcNnQ7bDQk2Y9gkq6iAfzRgDBFZ90b4GLy6jgLFVbUzFSNQVUJ7OoEZ1aRy5E0daM3K0c7nWFwNlqh43rEMkQRoJsjrC5Tqyc6M5VgMnK9rGGwDzpXvmI/pBidZRFiDZQg6YcjBRVUjM3cOeah8P4hJYSTRaV0am1ROTgb7Mrb9lkxzGGGDsc58Xl+WsJJWCr104JCjC4M6jYeGhKqVVixrR/JzfG/kphE9pD36YSR3fle+jfADKVDNpjLMgOrDuyKCxGUYEDluV3BGdsH7e/RIUmxLJJPCzLHs27pqUhlCAaQwKk5IIORvtU6146y28MELaCsatJIuCdTMxZFyCAcgliRnDDGOdU54UuCdMjIuA7lyVVj6oYk51Hnk+WcZGbSrP5wt+gjipUFwkjGRQpYKyEiTSVJ7SNqAIZRk9lhvn7JFVb3sRnKiVzqAJPV5OoBV2yyDBUA5GR4Zzt84lwxVGpeWQCDvzOMjO/M8uVTej3R6IW0t1dZUPIUXOxVFYq2C+OrZmUgvzVFJGknImjkwm7SR2W8wfBVpQ9xMb2777PLivgC/wB4x/8A1Ef8bVCvHVVJbQw2ABDZOdu9NPxNNE3RyLqROssgQ7hOw58NKOSq4yPWYkY3LY3qk6S9Hov6P66OTrMyqEkZsHS/YZZMdjsuD2lA28eZv/FANye4neG+TVU+GdfMDhf1XbhPAYo4UklZYzISYo4nZXl1sRDlkZSEJIxjGwBLDcVd3VoYYy30maMxqHkiZkmIjJ06iCCx5Hkx5MBmpaOkmmdbgRqFCsracKAu8bBjpAydXLPgcHFQekHG4jaKqXFvOwaISZkQ6wGUnKrnIZgMjIABY92DzZY2S9IA8F1Gjm2mxtx/KjT2ksKNI30ZpNGtlj128hAGT2lZicYPMAHHdU+z0zKS6yZDMjxyyO+lkYqykFipwRz3B51R2sctwVDQ7NIcqZCukiPVqMhJYhEwNJyPHuAu+A3XWrLKGDCSeUhl5NhtIYeR05HlXC5RZzUf0kg7ie62mw9yt0jxJLYgWttU65nWONmY4RFJPgABk/Kmz0fcHaCzVpBpmuGaeUd4aQ5Cn7iaU/VrPby5hux1MV1GHDBtIKsToOcMhIJXUASARnHPBp06MdMZnuFtbpIy7q7RyxZCto06gyNkocMOTMDvy5VvyOGRkh+TzsPUE5RLn2LeiNo6050UUV6JchFJnpB/L8O/8Q/yt5qc6V+m/A7ic2r2wjZ4JWcrI5QENFJHzCtvlh3URQ8VE6H8OSafiySDUrywoR923j+YJyD3EZqgv+kN9FPJA1rDrijEjETsVCkMV30AknSRjHMcxzpt6C2Tw2s13K6M13i5wgIVV6lAqgkknZedYxAkgHMJYjNZpNFMbeW0TSViklie5kbA2mbToCgln9XOwAbbnUyC2n65LhXtnwzEJqdQz9VJCwzgkEKTkY2K8hvXfg6TfQYjHo62QCRtZIGZGMrn1W3yxxkEDv5VJHCxqhbQA0bOxOdRy6uG7WATqZyx2G/dXk3Vpjc/myAMTt99db55kAe8+42AuDcVzk33wuV6mv5tay/RnVwGDfR5IGDgmI9ozKjcolXIGQCQO6q7pLx2d7KWMwT9bcYUqsZdIlIUOodM6tlbc/afuGBUy842FcxRRtNKOaqQAmeXWOdl9m58q8Ja3Mm8sqxD8yDc++Rxv7lHtqSPlKYAGUNA437sz9rI6labiMk91vIJR6KX4trlHmDRoUdGZ1ZQudJBOR4qB7DTrb8et4WPVtA0MhLq0LwqFYLl1fLKu+CwcnvYHGBnm/AVOCZbknx6+QfJSB8qj3PRWFxhus37y2T8WBqdvK0GhBR1NUHMW95KbxDj/U2ss06iLWGWKLbrHJBCk+ZyGx9lRueeFbgXRC5NvHcJHrWQBk0OA6gZAO5XGfWBU535DFd7j0fRtuJpR4AhWA/h299erbotdQ/kbvHkA8Y9+hjn4VY+YU7h9LwDvBWjWVMbr4fA9fqus3E7pSHljkZos6HmtNbJ46XeLVjbnn31WdJtS8Ps4ySXYoSBuWPVnOw5kvINh34q0ujxYxSRmVHWRGQ4cZwwKndkDZwfzhVdx2K7ke3dbWRDbdobo41Bo2UjSckZjGxFYEkb5I7ObYEnIjqy6tpWkxJa76LG2wHrF/BTeh3R6e41EhokjzH28glgT1mAeb6tixGFxjcginHhVifocSlUGmXtHWygqJWDOWUYcsMntDTJntAasBb6J9NnRXhugLckySJPKjKgZ3ZyrqxXbW+RhhttkHBN7NcQiNtbwLBI2CkLtIZsjOnH2VPayi5yBuwGRXUG5Um/UAFTdKuFLayQ9WCY5JUKpqAw6yxN1alj6r52B2XBGQMYY7TiKskr3GEjM5RRNowANCANjK7yBiMk8+fIUn9JekjzSKkSrGgjkjCsNTaW6vUwCkqG0ppUbkKWO3IT+jnHI7iOe2uXBE2rDbKGEiAMoPINvqB2yGBGcGtjESzEtjJhlwOy7ff2TUsZlDLJFA0BBwQ2sEd2UKaeXgxFcekHEY7W36xgAqtHgBQcdtSdK+IUM23LGe6oh4RlhLci2VIm1hlRMuF1aTJJoQAA6XwBzA3wN1njvG/prtHr6iF0eNJHGRvpOSupdLPggFvVVcDBdgNBGXG40GqOlwts7U6Ktteiq3sjTySGNJpJDbJjL9X1jFTg+qvaAwNh4gEV84j6NpkBMUiS4BOjGhseW5BPtIp/MSwpHhlijjwm4GCuCiJqJGntFT7sd9cr2YKss7ImIY2McgbLFdGp87DA1AbZIOAa3xKMxi2eqy/hPENSksSca3kfbtJoUBWOMnkeZxgAAc6cRHJHZQwJtcT6IlxnaSY5kb9TU7/q0ndF+FlykeMpKRk7YKRflB8cKfvVqfRKxNzxQyHeOyTA85phv+zF/HVGraJpoodgu93gFmlJjbJKdtmjxKkdPLG2isksY4dc3VAwBUBZBEyAyauakatsbkk1V9EuKwtxdesLRFYHWITI0Zd3cF9IcAkhEX25NWcUvX3t1c7FdQt4/uw51n3zM/7IqTeWkUkbLOivEBqYOMgBdyd+WAM57qvGFrniQ6i9uKhEhDS0aHyT5RSt6MonHDIGcsTKGlUMxbSsjFo0BYk4VCoppqVaoooooizvprbCLiKSNnRdQ9Tnu1xszKvtZJHx92q+Ljl5bWP0UQ28kcUJjEhmdGKKmkEp1ZGoKPzsE+GafulQtxaTNdIHhjQyOpGfU7Qx+lkbHxrKeG9F1YdZcKx1dpbdpXkjiHcp1sdbDvY7Z5AVx62Q0r+eDrYrXFr3t1ZjYr0DefHN20230uvk/SiK2todw7mNNKA/ogZY/ZHz8KR+J9J7mYktM6juWMlAP2Tk/rE0+3XC7Xt6LO2bR6zukccSHGcNIVO/koYjvxUK14daStiO34fMwGSsEql/1VKqp97LVaiia1vOthcb53OH7XKkqHuccBkAtsF0h2nFJos9XLIuTk4c4JPMkZwT5nep0PTC7X+2LeTIh+enPzp5/wAlbOUbQhcEggF0IPeCARg+X/tUWb0f2p5dansfPu7QNZfyjRuNpGZ72hZbR1AF2Oy3Eqk4X0yvJpBGiRSNzxpYYHiSGwB501JwmRwTNO+T9mEmNV9mDqJ35k93IVK4dwuO3TREgQd+ObHxY8yfM1MBri1FWxzv0GBo7M/wupBTODf1XEntyVT/AEIw9W5uV9rI/wDvEavRtbgerNGw/wBJCc/FHUfu1ZCl/i/S76NKUkhYjGVZWB1Dv543B2Iz4eNaxGad2FoBPYPNbyiKIXcSB2nyU/rLkH8lC48VlZT8GUj96vLcUlBwbSU+aPE3y1A/KonRzjH02SXTJJFp0lUKRnIIwSeZJ155MNiNqvRw6fO0kbe2Jh8w/wDKuh8snLb4G95v42VL42O9sTu4el1XP0gRdnjuV9sEhHxUEVWy3/DZGy/UK/i6dU/xYKwq04d0gikXeWINqYYEg3AYgEasHBABHtqxEmRzyPbkVz3foOILXNO53481Zb+qAQWntH5S7b9Hbdhm2nlj3zmC4J8s7lhy2zUC/wChEpdnWdZSwGROgOSFCjJGRsqqPV7qZLvg8Mnrwxse46RqHmGG4PmDUM8WFsdFwxCn8nIctqHerlRs6+J9YYPPVi3FXVB/acSeoi/dtP28VFJSxf6jQB1gpUm4VLEuieGNFBysqEqiHnkmMFQB+mgHn31KPCJTCjYkDaHLSR4mSQkjqtIR8qAMgkLvmmqDpBbscLPET4awD8CQa5yWBizNbLnO7xKRok8So5CXwI2bkeYIus5WqG/S5uE77gH07cx2BUncnw6tdccLj3wRP0kjnjVYpjDOcHqm7Mm4wV0OyBsb7ZIONq7yXcsYTrWDSsCqRKAgflqkkCl8AAdx0gsBuWGO8bx3EQJCyRuMgOuQQfFWHy7jUH/JWBcmIPCSMZicrtucad15k91bx8sx3wyNIPf6LLqGTpMIKhcOnw93eSkFVLBdPqhY1HWae/dlC+ZTOBnFOnACeGcFe5mH1zq1xIMYJll9RPbkxxj2UoWnAW660sXdXtpZN8phiI8zNG2OywkxucDkeeaePSHL1j2loOUknXSD9CDDD4ymIfGuhRDnC+e98Ry7BkPyqlQcIbF1a9pUDgtl1NvFGTkqo1HxY7uT5lyxqN0nVntuoT17t0tx7JD9afdEJD7qthXjgEHX8RJO6Wce3I/WzDf3rCB/rK6KqJ2ghCKFUYVQAB4ADAr3RRWCsoooorKJc9I//dN7/wCHk/hNKl85CnScMSFU+DMwRT7iwNM/pLm08MuM8mCJ+3Iif8VLV5EWUgbHIIPmpDL7tQFed5Zc0SRYtLm/eF1KAEtkw629V74FwKORjK41JG7x28berGI2ZHkIPrSvIrnWcnBGOZzdX/CYpl0yRow8xuD3FWG6kdxBBFUvAuORxgo/1aO7Mjt6oZ3LSROx2WUSs2Acagy6c4OLq74rFGBrdcnZVByzHnhVG7HHcB3VyK81HxR11+m3Vssq8eHCldoTHKuTqbU8Dnvcookhdv0uryCe/V4AVJqKzl5yMDKs8so56XdVSKPI21LCDqHmh5Gl/p/bCSOJOugiIcuOufQDhSNtjyLfhU9XFz1W2NxsSBiO+y6NK8x05da+eSaGNfM1mkHBb4AGGXWP9DdAj4ah+FSDxbicHrpM33odY/aVT+NZPJN+hI0++K2HKH+5hWhA1xurJJBiSNHA7mUN+NIkfpIlQ4kjiLeGWQ/Ak/hVlb+kZPtwuPusrfjpqM8l1cZu1vcVIK+nfkT3hXQ4PHAeut4VWRN8JtrH2kxnGWHL9LBqx4lxDr0WKJjpmj1tKhAKxsDp05z235DbYBjzAzRR9OrQ82dT5xsf4c1KtOPWQzolgj1HJ5R5J7yDp38zVqKprIInMcxxOwkE26/wq74qaWQOa4AbQqt/RzF9maQD9JVP4BaY+F8Kjt00RLpGcnxY7ZJPedhXeC5RxlHVge9WDD5V0NcqernlGCVxt1K9DBCw4owvJNQuMcLW4haNts8mxnSw5N7jzHeMjvqdmvuKrMe5hDm5EKy8BzcLtCsdvuHyQsVlRlK7E4Ok+YbGCPOudrcsm8bsvflGI/CtoHhUC+4RbMC8sMGBzZkQY/Wxn516SPltrvpezu9FwpOTS3Nru9IfAOmElv2GHWRkliOTAscsQe/JJODzzzFaRZ3SSoroQysMgj/5se7FKtz0Xsmzpju4yT6yw3JXnzBeNlx58ql8F4LJbqTazpLGxPZkG2oZBw6HY52I093lUFeyCUc4AWO/qBAPlf2VvSvkjOEkOG43t5q9tF1cT4ev5rzOfYIWX/zBXb0gXbwcQjkQCcyW7L1OSrIkba3kDbjtEquCNyAB5LcwkkvIut6y2YRuInim5yFlLBXAGewvqOu+DscVOvbORWwssst5dlYUkk06hgE5woUBI11SHA3I8TVyjqRBCyBubzp1Zk7R1bVFUQmWR0hyaO/IdSn2HTa1dFZ3MIbl1w0BuedDnsPyxsSaafRtan6H9IYYe8drg+SucQj3QiMY9vtq64dwOKG2jt1QGONAoDDOcDmc8yeZqeiAAAAADYAchXoFy19oooosoooooig8c4NHd28kEoJSQYODggggqwPcysAwPiKy3gfGusMkMh+uiZlJO3WqrsglUeBKnI7jWmdKOOCztJrgjV1SEhc41NyRc92WIGfOvz9w3ps0eC0EUjBpGDZKsvWuXcA4bbUeXhiuXynSmois0XcNPfv7K1Sz8y+5OSfruzXLSBmjYjtMuCGA7nRsq4AHeMjuIqBa2l0w3SeJCAfqoIEZh4aklkYA+QBHjVDddP4poZI3jli6xHTWulwupSucZUnGc1fWvpSjIAzDn9LrYh8Skg+dceJlfBFgAPZ1Dcc1ZnfA94c22/3krDh7JoKxqVCMVKlWUg8zkNvk5zk880qdN3tnmRJpJY3RCQyIGXDHHaHrZyndTBw3jMUus9bAXZ3bSkqtgMxKjuOdOkcqU+ldzKLh9VnHLEoULI0LkkaQSetQjADFvZUNDC4VZ1Fr7Rfq26qzUSA0w0zt7yVIvAYW3S9tye4So8R+J1VYwcAv0GYZQ4HdFcZHwbSKqF4hZtsYHT/CuM/KVW/GukdtZndZbiJvGSJX+cRBr0bhJtv/AHNB/wCpXJaWbuBt4q4N3xSMdtJHA7mjjk/gyTVdPx0Akz2dtnxMTRN7zn+VdoC6AdVxGP2SPJH8nDCrOG74mB2SlwP0TE4/dKk1X+luxg4lnkpddrvs7zVInErJ92tXXzinJ+T4Ar0YbFtxNcwnwkjVx/szmp95xmQf51w+Jsd5hZPH7RDCoX9KcPfnayKe/qpiQPcxA+VSjFqA7g4O8T5LQ20JbxBHgPNeR0dibHV3lszd2vVEfmGNTo+CX8Y+qk1+UVwCPgxWoX0WwPK4uYyf7yIOB7erA/GvH+TkRwY721Zu4PmI/MmjnnRzj/cw+VggA2Dud63KszxPikG7rKR4NGHA96An4mvr+keeMfWxx5wdiHQn3En8K4pwK/TBidn/AMK4yPgWG3uqRa3/ABJZEWUTMrOoIeFWGCQDlgpxtnfNV3RQPzwxnsNvC6mD5W7Xj7+i0GIkgZ5kDaoX0WWd1ERCsxYiQqCLeNTo1qpOGmkbVpPIL7DqnrXHo5Oscq6j6yLbE7aVeF5GRW8DIs2oeOMcyM8KgOFssrBdzRlxOZ4BX68mzW7DqrGHoXbgbmZm73M8usnvOoMMewACqriFo9u7EvrwA4Y4DPFqCyCTGxaIsrK+MlTpPeS5E0rdJisjsRvohkg25F53iGB5p1QJ8M+RxvQTyzyGOUlzSDe+zLXdmue4BlnNyKq+lVoJIAhAOqWBQPNp41/Ake+tH4X0NtLeXrYogr4KglmbSDjIUMSFzgcqQ+Iwa3tkB9a6t/3ZBIfklatXa5FH/wA/E+S35R/e4BFFFFdpc9FFFFERRRRRFWdJODR3drLBKSEddyvMYIYEZ2yCAd9q/P8AwroE88McvXKgkUMFMZYgHlk6gM43xWkemjpTPbJBFA5j67rC7AKSVUKujtA4zrztvtzrMeGdO54USPTEyIqqoKsDhQANw3PA54qlWCpwD4ci+/q4qaExYv1b2UqX0bzD1Zom8Mhl/wDVVbc9CLtDtEH80dSPgSG/dq7g9Ju/bt8DxWTPyKj8asofSDan1utT2pn+EmuV8RylH02B3vcVc5ujfo4j3vCz+44RMuQ8Eox4xvj44waj29yYz2HMZ79DFT+6Qc1rUHSm1blcRjyZtP8AFipmI5R/ZyD9Vv8AnT5u9mUsRHveFn4Bjv25B74rKR0iuMYMzOvhIFkH+0BrwOKqdmt7Zh+jH1Z/aiK4+FaVN0Utcf5tEPurp/hxVfP0BtSOyJU+6+f4w1bs5VpT/Ejh6G61dQTjQg8fVIwuLZtjBLH5xz6vlKp/GvgtLVsESyRkf3sAY/tRMcfs00z+jYfYuCPvxhvmrL+FQZvR5cA9h4XHmWU/DSR86tMr6Z3Rkt23/wDQKgdSzDVnvgodu0y7w36ewzyRk/qzBRUlrm/ZTriS4XzSGbP+ryTUK46H3an8izDxRkP88/Kq2XhcsZ7cMiEd5jYfvYx86mAikP0lp4An7EKM42ZEOHf5qyuOIIo+v4fGniQJLf8ACvHXWLgDq7mPx0Okg/f3qHBx2ZCQk8g8usJH7JJHyrs3HpW/KCKX/Fhjb4EKD86k5kjS/wDyPgbha85f/A/yup4baEjRdlD/AKS3fP7SZA9tXnRyymFxHpvY5YwcuqzsxIAP2G7vwpc/pGNvXtoj/htLH/xMv7tWXAOMW1vKJeruA2CNOuN1GcZPqoar1Mcjo3AXOR1DT4WKkhcwPBNhnsv+VqAOAfAc/wCdUV3KpdntpbaQyDEsEjqUmGAAe/S4XbVggjAPIYjXHTS1likRZGVmRlGpGG5Ugb4I7/GmW06cWk3ZxnbkTE37oct+7Xm6eGopTzoa4HTh5rp1VRHJ9AsQqVL+TYfROIfdF2DH7M9djT5csbYxU+1tGJRpFRerGI4Y/Ui2IJGw1OQcasAAZAG5J6WqIZJ3jiEaFlC4TRqAjQlsYH22ce6qrinHHY9VajJMqQtMcaY3d1jwoPruC33Rg5zjFWn1E9QeYjAbe17C2vXmezrOm5aQxRRNEz77gr3g0QuOJQIN/ouqeQ9yko0cSn9I63bHgtabVdwLgMVpEIogcZJZics7H1mZjuWNWNekpacU8QjGxc2aUyvLyiiiirKhRRRRREUUUURL/TLoZFxGFY5WZCjakdMZU4IPMEEEHcezwrEOP+j9oLua3WUMIo0kDMuCwYOcYBO40Hfz5Cv0fWS9Mn/7UvPK1h/C4osFZkeik+UACNrUuMN3DTnOcAHtLUKfhEyKWaNgqnSTzAOrTjbv1beZrSLVPrIx3rCvd+cw/wDRXBYAYkG3buC/t+ueYfw0WqzYqw2KkEbYIII9oNeFABzgZrRbzhxdJpSjOsN8rMiqXLILeKMkL36dQPsBqHxGWwkRxqt0lYBQ2kKyFiFDEbHs51HPcKWRKUPFp0OVmlX2SNj4ZxVjB0zu1/ttXkyIfnpz86jcRsMyyNBDN9HLv1TBJGUoGIUh8HUCBnOe+qyUgNgnB8CcH4GoXwRP6TQe0BSNke3okjimuD0jTj144n9mpf5kfKp8HpJTHbgcH9B1P8QWkXFegtVH8l0rv4d1wp21s7f5LR4en9ocajIntjJ/g1VZQdJbZvVuIgTyBcKfg2DWS4r0TVR3IkB6JI99isN5TlGoBWxyWkco7SRyDzVX/EGq+46IWjbG3Qfcyn8BFZSq4ORsfEbH4irC247cJ6s8o/XY/jmoflM0f7UxHePAqT5hG7pxg++xPE3o9tj6pmj+64P8YY/OoVz6NB/Z3BH34wfmrD8Ko7fpzdr/AGiv99FP4YNWEPpJmHrxRP7NS/zanMcpx9F4Pd5ha87Rv1aR73FcpvRzcD1Xif3sp+akfOq+56JXaZzbuQO9NL/AKSflTFbek1CPrIHB/QdW/i0VZW/T+1bmZIz4NGT/AAFhWRU8ox9OMHs/B8lgw0jui+3b+Qs61PAcduEnu7UZ+GxqUekVwoH18vYIdSWJ0sucMNWdxkmtMj6S2sgwJ4jn7LHT8nxXToZ0dtZ+KyPohZIIY3CqF0mVpHPWYGxZVUfteOKtUtYaiTBJEWnW5/IChmpxG3Ex4IWl9HppXtYGnGJmiQybY7RUFtu7fuqwoorrqoiiiiiIooooiKKKKIisd6WyhuIcSIz2YokPtELv/wAYrYqxbjp/rnFPOWNfjDCv86LBXqAfXsd+zHEPZ2pjUPh9uTFZBicqAx8yIGU598lSrhtJnbvCfgrMPxryoxJCvcIpPkYAPkTWVquvB+kKQiZXjuD/AFiQ6kgkdOSj1lBGcjlU1+l1k3rtjH97DIuP20pp9GD5tpx4XU4+JDfgacMVhbWWVw9MbHAC3duABsNYUDw2OKnR31vNsskMnkHRv5mn6fh8bjDxow8GUEfMUv8AE/Rjw2dWDWkKFvtRKI2B8QUx/wC/fRLJZuOidpIctbQk+PVqD8QAar7n0eWTf2JX7skg+WrHyqbNPPw89XeqzQrhUvFBZGHJevAyUfGMseyeeRVrbTrIoaNg6kZDIQwIPgRkVlYSXN6K4CezLcL5Eow/gB+dV0/opfJ0XK47g0Rz7CQ/zxWk6fbVJfdJUD9Tbg3Vyc4hhIYjHMyN6qLuPWPuoiQrj0Z3YPZMLD77A/Ar/Oo8PRLRHdfSWEcsQiEYDg7uwwxAzqTDKO7v5VobcbuIyOv4dfR+aRiZR7TGSflUW+6SWEo0XJUZ+zcwOvw6xAM+w1hEoS9BowCRMwABJZlUgAb52xtVVZdFZZc4KghUOGyPyih1BwDjsFW/Wx3U5RcG4VI2lJ48E56sXXYznPqMxBHljHlXiC77d5cNJr+tkOshRlYVEYPZAHKPuAFFhI8vRydQh0htbFV0sNyAx2zjYhGIPhUabh0qetG/PT6pO45jbYnY8q0K2tQn0aNhkxoTkjvVVjJ8c/WGuUEi/wBXJzyln5+A3/31EWdPIBsSAfA7H509ehvhUknEkkTISBXaRhyIZSqofaxDY/Q8q1X0c8FVeF2/WorNMpmk1KDlpiZDkHwDAewUycP4XDAuiCKOJc50xoqDJ5nCgDNFtZSqKKKLKKKKKIiiiiiIooooiKxjpSnV8RvkbYySWsqjxVjEhPuaNq2eq7i/R22ugBcQRy6fVLqCVz+aeY9xoix+/c6L3uwhH+wB/E1IlX+sRf4Uv8cFOs3oksjqCm5jDesFuJCCMYwdZbu28aiSeiJNWUvrxdmAyY2IDEEgEpkbqO/O1FrZS/Rcv1N0RuDdy4PsWNT8GBHup0qr6N9H47K3WCMuyqWJZzlmZmLMzEAbkk91WlFsiiiiiL4VzzpauvRxYOzP1AjZuZhZ4snxPVld/OmaiiJRHoq4fnLRSP5STzOD7QzkUxcL4NDbJogijiXwRQo9+OdTKKIivjIDzAPtr7RRFQ9IeC2QgkluLa3dYkZyWiQ7KCTzHlWSWlpotEjKgFgiso5AyMC4HkNTVpHpVuCLDqRzuZY4f1SS8n+zR6Rbn1owMeszcu5VP82Wi1K53U2Glb8yLPvOs/yWq/i50wzoAcx2gUHzkLqQP9Wv/wA5TJF1LNyOuQJ7sxxt8MNUXij5ivDjdDGNh3BYn2/bNFhbrw+DRFGg5Kij4KBUiviHYV9ot0UUUURFFFFERRRRREUUUURFFFFERRRRREUUUURFFFFERRRRREm9K+mV7aylYeGSXEYx9aJPW2B7KIrvtuNwOVKz+l/iOf8AuiUe1bj/AKNa3RRFkEnpj4gP/pTj2rP/ANKolx6a7/H+ZLF5ukxHzC1tVfCKLC/PPGvS4931KzrAqxTLJ2CQ2yuh5kj1XbarKLjdtJPHpnjbCNyYfaZc+/CjY+NbkYFP2R8BUS84FbyrplgidT3NGpHzFEssUtb9DHB20BkbrHBYAqGV35ePWMoqNxbikKxTjWCzyjAU5JA6oE+GML3nurZj0F4fjH0K1xnOOpTGfhXkdAuHjlY2v+pT/lRYsqex9MPDpCA0rxE/3kbAD2uAUHtzTnFKGUMpDKwBBByCDuCCO6qdOhNgpBFnbAjkRCn/ACq6RcDAGB4UWy+0UUURFFFFERRRRREUUUURFFFFERRRRREUUUURFFFFERRRRREUUUURFFFFERRRRREUUUURFFFFERRRRREUUUURFFFFEX//2Q=="/>
          <p:cNvSpPr>
            <a:spLocks noChangeAspect="1" noChangeArrowheads="1"/>
          </p:cNvSpPr>
          <p:nvPr/>
        </p:nvSpPr>
        <p:spPr bwMode="auto">
          <a:xfrm>
            <a:off x="0" y="-1050925"/>
            <a:ext cx="2085975"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data:image/jpeg;base64,/9j/4AAQSkZJRgABAQAAAQABAAD/2wCEAAkGBhQSERUUExQVFRUVGRoaGRgYGBwdHBogHRoYGhgdHBwcIyYgIB0jGhoZIC8gJScqLCwsICMxNTAqNSYrLCkBCQoKDgwOGg8PGikkHyQyLSwtLCotLjQxNCwpLSwsLCksNC0tLCw1LC0tKSwsLyo0LywqLCksLCwsNCwpLCwpLP/AABEIAOcA2wMBIgACEQEDEQH/xAAcAAACAwEBAQEAAAAAAAAAAAAABgQFBwMCAQj/xABQEAACAQMCAgYGBQgFCQcFAAABAgMABBESIQUxBhMiQVFhBzJxgZGhFCNCcrEzUmKCkqKywRUkQ1NzFjRjk6OzwtHTJTV0w9Lh8EVUZIOU/8QAGgEBAAIDAQAAAAAAAAAAAAAAAAMEAQIFBv/EADoRAAEDAgMDCgUDAwUBAAAAAAEAAgMEERIhMUFhgQUTMlFxkbHB0fAUFSKh4SMzQmKC8UNSkrLCJP/aAAwDAQACEQMRAD8A3CiiiiIooooiKKKKIiivhbFKvFPSZZxMY42a5lBwUt16wgjYhmHYX3kVgkDMomuis6f0gX0mertIYF7mnlLt5ExxjHu1++o0vGb+T1rzR/gQIv8AvetNUpOUKePV44Z+CtMo5n6N78lp1FZDcCQ/lr67J85xH8owlcUgix/nlx//AHTf9SoPmsGwOPBSfASDUjvWyUVklqFX1Lu4z53kjfJnI+VWBnuD6l5dL7DE38cbVr84pwbHEOCfAS7Ld60uis3HE75R2b3J/wBLBG38HV11j6U8RTmbOby0ywn4hpB8qmZynSu0f33UZo5h/FaHRSTD0/nXHW2LE/6CZH9+JOrP41YxekK0/tWkgxz66N0Ufr40fvVaZURSdFwPFQOje3pAhMtFR7LiEcyh4pEkU7hkYMD7xUip1oiiiiiIooooiKKKKIiiiisIiiiisoiiiiiIpY6TdOo7Z+piU3Fyf7NTgIDyaV+SL8WPcDXDp50te30W1vg3VwDpJ5RIPWlbxx3DvPsNJUVuttEVjGpjl2Z2wWP25ZpDnC95Y58FBOBXPq6zmbMYLvOg8yrdPT85dzjZo1PkvfFetucyX9wWjAJMKMY7dRz7QyDJy5uceQBrrYQkqFgi0xjlkdUm3guNRHgQuD40o3nTYg5gUSuv9tIp0qfGOLPYH6TEt4+FROC9Ibq5vLdXuJSGlQkBtIwDqYYTAI0g86pmhlmGKodfds+ysirjjOGJtt+1aMOCSE9ufAz6saKPcWfUfeNNdoujsIySGfPPrJJHHuVmKj3AVW9OekEltFGIsCSVtIJ+yMbkZ2zkqN9hknuqBbXd7Yw3E17IsoCoIlDZBclgQToUj7OeYwCRSOns27bC+m9SPmGKxubanqTTZ8Ghj/JwxJ9yNR+AqcE25fKswsujN9eotw9wV6wgqNbqdBPrLp2TbdV7xjJBNWvQa7aS94jKxJVXAGSTgCSb4dlFNTOhyJxXsoRNmBhtdPTRDvA94qPJwaAnJhiz4mNc/HGayzgPSmSDhc8+s9bLOERic6fqkdmGc8gWI7s4r5NZXXDjbXUkhHWOCwDsW/OZJM7MSmrxwQd+Rrb4U3Ixdm9Rmca4VqD8BiP94v3ZpVHwDAfKhuCj7Msq+9W/jUn50qdMOkFy90tlZkhgAXZThskatJJ9VVTSxPfqA7sNz6I9KZ1N1DdEl7dHky27Dq861JHMciDv374xUBpMTcRA7FuJ2h1hdNL8Lk7pFPkyEfNWwP2TUeWOVecZx4o2ofDZj7Aprl0F41NdWxln0atbKNClRgBe4k75Jqy47xhLWEyyBioKjCgEnUwUYBIHnz5A1Ukooy7Bhz3K2yc4cd8t6X24dA7sQgSXG7JmKYd4yV0yDl31ZWXGbyD1LjrV/MuBq2xyEq4fPm2uvvD+N2t6CEKvp3KOuGHnhvPvFev6Kz2oZMg9zHrF9zZ1D9ojyoGVMBtG89h9+iyTDKPqaO0K4tfSQij+twyQYxmRfrYt+/Ug1Ko8XVRTVYcRjnQSQyJIjcmRgwPvFZhJM8f5WNkH56duPv8AtABgNubKo865R2QDddA7QyN/awsBq82G6SfrA+6rTOVHR5VDbbxp74qu+gDheF19x1WuUUh8N6eyw9m9j1p/9xCpwP8AFh3ZfvIXHedNOtlfRzIskTq6MMqykEEeRFdeOVkrcTDcLmvjcw2cLLvRRRUq0RRRRREUUUURFFFFEWSySdfxG+uCc6ZBbJ4KsSqXA9srMT7KTemvFG2g5ayZZCM9odY6QLz5KiaiOWps86Z+jXq3B8bu5Pt+tNVXG+jqTlTI7wSrqjD9W0kUiBmdCWT8mQHIOrG+eeAa4EEjfjZS856DgupKx3wzA3tKsuBRItvEExgop27zjcnzzVPwThyf012Ngis5A5BjHpbHvfPtJrnZdE7oKVtr23Zc76JW259wU4NXHQnobPazvLOY90KjSzMSSysxOVHh86vuLWhxxao6XnmsYGaWzVp0x4TDdKkTzLFKNTx6iNxjDZB5ryzjcY8Mis9nvJX4WyFywS5VRk5wOpc4B56dWCPb4Vo3SHoZDeOryNIrKoXKMNwCSNmDDmTuMV9foZB9Ea1UFUY6tWcvr2w+e8jAGOWBjlUcUzGNAv8AhRSQve4n2VZ8NulNvHIp7HVqVPdgKD8sY91ZDwvgcs1nLeCQIqaiy5bLEKGIBG32sb99NVh6OZom1C4RyqShF0so1PFJGDzOndskjPvqVH0Xnh4Q9sqq8zEkhXGDqlU7M+kbIO/HKt2OYzouvchava+TpN0BSfHb6oeGxN6ks8pdcbHNxHD/AAKR76bvSvh0tYc4aSYkfs9X+Moqu6Q9GZksLJ0R+uth21QamUuVcsAoOSsoHLI3J5V04HBc8Qv47m4j0R2/IFGVSwyVCBt868OW7tAHhUhcCRJfIXUQBF2W1spnQtxLxXiEpHaRmQezrGQfuwrVJxSQfTOLuGGnqHjz3ZfqIce3XqFerTjX9GcQvQ8ZcSsWABxzd5Izv9nDkEjvB7xUIWTrwu4uJPWu5osHlrCyNKzAeDPqI8QAeWK2A+rFsNgFrf6cPVe60L0eW2jh8P6Wt/2nYj5Yqp9LN2Vs0VeckoH7KSN+IWpXQXpHA8MFqjN1sUC6gVIHZCq5Dcj2iPjVZ6TSHmsoWOFd2LHOMDVEjHPdhWaqrWn4jPerTiOYy3BU/Cmhjv5pLXPUxWsr57XMRDPrb41nv7/IVYdEHa34NcyodLfWlSBuGCJGp37wwqpjKwtxSKFtUPUkKchubxoO0OeDK4z34qzu5BFwBADgyFR7S0xdx+yrfCrT8wBvHqq7Da56gfRTIfSAbe1tzODNNIjOWyqYUyOsZOBzKjw7smrvhPVXkX0iDVAxJDYAwSMZ1L6rfeGG8xSfxjh01oLC7RdQigiRtiQpAYnVjkrCRhq7j54p+4BexParNGgjRw0hXYYOSZM42zqDbjnVWoYzDcDU+xZWIHOxWcdPd7qFI7RsFlAUnZXGdDeAB+y36Le4tzrxbpJbuZbRhG5OXjP5KbydR6rH+8Xfx1Dakew9JE5yJ0SeKTOqNwAQGOSuQMEAbYYHPjTLY8ZiKGSF2aAY1o5+sts95zu0P6WTp8SoOjnyUU1M7nIO734dytMqYpxgl79vvf3rT+jXSqO8VgAUljwJYm9ZCeR/SU74YbH3EVdVk1xA6yJcQMFuIvUJPZdT60T45o3vwcMOVaN0c4+l5brNHkZyrI3rI6nS6N5qwI8+Y2NdeirG1LL6Eahc+ppjA62zYVZ0UUVeVVFFFLfTzj0trbxtBoEks8UIZwWVdZwW0gjPLlkURRen3G5YzBbwOY5LhmLOMakjjALldQI1Fii5IONVI7dIARkX98FH2stpOOZDGPSR5irPifCLuedZpLqEusbRj+rMFAZgzEDruey9/dVTe8Xmgt04dJiSOAwpqiQr1iNFLoWUFiB2k1HBwdOO/BqSwyPeTiIGy33vkp45GtFsIJ3r1FIttaySxFpgxaUamGZGcjkQoxqby5mpN8bmNHI+jM0ZUSKpkOjOxycAbZBPgMk1VW6f9nWY55ayz75oSfnTNI0Yhu1OrW6XLFCHACu80iFkO0bsZcYYB222225VHSRTB75RiOIi53K/PO9mFrDYWBSPxjpS6BOtgt3LqTg5JXBK4JYHvDDbwofpBNCiO1i0aPjQyyugbw9Qbew4NSeF8FjnnjWRUXqJShjz6wKyyr2dsxa105xudS8hgu9xw9Vk60qrKoLElHklDBgy9WckhRv2FHgAKuup4IzYNPAn1VZr5ZLm/wBh6JT4Xxm8nAKW92i/ndahHu+kICR7K+p03k1PH9YrxkhhJCjacHBzokT4j20zWlrqm63AViX1qysJSpJWD7Q0rpXOGU5O4wc0n8Ta2XiDszAEygTam7JXMJGBnGANQb2VsyBjnEZ+PjdHPe1oN/fCyvYOljhVLKSCMhjbToMcxvhwNvOukXTaLOHaBSdgOu3P6ron41PnmZdT9Y00Uueyh0lRg46p48cx+cwJO6sD2a88SRVtymmQPPrRQ7a31mNzku7EDSkZbJbAC457VoaYHQn7egUvOOHD3vXa348rckf2jQw/cYn5VIHGY+8sv3kcfMrik3gPRZEhhaWyWWS4cMSVH1CEALnvzjtEdxJydhXeBUiu7gRa0iSEEqXdhqEtwpYBicAiLYDG1V54TEwvuDbhtt1lZjkL3AHK/wDnqCZJ3s7grr+jylTldWhivszuKkcR4ZDcoElRZEBDAZOAQCAQVPgSPfSFwjitwynrb2JHXR2ZIlPrQxS5OkoR+U089yp9lSbm6YANq4fctqUYVTq7RxnGp8AczWTBO06dzvUBYEsZF+vd+SmfhfRG2tpjNDGUcqUPaYjBKk4DE43UcqidKuhy3rIxleNkUquAGXc5yQcE93JhS+OMt2swqNBw3U3UiaT4HAXx8a6/5XFW0FbpDgHIMcuxG27Fqy0T4r4XX4HwJ8FkmLDY2tx9FZcM6BRw208Jcu066Wk0gYwOzpXJwFbtYJOT30uQejq8fq4Z5Y/oyMThXY7H1tKlRgsMjJO2Tz77qLpovLrmH+LAwHxUKKl2vS9XOEmtJD4CQofhl6yaiSO+K47QR5WWObifa32I9VU9JLTiRluYooy9tOFVRlCFXq1RgCzApnBz3d433qzv7ZrHgzox7axFSRy1Stg4J7gz7eyrb+nHABMDnxMbowH7RQ/KqDpzxAXNp1SMIz1iFhPmEEAMcK8gCE69B9buNI5hKWtFrX2butYewRhzs722qh6KdGopIBLIusvqwDnChWK9x3OQTUHj1qbGeOS3JUnUVB3AK4DA55owYAg+dSOGPf2ken6LI8eSVwhcDJ3w0WoYJ3quuoby9mH9XmJ5KOqdVUebMAB5kn/lV8A4ySclo+SI04a1v1ZbO9PnA7oMgCghGRJIwfsq+oFM+Mbo6/d0Vf8AQJzHxC5jHqSwxzEd2tWaNm8sqEz7KXeA22hUQFWWGIR61OQzl3eXSe9FJVQe86vCmLoDFr4hdSj1YooYf1iXlYe5Wj+NcilDRXvDNLenmrM5Jo24tb+q0KiiivQLkIpM9JbbWCY9a9j/AHUkf/hpzpM9In5Xhw//ACj/ALiasoilm54S89xxIR6esjhs5F15x2fpGoHAJ3QsOXPFMuaXpborJxIo2hnNjAXHNQ+rOPAkPpHgSKHRGi5yVIzD+jbduSqtq+/LCyQsc+4V9vOKRzFrW2KNEpV5ZUTRGWAAjSFFOdKlQ2dR3A3O9c5kP9FRgcwkAwNvVkjBHyrrHap9LZmLRozN1irjcR2zS4GBnOfzdziuNycbNe3+p3kunUtBLXHSzfvdcJ7UqqqspVwcx5VWOoHVkADUckb4OatG40shV52EJBAEiPIY5AeaSBSrDJJC788b76Sx8Pt0VQFRYZGXJXIZxjHrHmSNS5yTz5nnS70jsh9HlnKsoAkEykaCdLFOuQAnHIPz3XDDfY3r4jmonNAGSoOP8bSLXDZ4BmbVM8alNTHZY07wAOZ79Q3JZq72Xo+DJpM+mVQNSooKJkZC9xJA8x7MUtcLlZ7hHO5DCR2OMIMjU5zthMhvdWo9IbeO1jb6FG/Xq7HBfWJlZNckzKGORrOxwrF10jZqyGYrlSc7zOFttmaSLCS64exkXE1uGIcxOGjPa0nI5o4PM4wORJrz0h9IjTKqCEKoYMxLamONiEI0gZUlcnOQSNgabOKmPqpFjaWWOWGcNnQ7bDQk2Y9gkq6iAfzRgDBFZ90b4GLy6jgLFVbUzFSNQVUJ7OoEZ1aRy5E0daM3K0c7nWFwNlqh43rEMkQRoJsjrC5Tqyc6M5VgMnK9rGGwDzpXvmI/pBidZRFiDZQg6YcjBRVUjM3cOeah8P4hJYSTRaV0am1ROTgb7Mrb9lkxzGGGDsc58Xl+WsJJWCr104JCjC4M6jYeGhKqVVixrR/JzfG/kphE9pD36YSR3fle+jfADKVDNpjLMgOrDuyKCxGUYEDluV3BGdsH7e/RIUmxLJJPCzLHs27pqUhlCAaQwKk5IIORvtU6146y28MELaCsatJIuCdTMxZFyCAcgliRnDDGOdU54UuCdMjIuA7lyVVj6oYk51Hnk+WcZGbSrP5wt+gjipUFwkjGRQpYKyEiTSVJ7SNqAIZRk9lhvn7JFVb3sRnKiVzqAJPV5OoBV2yyDBUA5GR4Zzt84lwxVGpeWQCDvzOMjO/M8uVTej3R6IW0t1dZUPIUXOxVFYq2C+OrZmUgvzVFJGknImjkwm7SR2W8wfBVpQ9xMb2777PLivgC/wB4x/8A1Ef8bVCvHVVJbQw2ABDZOdu9NPxNNE3RyLqROssgQ7hOw58NKOSq4yPWYkY3LY3qk6S9Hov6P66OTrMyqEkZsHS/YZZMdjsuD2lA28eZv/FANye4neG+TVU+GdfMDhf1XbhPAYo4UklZYzISYo4nZXl1sRDlkZSEJIxjGwBLDcVd3VoYYy30maMxqHkiZkmIjJ06iCCx5Hkx5MBmpaOkmmdbgRqFCsracKAu8bBjpAydXLPgcHFQekHG4jaKqXFvOwaISZkQ6wGUnKrnIZgMjIABY92DzZY2S9IA8F1Gjm2mxtx/KjT2ksKNI30ZpNGtlj128hAGT2lZicYPMAHHdU+z0zKS6yZDMjxyyO+lkYqykFipwRz3B51R2sctwVDQ7NIcqZCukiPVqMhJYhEwNJyPHuAu+A3XWrLKGDCSeUhl5NhtIYeR05HlXC5RZzUf0kg7ie62mw9yt0jxJLYgWttU65nWONmY4RFJPgABk/Kmz0fcHaCzVpBpmuGaeUd4aQ5Cn7iaU/VrPby5hux1MV1GHDBtIKsToOcMhIJXUASARnHPBp06MdMZnuFtbpIy7q7RyxZCto06gyNkocMOTMDvy5VvyOGRkh+TzsPUE5RLn2LeiNo6050UUV6JchFJnpB/L8O/8Q/yt5qc6V+m/A7ic2r2wjZ4JWcrI5QENFJHzCtvlh3URQ8VE6H8OSafiySDUrywoR923j+YJyD3EZqgv+kN9FPJA1rDrijEjETsVCkMV30AknSRjHMcxzpt6C2Tw2s13K6M13i5wgIVV6lAqgkknZedYxAkgHMJYjNZpNFMbeW0TSViklie5kbA2mbToCgln9XOwAbbnUyC2n65LhXtnwzEJqdQz9VJCwzgkEKTkY2K8hvXfg6TfQYjHo62QCRtZIGZGMrn1W3yxxkEDv5VJHCxqhbQA0bOxOdRy6uG7WATqZyx2G/dXk3Vpjc/myAMTt99db55kAe8+42AuDcVzk33wuV6mv5tay/RnVwGDfR5IGDgmI9ozKjcolXIGQCQO6q7pLx2d7KWMwT9bcYUqsZdIlIUOodM6tlbc/afuGBUy842FcxRRtNKOaqQAmeXWOdl9m58q8Ja3Mm8sqxD8yDc++Rxv7lHtqSPlKYAGUNA437sz9rI6labiMk91vIJR6KX4trlHmDRoUdGZ1ZQudJBOR4qB7DTrb8et4WPVtA0MhLq0LwqFYLl1fLKu+CwcnvYHGBnm/AVOCZbknx6+QfJSB8qj3PRWFxhus37y2T8WBqdvK0GhBR1NUHMW95KbxDj/U2ss06iLWGWKLbrHJBCk+ZyGx9lRueeFbgXRC5NvHcJHrWQBk0OA6gZAO5XGfWBU535DFd7j0fRtuJpR4AhWA/h299erbotdQ/kbvHkA8Y9+hjn4VY+YU7h9LwDvBWjWVMbr4fA9fqus3E7pSHljkZos6HmtNbJ46XeLVjbnn31WdJtS8Ps4ySXYoSBuWPVnOw5kvINh34q0ujxYxSRmVHWRGQ4cZwwKndkDZwfzhVdx2K7ke3dbWRDbdobo41Bo2UjSckZjGxFYEkb5I7ObYEnIjqy6tpWkxJa76LG2wHrF/BTeh3R6e41EhokjzH28glgT1mAeb6tixGFxjcginHhVifocSlUGmXtHWygqJWDOWUYcsMntDTJntAasBb6J9NnRXhugLckySJPKjKgZ3ZyrqxXbW+RhhttkHBN7NcQiNtbwLBI2CkLtIZsjOnH2VPayi5yBuwGRXUG5Um/UAFTdKuFLayQ9WCY5JUKpqAw6yxN1alj6r52B2XBGQMYY7TiKskr3GEjM5RRNowANCANjK7yBiMk8+fIUn9JekjzSKkSrGgjkjCsNTaW6vUwCkqG0ppUbkKWO3IT+jnHI7iOe2uXBE2rDbKGEiAMoPINvqB2yGBGcGtjESzEtjJhlwOy7ff2TUsZlDLJFA0BBwQ2sEd2UKaeXgxFcekHEY7W36xgAqtHgBQcdtSdK+IUM23LGe6oh4RlhLci2VIm1hlRMuF1aTJJoQAA6XwBzA3wN1njvG/prtHr6iF0eNJHGRvpOSupdLPggFvVVcDBdgNBGXG40GqOlwts7U6Ktteiq3sjTySGNJpJDbJjL9X1jFTg+qvaAwNh4gEV84j6NpkBMUiS4BOjGhseW5BPtIp/MSwpHhlijjwm4GCuCiJqJGntFT7sd9cr2YKss7ImIY2McgbLFdGp87DA1AbZIOAa3xKMxi2eqy/hPENSksSca3kfbtJoUBWOMnkeZxgAAc6cRHJHZQwJtcT6IlxnaSY5kb9TU7/q0ndF+FlykeMpKRk7YKRflB8cKfvVqfRKxNzxQyHeOyTA85phv+zF/HVGraJpoodgu93gFmlJjbJKdtmjxKkdPLG2isksY4dc3VAwBUBZBEyAyauakatsbkk1V9EuKwtxdesLRFYHWITI0Zd3cF9IcAkhEX25NWcUvX3t1c7FdQt4/uw51n3zM/7IqTeWkUkbLOivEBqYOMgBdyd+WAM57qvGFrniQ6i9uKhEhDS0aHyT5RSt6MonHDIGcsTKGlUMxbSsjFo0BYk4VCoppqVaoooooizvprbCLiKSNnRdQ9Tnu1xszKvtZJHx92q+Ljl5bWP0UQ28kcUJjEhmdGKKmkEp1ZGoKPzsE+GafulQtxaTNdIHhjQyOpGfU7Qx+lkbHxrKeG9F1YdZcKx1dpbdpXkjiHcp1sdbDvY7Z5AVx62Q0r+eDrYrXFr3t1ZjYr0DefHN20230uvk/SiK2todw7mNNKA/ogZY/ZHz8KR+J9J7mYktM6juWMlAP2Tk/rE0+3XC7Xt6LO2bR6zukccSHGcNIVO/koYjvxUK14daStiO34fMwGSsEql/1VKqp97LVaiia1vOthcb53OH7XKkqHuccBkAtsF0h2nFJos9XLIuTk4c4JPMkZwT5nep0PTC7X+2LeTIh+enPzp5/wAlbOUbQhcEggF0IPeCARg+X/tUWb0f2p5dansfPu7QNZfyjRuNpGZ72hZbR1AF2Oy3Eqk4X0yvJpBGiRSNzxpYYHiSGwB501JwmRwTNO+T9mEmNV9mDqJ35k93IVK4dwuO3TREgQd+ObHxY8yfM1MBri1FWxzv0GBo7M/wupBTODf1XEntyVT/AEIw9W5uV9rI/wDvEavRtbgerNGw/wBJCc/FHUfu1ZCl/i/S76NKUkhYjGVZWB1Dv543B2Iz4eNaxGad2FoBPYPNbyiKIXcSB2nyU/rLkH8lC48VlZT8GUj96vLcUlBwbSU+aPE3y1A/KonRzjH02SXTJJFp0lUKRnIIwSeZJ155MNiNqvRw6fO0kbe2Jh8w/wDKuh8snLb4G95v42VL42O9sTu4el1XP0gRdnjuV9sEhHxUEVWy3/DZGy/UK/i6dU/xYKwq04d0gikXeWINqYYEg3AYgEasHBABHtqxEmRzyPbkVz3foOILXNO53481Zb+qAQWntH5S7b9Hbdhm2nlj3zmC4J8s7lhy2zUC/wChEpdnWdZSwGROgOSFCjJGRsqqPV7qZLvg8Mnrwxse46RqHmGG4PmDUM8WFsdFwxCn8nIctqHerlRs6+J9YYPPVi3FXVB/acSeoi/dtP28VFJSxf6jQB1gpUm4VLEuieGNFBysqEqiHnkmMFQB+mgHn31KPCJTCjYkDaHLSR4mSQkjqtIR8qAMgkLvmmqDpBbscLPET4awD8CQa5yWBizNbLnO7xKRok8So5CXwI2bkeYIus5WqG/S5uE77gH07cx2BUncnw6tdccLj3wRP0kjnjVYpjDOcHqm7Mm4wV0OyBsb7ZIONq7yXcsYTrWDSsCqRKAgflqkkCl8AAdx0gsBuWGO8bx3EQJCyRuMgOuQQfFWHy7jUH/JWBcmIPCSMZicrtucad15k91bx8sx3wyNIPf6LLqGTpMIKhcOnw93eSkFVLBdPqhY1HWae/dlC+ZTOBnFOnACeGcFe5mH1zq1xIMYJll9RPbkxxj2UoWnAW660sXdXtpZN8phiI8zNG2OywkxucDkeeaePSHL1j2loOUknXSD9CDDD4ymIfGuhRDnC+e98Ry7BkPyqlQcIbF1a9pUDgtl1NvFGTkqo1HxY7uT5lyxqN0nVntuoT17t0tx7JD9afdEJD7qthXjgEHX8RJO6Wce3I/WzDf3rCB/rK6KqJ2ghCKFUYVQAB4ADAr3RRWCsoooorKJc9I//dN7/wCHk/hNKl85CnScMSFU+DMwRT7iwNM/pLm08MuM8mCJ+3Iif8VLV5EWUgbHIIPmpDL7tQFed5Zc0SRYtLm/eF1KAEtkw629V74FwKORjK41JG7x28berGI2ZHkIPrSvIrnWcnBGOZzdX/CYpl0yRow8xuD3FWG6kdxBBFUvAuORxgo/1aO7Mjt6oZ3LSROx2WUSs2Acagy6c4OLq74rFGBrdcnZVByzHnhVG7HHcB3VyK81HxR11+m3Vssq8eHCldoTHKuTqbU8Dnvcookhdv0uryCe/V4AVJqKzl5yMDKs8so56XdVSKPI21LCDqHmh5Gl/p/bCSOJOugiIcuOufQDhSNtjyLfhU9XFz1W2NxsSBiO+y6NK8x05da+eSaGNfM1mkHBb4AGGXWP9DdAj4ah+FSDxbicHrpM33odY/aVT+NZPJN+hI0++K2HKH+5hWhA1xurJJBiSNHA7mUN+NIkfpIlQ4kjiLeGWQ/Ak/hVlb+kZPtwuPusrfjpqM8l1cZu1vcVIK+nfkT3hXQ4PHAeut4VWRN8JtrH2kxnGWHL9LBqx4lxDr0WKJjpmj1tKhAKxsDp05z235DbYBjzAzRR9OrQ82dT5xsf4c1KtOPWQzolgj1HJ5R5J7yDp38zVqKprIInMcxxOwkE26/wq74qaWQOa4AbQqt/RzF9maQD9JVP4BaY+F8Kjt00RLpGcnxY7ZJPedhXeC5RxlHVge9WDD5V0NcqernlGCVxt1K9DBCw4owvJNQuMcLW4haNts8mxnSw5N7jzHeMjvqdmvuKrMe5hDm5EKy8BzcLtCsdvuHyQsVlRlK7E4Ok+YbGCPOudrcsm8bsvflGI/CtoHhUC+4RbMC8sMGBzZkQY/Wxn516SPltrvpezu9FwpOTS3Nru9IfAOmElv2GHWRkliOTAscsQe/JJODzzzFaRZ3SSoroQysMgj/5se7FKtz0Xsmzpju4yT6yw3JXnzBeNlx58ql8F4LJbqTazpLGxPZkG2oZBw6HY52I093lUFeyCUc4AWO/qBAPlf2VvSvkjOEkOG43t5q9tF1cT4ev5rzOfYIWX/zBXb0gXbwcQjkQCcyW7L1OSrIkba3kDbjtEquCNyAB5LcwkkvIut6y2YRuInim5yFlLBXAGewvqOu+DscVOvbORWwssst5dlYUkk06hgE5woUBI11SHA3I8TVyjqRBCyBubzp1Zk7R1bVFUQmWR0hyaO/IdSn2HTa1dFZ3MIbl1w0BuedDnsPyxsSaafRtan6H9IYYe8drg+SucQj3QiMY9vtq64dwOKG2jt1QGONAoDDOcDmc8yeZqeiAAAAADYAchXoFy19oooosoooooig8c4NHd28kEoJSQYODggggqwPcysAwPiKy3gfGusMkMh+uiZlJO3WqrsglUeBKnI7jWmdKOOCztJrgjV1SEhc41NyRc92WIGfOvz9w3ps0eC0EUjBpGDZKsvWuXcA4bbUeXhiuXynSmois0XcNPfv7K1Sz8y+5OSfruzXLSBmjYjtMuCGA7nRsq4AHeMjuIqBa2l0w3SeJCAfqoIEZh4aklkYA+QBHjVDddP4poZI3jli6xHTWulwupSucZUnGc1fWvpSjIAzDn9LrYh8Skg+dceJlfBFgAPZ1Dcc1ZnfA94c22/3krDh7JoKxqVCMVKlWUg8zkNvk5zk880qdN3tnmRJpJY3RCQyIGXDHHaHrZyndTBw3jMUus9bAXZ3bSkqtgMxKjuOdOkcqU+ldzKLh9VnHLEoULI0LkkaQSetQjADFvZUNDC4VZ1Fr7Rfq26qzUSA0w0zt7yVIvAYW3S9tye4So8R+J1VYwcAv0GYZQ4HdFcZHwbSKqF4hZtsYHT/CuM/KVW/GukdtZndZbiJvGSJX+cRBr0bhJtv/AHNB/wCpXJaWbuBt4q4N3xSMdtJHA7mjjk/gyTVdPx0Akz2dtnxMTRN7zn+VdoC6AdVxGP2SPJH8nDCrOG74mB2SlwP0TE4/dKk1X+luxg4lnkpddrvs7zVInErJ92tXXzinJ+T4Ar0YbFtxNcwnwkjVx/szmp95xmQf51w+Jsd5hZPH7RDCoX9KcPfnayKe/qpiQPcxA+VSjFqA7g4O8T5LQ20JbxBHgPNeR0dibHV3lszd2vVEfmGNTo+CX8Y+qk1+UVwCPgxWoX0WwPK4uYyf7yIOB7erA/GvH+TkRwY721Zu4PmI/MmjnnRzj/cw+VggA2Dud63KszxPikG7rKR4NGHA96An4mvr+keeMfWxx5wdiHQn3En8K4pwK/TBidn/AMK4yPgWG3uqRa3/ABJZEWUTMrOoIeFWGCQDlgpxtnfNV3RQPzwxnsNvC6mD5W7Xj7+i0GIkgZ5kDaoX0WWd1ERCsxYiQqCLeNTo1qpOGmkbVpPIL7DqnrXHo5Oscq6j6yLbE7aVeF5GRW8DIs2oeOMcyM8KgOFssrBdzRlxOZ4BX68mzW7DqrGHoXbgbmZm73M8usnvOoMMewACqriFo9u7EvrwA4Y4DPFqCyCTGxaIsrK+MlTpPeS5E0rdJisjsRvohkg25F53iGB5p1QJ8M+RxvQTyzyGOUlzSDe+zLXdmue4BlnNyKq+lVoJIAhAOqWBQPNp41/Ake+tH4X0NtLeXrYogr4KglmbSDjIUMSFzgcqQ+Iwa3tkB9a6t/3ZBIfklatXa5FH/wA/E+S35R/e4BFFFFdpc9FFFFERRRRRFWdJODR3drLBKSEddyvMYIYEZ2yCAd9q/P8AwroE88McvXKgkUMFMZYgHlk6gM43xWkemjpTPbJBFA5j67rC7AKSVUKujtA4zrztvtzrMeGdO54USPTEyIqqoKsDhQANw3PA54qlWCpwD4ci+/q4qaExYv1b2UqX0bzD1Zom8Mhl/wDVVbc9CLtDtEH80dSPgSG/dq7g9Ju/bt8DxWTPyKj8asofSDan1utT2pn+EmuV8RylH02B3vcVc5ujfo4j3vCz+44RMuQ8Eox4xvj44waj29yYz2HMZ79DFT+6Qc1rUHSm1blcRjyZtP8AFipmI5R/ZyD9Vv8AnT5u9mUsRHveFn4Bjv25B74rKR0iuMYMzOvhIFkH+0BrwOKqdmt7Zh+jH1Z/aiK4+FaVN0Utcf5tEPurp/hxVfP0BtSOyJU+6+f4w1bs5VpT/Ejh6G61dQTjQg8fVIwuLZtjBLH5xz6vlKp/GvgtLVsESyRkf3sAY/tRMcfs00z+jYfYuCPvxhvmrL+FQZvR5cA9h4XHmWU/DSR86tMr6Z3Rkt23/wDQKgdSzDVnvgodu0y7w36ewzyRk/qzBRUlrm/ZTriS4XzSGbP+ryTUK46H3an8izDxRkP88/Kq2XhcsZ7cMiEd5jYfvYx86mAikP0lp4An7EKM42ZEOHf5qyuOIIo+v4fGniQJLf8ACvHXWLgDq7mPx0Okg/f3qHBx2ZCQk8g8usJH7JJHyrs3HpW/KCKX/Fhjb4EKD86k5kjS/wDyPgbha85f/A/yup4baEjRdlD/AKS3fP7SZA9tXnRyymFxHpvY5YwcuqzsxIAP2G7vwpc/pGNvXtoj/htLH/xMv7tWXAOMW1vKJeruA2CNOuN1GcZPqoar1Mcjo3AXOR1DT4WKkhcwPBNhnsv+VqAOAfAc/wCdUV3KpdntpbaQyDEsEjqUmGAAe/S4XbVggjAPIYjXHTS1likRZGVmRlGpGG5Ugb4I7/GmW06cWk3ZxnbkTE37oct+7Xm6eGopTzoa4HTh5rp1VRHJ9AsQqVL+TYfROIfdF2DH7M9djT5csbYxU+1tGJRpFRerGI4Y/Ui2IJGw1OQcasAAZAG5J6WqIZJ3jiEaFlC4TRqAjQlsYH22ce6qrinHHY9VajJMqQtMcaY3d1jwoPruC33Rg5zjFWn1E9QeYjAbe17C2vXmezrOm5aQxRRNEz77gr3g0QuOJQIN/ouqeQ9yko0cSn9I63bHgtabVdwLgMVpEIogcZJZics7H1mZjuWNWNekpacU8QjGxc2aUyvLyiiiirKhRRRRREUUUURL/TLoZFxGFY5WZCjakdMZU4IPMEEEHcezwrEOP+j9oLua3WUMIo0kDMuCwYOcYBO40Hfz5Cv0fWS9Mn/7UvPK1h/C4osFZkeik+UACNrUuMN3DTnOcAHtLUKfhEyKWaNgqnSTzAOrTjbv1beZrSLVPrIx3rCvd+cw/wDRXBYAYkG3buC/t+ueYfw0WqzYqw2KkEbYIII9oNeFABzgZrRbzhxdJpSjOsN8rMiqXLILeKMkL36dQPsBqHxGWwkRxqt0lYBQ2kKyFiFDEbHs51HPcKWRKUPFp0OVmlX2SNj4ZxVjB0zu1/ttXkyIfnpz86jcRsMyyNBDN9HLv1TBJGUoGIUh8HUCBnOe+qyUgNgnB8CcH4GoXwRP6TQe0BSNke3okjimuD0jTj144n9mpf5kfKp8HpJTHbgcH9B1P8QWkXFegtVH8l0rv4d1wp21s7f5LR4en9ocajIntjJ/g1VZQdJbZvVuIgTyBcKfg2DWS4r0TVR3IkB6JI99isN5TlGoBWxyWkco7SRyDzVX/EGq+46IWjbG3Qfcyn8BFZSq4ORsfEbH4irC247cJ6s8o/XY/jmoflM0f7UxHePAqT5hG7pxg++xPE3o9tj6pmj+64P8YY/OoVz6NB/Z3BH34wfmrD8Ko7fpzdr/AGiv99FP4YNWEPpJmHrxRP7NS/zanMcpx9F4Pd5ha87Rv1aR73FcpvRzcD1Xif3sp+akfOq+56JXaZzbuQO9NL/AKSflTFbek1CPrIHB/QdW/i0VZW/T+1bmZIz4NGT/AAFhWRU8ox9OMHs/B8lgw0jui+3b+Qs61PAcduEnu7UZ+GxqUekVwoH18vYIdSWJ0sucMNWdxkmtMj6S2sgwJ4jn7LHT8nxXToZ0dtZ+KyPohZIIY3CqF0mVpHPWYGxZVUfteOKtUtYaiTBJEWnW5/IChmpxG3Ex4IWl9HppXtYGnGJmiQybY7RUFtu7fuqwoorrqoiiiiiIooooiKKKKIisd6WyhuIcSIz2YokPtELv/wAYrYqxbjp/rnFPOWNfjDCv86LBXqAfXsd+zHEPZ2pjUPh9uTFZBicqAx8yIGU598lSrhtJnbvCfgrMPxryoxJCvcIpPkYAPkTWVquvB+kKQiZXjuD/AFiQ6kgkdOSj1lBGcjlU1+l1k3rtjH97DIuP20pp9GD5tpx4XU4+JDfgacMVhbWWVw9MbHAC3duABsNYUDw2OKnR31vNsskMnkHRv5mn6fh8bjDxow8GUEfMUv8AE/Rjw2dWDWkKFvtRKI2B8QUx/wC/fRLJZuOidpIctbQk+PVqD8QAar7n0eWTf2JX7skg+WrHyqbNPPw89XeqzQrhUvFBZGHJevAyUfGMseyeeRVrbTrIoaNg6kZDIQwIPgRkVlYSXN6K4CezLcL5Eow/gB+dV0/opfJ0XK47g0Rz7CQ/zxWk6fbVJfdJUD9Tbg3Vyc4hhIYjHMyN6qLuPWPuoiQrj0Z3YPZMLD77A/Ar/Oo8PRLRHdfSWEcsQiEYDg7uwwxAzqTDKO7v5VobcbuIyOv4dfR+aRiZR7TGSflUW+6SWEo0XJUZ+zcwOvw6xAM+w1hEoS9BowCRMwABJZlUgAb52xtVVZdFZZc4KghUOGyPyih1BwDjsFW/Wx3U5RcG4VI2lJ48E56sXXYznPqMxBHljHlXiC77d5cNJr+tkOshRlYVEYPZAHKPuAFFhI8vRydQh0htbFV0sNyAx2zjYhGIPhUabh0qetG/PT6pO45jbYnY8q0K2tQn0aNhkxoTkjvVVjJ8c/WGuUEi/wBXJzyln5+A3/31EWdPIBsSAfA7H509ehvhUknEkkTISBXaRhyIZSqofaxDY/Q8q1X0c8FVeF2/WorNMpmk1KDlpiZDkHwDAewUycP4XDAuiCKOJc50xoqDJ5nCgDNFtZSqKKKLKKKKKIiiiiiIooooiKxjpSnV8RvkbYySWsqjxVjEhPuaNq2eq7i/R22ugBcQRy6fVLqCVz+aeY9xoix+/c6L3uwhH+wB/E1IlX+sRf4Uv8cFOs3oksjqCm5jDesFuJCCMYwdZbu28aiSeiJNWUvrxdmAyY2IDEEgEpkbqO/O1FrZS/Rcv1N0RuDdy4PsWNT8GBHup0qr6N9H47K3WCMuyqWJZzlmZmLMzEAbkk91WlFsiiiiiL4VzzpauvRxYOzP1AjZuZhZ4snxPVld/OmaiiJRHoq4fnLRSP5STzOD7QzkUxcL4NDbJogijiXwRQo9+OdTKKIivjIDzAPtr7RRFQ9IeC2QgkluLa3dYkZyWiQ7KCTzHlWSWlpotEjKgFgiso5AyMC4HkNTVpHpVuCLDqRzuZY4f1SS8n+zR6Rbn1owMeszcu5VP82Wi1K53U2Glb8yLPvOs/yWq/i50wzoAcx2gUHzkLqQP9Wv/wA5TJF1LNyOuQJ7sxxt8MNUXij5ivDjdDGNh3BYn2/bNFhbrw+DRFGg5Kij4KBUiviHYV9ot0UUUURFFFFERRRRREUUUURFFFFERRRRREUUUURFFFFERRRRREm9K+mV7aylYeGSXEYx9aJPW2B7KIrvtuNwOVKz+l/iOf8AuiUe1bj/AKNa3RRFkEnpj4gP/pTj2rP/ANKolx6a7/H+ZLF5ukxHzC1tVfCKLC/PPGvS4931KzrAqxTLJ2CQ2yuh5kj1XbarKLjdtJPHpnjbCNyYfaZc+/CjY+NbkYFP2R8BUS84FbyrplgidT3NGpHzFEssUtb9DHB20BkbrHBYAqGV35ePWMoqNxbikKxTjWCzyjAU5JA6oE+GML3nurZj0F4fjH0K1xnOOpTGfhXkdAuHjlY2v+pT/lRYsqex9MPDpCA0rxE/3kbAD2uAUHtzTnFKGUMpDKwBBByCDuCCO6qdOhNgpBFnbAjkRCn/ACq6RcDAGB4UWy+0UUURFFFFERRRRREUUUURFFFFERRRRREUUUURFFFFERRRRREUUUURFFFFERRRRREUUUURFFFFERRRRREUUUURFFFFEX//2Q=="/>
          <p:cNvSpPr>
            <a:spLocks noChangeAspect="1" noChangeArrowheads="1"/>
          </p:cNvSpPr>
          <p:nvPr/>
        </p:nvSpPr>
        <p:spPr bwMode="auto">
          <a:xfrm>
            <a:off x="0" y="-1050925"/>
            <a:ext cx="2085975"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2" name="AutoShape 10" descr="data:image/jpeg;base64,/9j/4AAQSkZJRgABAQAAAQABAAD/2wCEAAkGBhQSERUUExQVFRUVGRoaGRgYGBwdHBogHRoYGhgdHBwcIyYgIB0jGhoZIC8gJScqLCwsICMxNTAqNSYrLCkBCQoKDgwOGg8PGikkHyQyLSwtLCotLjQxNCwpLSwsLCksNC0tLCw1LC0tKSwsLyo0LywqLCksLCwsNCwpLCwpLP/AABEIAOcA2wMBIgACEQEDEQH/xAAcAAACAwEBAQEAAAAAAAAAAAAABgQFBwMCAQj/xABQEAACAQMCAgYGBQgFCQcFAAABAgMABBESIQUxBhMiQVFhBzJxgZGhFCNCcrEzUmKCkqKywRUkQ1NzFjRjk6OzwtHTJTV0w9Lh8EVUZIOU/8QAGgEBAAIDAQAAAAAAAAAAAAAAAAMEAQIFBv/EADoRAAEDAgMDCgUDAwUBAAAAAAEAAgMEERIhMUFhgQUTMlFxkbHB0fAUFSKh4SMzQmKC8UNSkrLCJP/aAAwDAQACEQMRAD8A3CiiiiIooooiKKKKIiivhbFKvFPSZZxMY42a5lBwUt16wgjYhmHYX3kVgkDMomuis6f0gX0mertIYF7mnlLt5ExxjHu1++o0vGb+T1rzR/gQIv8AvetNUpOUKePV44Z+CtMo5n6N78lp1FZDcCQ/lr67J85xH8owlcUgix/nlx//AHTf9SoPmsGwOPBSfASDUjvWyUVklqFX1Lu4z53kjfJnI+VWBnuD6l5dL7DE38cbVr84pwbHEOCfAS7Ld60uis3HE75R2b3J/wBLBG38HV11j6U8RTmbOby0ywn4hpB8qmZynSu0f33UZo5h/FaHRSTD0/nXHW2LE/6CZH9+JOrP41YxekK0/tWkgxz66N0Ufr40fvVaZURSdFwPFQOje3pAhMtFR7LiEcyh4pEkU7hkYMD7xUip1oiiiiiIooooiKKKKIiiiisIiiiisoiiiiiIpY6TdOo7Z+piU3Fyf7NTgIDyaV+SL8WPcDXDp50te30W1vg3VwDpJ5RIPWlbxx3DvPsNJUVuttEVjGpjl2Z2wWP25ZpDnC95Y58FBOBXPq6zmbMYLvOg8yrdPT85dzjZo1PkvfFetucyX9wWjAJMKMY7dRz7QyDJy5uceQBrrYQkqFgi0xjlkdUm3guNRHgQuD40o3nTYg5gUSuv9tIp0qfGOLPYH6TEt4+FROC9Ibq5vLdXuJSGlQkBtIwDqYYTAI0g86pmhlmGKodfds+ysirjjOGJtt+1aMOCSE9ufAz6saKPcWfUfeNNdoujsIySGfPPrJJHHuVmKj3AVW9OekEltFGIsCSVtIJ+yMbkZ2zkqN9hknuqBbXd7Yw3E17IsoCoIlDZBclgQToUj7OeYwCRSOns27bC+m9SPmGKxubanqTTZ8Ghj/JwxJ9yNR+AqcE25fKswsujN9eotw9wV6wgqNbqdBPrLp2TbdV7xjJBNWvQa7aS94jKxJVXAGSTgCSb4dlFNTOhyJxXsoRNmBhtdPTRDvA94qPJwaAnJhiz4mNc/HGayzgPSmSDhc8+s9bLOERic6fqkdmGc8gWI7s4r5NZXXDjbXUkhHWOCwDsW/OZJM7MSmrxwQd+Rrb4U3Ixdm9Rmca4VqD8BiP94v3ZpVHwDAfKhuCj7Msq+9W/jUn50qdMOkFy90tlZkhgAXZThskatJJ9VVTSxPfqA7sNz6I9KZ1N1DdEl7dHky27Dq861JHMciDv374xUBpMTcRA7FuJ2h1hdNL8Lk7pFPkyEfNWwP2TUeWOVecZx4o2ofDZj7Aprl0F41NdWxln0atbKNClRgBe4k75Jqy47xhLWEyyBioKjCgEnUwUYBIHnz5A1Ukooy7Bhz3K2yc4cd8t6X24dA7sQgSXG7JmKYd4yV0yDl31ZWXGbyD1LjrV/MuBq2xyEq4fPm2uvvD+N2t6CEKvp3KOuGHnhvPvFev6Kz2oZMg9zHrF9zZ1D9ojyoGVMBtG89h9+iyTDKPqaO0K4tfSQij+twyQYxmRfrYt+/Ug1Ko8XVRTVYcRjnQSQyJIjcmRgwPvFZhJM8f5WNkH56duPv8AtABgNubKo865R2QDddA7QyN/awsBq82G6SfrA+6rTOVHR5VDbbxp74qu+gDheF19x1WuUUh8N6eyw9m9j1p/9xCpwP8AFh3ZfvIXHedNOtlfRzIskTq6MMqykEEeRFdeOVkrcTDcLmvjcw2cLLvRRRUq0RRRRREUUUURFFFFEWSySdfxG+uCc6ZBbJ4KsSqXA9srMT7KTemvFG2g5ayZZCM9odY6QLz5KiaiOWps86Z+jXq3B8bu5Pt+tNVXG+jqTlTI7wSrqjD9W0kUiBmdCWT8mQHIOrG+eeAa4EEjfjZS856DgupKx3wzA3tKsuBRItvEExgop27zjcnzzVPwThyf012Ngis5A5BjHpbHvfPtJrnZdE7oKVtr23Zc76JW259wU4NXHQnobPazvLOY90KjSzMSSysxOVHh86vuLWhxxao6XnmsYGaWzVp0x4TDdKkTzLFKNTx6iNxjDZB5ryzjcY8Mis9nvJX4WyFywS5VRk5wOpc4B56dWCPb4Vo3SHoZDeOryNIrKoXKMNwCSNmDDmTuMV9foZB9Ea1UFUY6tWcvr2w+e8jAGOWBjlUcUzGNAv8AhRSQve4n2VZ8NulNvHIp7HVqVPdgKD8sY91ZDwvgcs1nLeCQIqaiy5bLEKGIBG32sb99NVh6OZom1C4RyqShF0so1PFJGDzOndskjPvqVH0Xnh4Q9sqq8zEkhXGDqlU7M+kbIO/HKt2OYzouvchava+TpN0BSfHb6oeGxN6ks8pdcbHNxHD/AAKR76bvSvh0tYc4aSYkfs9X+Moqu6Q9GZksLJ0R+uth21QamUuVcsAoOSsoHLI3J5V04HBc8Qv47m4j0R2/IFGVSwyVCBt868OW7tAHhUhcCRJfIXUQBF2W1spnQtxLxXiEpHaRmQezrGQfuwrVJxSQfTOLuGGnqHjz3ZfqIce3XqFerTjX9GcQvQ8ZcSsWABxzd5Izv9nDkEjvB7xUIWTrwu4uJPWu5osHlrCyNKzAeDPqI8QAeWK2A+rFsNgFrf6cPVe60L0eW2jh8P6Wt/2nYj5Yqp9LN2Vs0VeckoH7KSN+IWpXQXpHA8MFqjN1sUC6gVIHZCq5Dcj2iPjVZ6TSHmsoWOFd2LHOMDVEjHPdhWaqrWn4jPerTiOYy3BU/Cmhjv5pLXPUxWsr57XMRDPrb41nv7/IVYdEHa34NcyodLfWlSBuGCJGp37wwqpjKwtxSKFtUPUkKchubxoO0OeDK4z34qzu5BFwBADgyFR7S0xdx+yrfCrT8wBvHqq7Da56gfRTIfSAbe1tzODNNIjOWyqYUyOsZOBzKjw7smrvhPVXkX0iDVAxJDYAwSMZ1L6rfeGG8xSfxjh01oLC7RdQigiRtiQpAYnVjkrCRhq7j54p+4BexParNGgjRw0hXYYOSZM42zqDbjnVWoYzDcDU+xZWIHOxWcdPd7qFI7RsFlAUnZXGdDeAB+y36Le4tzrxbpJbuZbRhG5OXjP5KbydR6rH+8Xfx1Dakew9JE5yJ0SeKTOqNwAQGOSuQMEAbYYHPjTLY8ZiKGSF2aAY1o5+sts95zu0P6WTp8SoOjnyUU1M7nIO734dytMqYpxgl79vvf3rT+jXSqO8VgAUljwJYm9ZCeR/SU74YbH3EVdVk1xA6yJcQMFuIvUJPZdT60T45o3vwcMOVaN0c4+l5brNHkZyrI3rI6nS6N5qwI8+Y2NdeirG1LL6Eahc+ppjA62zYVZ0UUVeVVFFFLfTzj0trbxtBoEks8UIZwWVdZwW0gjPLlkURRen3G5YzBbwOY5LhmLOMakjjALldQI1Fii5IONVI7dIARkX98FH2stpOOZDGPSR5irPifCLuedZpLqEusbRj+rMFAZgzEDruey9/dVTe8Xmgt04dJiSOAwpqiQr1iNFLoWUFiB2k1HBwdOO/BqSwyPeTiIGy33vkp45GtFsIJ3r1FIttaySxFpgxaUamGZGcjkQoxqby5mpN8bmNHI+jM0ZUSKpkOjOxycAbZBPgMk1VW6f9nWY55ayz75oSfnTNI0Yhu1OrW6XLFCHACu80iFkO0bsZcYYB222225VHSRTB75RiOIi53K/PO9mFrDYWBSPxjpS6BOtgt3LqTg5JXBK4JYHvDDbwofpBNCiO1i0aPjQyyugbw9Qbew4NSeF8FjnnjWRUXqJShjz6wKyyr2dsxa105xudS8hgu9xw9Vk60qrKoLElHklDBgy9WckhRv2FHgAKuup4IzYNPAn1VZr5ZLm/wBh6JT4Xxm8nAKW92i/ndahHu+kICR7K+p03k1PH9YrxkhhJCjacHBzokT4j20zWlrqm63AViX1qysJSpJWD7Q0rpXOGU5O4wc0n8Ta2XiDszAEygTam7JXMJGBnGANQb2VsyBjnEZ+PjdHPe1oN/fCyvYOljhVLKSCMhjbToMcxvhwNvOukXTaLOHaBSdgOu3P6ron41PnmZdT9Y00Uueyh0lRg46p48cx+cwJO6sD2a88SRVtymmQPPrRQ7a31mNzku7EDSkZbJbAC457VoaYHQn7egUvOOHD3vXa348rckf2jQw/cYn5VIHGY+8sv3kcfMrik3gPRZEhhaWyWWS4cMSVH1CEALnvzjtEdxJydhXeBUiu7gRa0iSEEqXdhqEtwpYBicAiLYDG1V54TEwvuDbhtt1lZjkL3AHK/wDnqCZJ3s7grr+jylTldWhivszuKkcR4ZDcoElRZEBDAZOAQCAQVPgSPfSFwjitwynrb2JHXR2ZIlPrQxS5OkoR+U089yp9lSbm6YANq4fctqUYVTq7RxnGp8AczWTBO06dzvUBYEsZF+vd+SmfhfRG2tpjNDGUcqUPaYjBKk4DE43UcqidKuhy3rIxleNkUquAGXc5yQcE93JhS+OMt2swqNBw3U3UiaT4HAXx8a6/5XFW0FbpDgHIMcuxG27Fqy0T4r4XX4HwJ8FkmLDY2tx9FZcM6BRw208Jcu066Wk0gYwOzpXJwFbtYJOT30uQejq8fq4Z5Y/oyMThXY7H1tKlRgsMjJO2Tz77qLpovLrmH+LAwHxUKKl2vS9XOEmtJD4CQofhl6yaiSO+K47QR5WWObifa32I9VU9JLTiRluYooy9tOFVRlCFXq1RgCzApnBz3d433qzv7ZrHgzox7axFSRy1Stg4J7gz7eyrb+nHABMDnxMbowH7RQ/KqDpzxAXNp1SMIz1iFhPmEEAMcK8gCE69B9buNI5hKWtFrX2butYewRhzs722qh6KdGopIBLIusvqwDnChWK9x3OQTUHj1qbGeOS3JUnUVB3AK4DA55owYAg+dSOGPf2ken6LI8eSVwhcDJ3w0WoYJ3quuoby9mH9XmJ5KOqdVUebMAB5kn/lV8A4ySclo+SI04a1v1ZbO9PnA7oMgCghGRJIwfsq+oFM+Mbo6/d0Vf8AQJzHxC5jHqSwxzEd2tWaNm8sqEz7KXeA22hUQFWWGIR61OQzl3eXSe9FJVQe86vCmLoDFr4hdSj1YooYf1iXlYe5Wj+NcilDRXvDNLenmrM5Jo24tb+q0KiiivQLkIpM9JbbWCY9a9j/AHUkf/hpzpM9In5Xhw//ACj/ALiasoilm54S89xxIR6esjhs5F15x2fpGoHAJ3QsOXPFMuaXpborJxIo2hnNjAXHNQ+rOPAkPpHgSKHRGi5yVIzD+jbduSqtq+/LCyQsc+4V9vOKRzFrW2KNEpV5ZUTRGWAAjSFFOdKlQ2dR3A3O9c5kP9FRgcwkAwNvVkjBHyrrHap9LZmLRozN1irjcR2zS4GBnOfzdziuNycbNe3+p3kunUtBLXHSzfvdcJ7UqqqspVwcx5VWOoHVkADUckb4OatG40shV52EJBAEiPIY5AeaSBSrDJJC788b76Sx8Pt0VQFRYZGXJXIZxjHrHmSNS5yTz5nnS70jsh9HlnKsoAkEykaCdLFOuQAnHIPz3XDDfY3r4jmonNAGSoOP8bSLXDZ4BmbVM8alNTHZY07wAOZ79Q3JZq72Xo+DJpM+mVQNSooKJkZC9xJA8x7MUtcLlZ7hHO5DCR2OMIMjU5zthMhvdWo9IbeO1jb6FG/Xq7HBfWJlZNckzKGORrOxwrF10jZqyGYrlSc7zOFttmaSLCS64exkXE1uGIcxOGjPa0nI5o4PM4wORJrz0h9IjTKqCEKoYMxLamONiEI0gZUlcnOQSNgabOKmPqpFjaWWOWGcNnQ7bDQk2Y9gkq6iAfzRgDBFZ90b4GLy6jgLFVbUzFSNQVUJ7OoEZ1aRy5E0daM3K0c7nWFwNlqh43rEMkQRoJsjrC5Tqyc6M5VgMnK9rGGwDzpXvmI/pBidZRFiDZQg6YcjBRVUjM3cOeah8P4hJYSTRaV0am1ROTgb7Mrb9lkxzGGGDsc58Xl+WsJJWCr104JCjC4M6jYeGhKqVVixrR/JzfG/kphE9pD36YSR3fle+jfADKVDNpjLMgOrDuyKCxGUYEDluV3BGdsH7e/RIUmxLJJPCzLHs27pqUhlCAaQwKk5IIORvtU6146y28MELaCsatJIuCdTMxZFyCAcgliRnDDGOdU54UuCdMjIuA7lyVVj6oYk51Hnk+WcZGbSrP5wt+gjipUFwkjGRQpYKyEiTSVJ7SNqAIZRk9lhvn7JFVb3sRnKiVzqAJPV5OoBV2yyDBUA5GR4Zzt84lwxVGpeWQCDvzOMjO/M8uVTej3R6IW0t1dZUPIUXOxVFYq2C+OrZmUgvzVFJGknImjkwm7SR2W8wfBVpQ9xMb2777PLivgC/wB4x/8A1Ef8bVCvHVVJbQw2ABDZOdu9NPxNNE3RyLqROssgQ7hOw58NKOSq4yPWYkY3LY3qk6S9Hov6P66OTrMyqEkZsHS/YZZMdjsuD2lA28eZv/FANye4neG+TVU+GdfMDhf1XbhPAYo4UklZYzISYo4nZXl1sRDlkZSEJIxjGwBLDcVd3VoYYy30maMxqHkiZkmIjJ06iCCx5Hkx5MBmpaOkmmdbgRqFCsracKAu8bBjpAydXLPgcHFQekHG4jaKqXFvOwaISZkQ6wGUnKrnIZgMjIABY92DzZY2S9IA8F1Gjm2mxtx/KjT2ksKNI30ZpNGtlj128hAGT2lZicYPMAHHdU+z0zKS6yZDMjxyyO+lkYqykFipwRz3B51R2sctwVDQ7NIcqZCukiPVqMhJYhEwNJyPHuAu+A3XWrLKGDCSeUhl5NhtIYeR05HlXC5RZzUf0kg7ie62mw9yt0jxJLYgWttU65nWONmY4RFJPgABk/Kmz0fcHaCzVpBpmuGaeUd4aQ5Cn7iaU/VrPby5hux1MV1GHDBtIKsToOcMhIJXUASARnHPBp06MdMZnuFtbpIy7q7RyxZCto06gyNkocMOTMDvy5VvyOGRkh+TzsPUE5RLn2LeiNo6050UUV6JchFJnpB/L8O/8Q/yt5qc6V+m/A7ic2r2wjZ4JWcrI5QENFJHzCtvlh3URQ8VE6H8OSafiySDUrywoR923j+YJyD3EZqgv+kN9FPJA1rDrijEjETsVCkMV30AknSRjHMcxzpt6C2Tw2s13K6M13i5wgIVV6lAqgkknZedYxAkgHMJYjNZpNFMbeW0TSViklie5kbA2mbToCgln9XOwAbbnUyC2n65LhXtnwzEJqdQz9VJCwzgkEKTkY2K8hvXfg6TfQYjHo62QCRtZIGZGMrn1W3yxxkEDv5VJHCxqhbQA0bOxOdRy6uG7WATqZyx2G/dXk3Vpjc/myAMTt99db55kAe8+42AuDcVzk33wuV6mv5tay/RnVwGDfR5IGDgmI9ozKjcolXIGQCQO6q7pLx2d7KWMwT9bcYUqsZdIlIUOodM6tlbc/afuGBUy842FcxRRtNKOaqQAmeXWOdl9m58q8Ja3Mm8sqxD8yDc++Rxv7lHtqSPlKYAGUNA437sz9rI6labiMk91vIJR6KX4trlHmDRoUdGZ1ZQudJBOR4qB7DTrb8et4WPVtA0MhLq0LwqFYLl1fLKu+CwcnvYHGBnm/AVOCZbknx6+QfJSB8qj3PRWFxhus37y2T8WBqdvK0GhBR1NUHMW95KbxDj/U2ss06iLWGWKLbrHJBCk+ZyGx9lRueeFbgXRC5NvHcJHrWQBk0OA6gZAO5XGfWBU535DFd7j0fRtuJpR4AhWA/h299erbotdQ/kbvHkA8Y9+hjn4VY+YU7h9LwDvBWjWVMbr4fA9fqus3E7pSHljkZos6HmtNbJ46XeLVjbnn31WdJtS8Ps4ySXYoSBuWPVnOw5kvINh34q0ujxYxSRmVHWRGQ4cZwwKndkDZwfzhVdx2K7ke3dbWRDbdobo41Bo2UjSckZjGxFYEkb5I7ObYEnIjqy6tpWkxJa76LG2wHrF/BTeh3R6e41EhokjzH28glgT1mAeb6tixGFxjcginHhVifocSlUGmXtHWygqJWDOWUYcsMntDTJntAasBb6J9NnRXhugLckySJPKjKgZ3ZyrqxXbW+RhhttkHBN7NcQiNtbwLBI2CkLtIZsjOnH2VPayi5yBuwGRXUG5Um/UAFTdKuFLayQ9WCY5JUKpqAw6yxN1alj6r52B2XBGQMYY7TiKskr3GEjM5RRNowANCANjK7yBiMk8+fIUn9JekjzSKkSrGgjkjCsNTaW6vUwCkqG0ppUbkKWO3IT+jnHI7iOe2uXBE2rDbKGEiAMoPINvqB2yGBGcGtjESzEtjJhlwOy7ff2TUsZlDLJFA0BBwQ2sEd2UKaeXgxFcekHEY7W36xgAqtHgBQcdtSdK+IUM23LGe6oh4RlhLci2VIm1hlRMuF1aTJJoQAA6XwBzA3wN1njvG/prtHr6iF0eNJHGRvpOSupdLPggFvVVcDBdgNBGXG40GqOlwts7U6Ktteiq3sjTySGNJpJDbJjL9X1jFTg+qvaAwNh4gEV84j6NpkBMUiS4BOjGhseW5BPtIp/MSwpHhlijjwm4GCuCiJqJGntFT7sd9cr2YKss7ImIY2McgbLFdGp87DA1AbZIOAa3xKMxi2eqy/hPENSksSca3kfbtJoUBWOMnkeZxgAAc6cRHJHZQwJtcT6IlxnaSY5kb9TU7/q0ndF+FlykeMpKRk7YKRflB8cKfvVqfRKxNzxQyHeOyTA85phv+zF/HVGraJpoodgu93gFmlJjbJKdtmjxKkdPLG2isksY4dc3VAwBUBZBEyAyauakatsbkk1V9EuKwtxdesLRFYHWITI0Zd3cF9IcAkhEX25NWcUvX3t1c7FdQt4/uw51n3zM/7IqTeWkUkbLOivEBqYOMgBdyd+WAM57qvGFrniQ6i9uKhEhDS0aHyT5RSt6MonHDIGcsTKGlUMxbSsjFo0BYk4VCoppqVaoooooizvprbCLiKSNnRdQ9Tnu1xszKvtZJHx92q+Ljl5bWP0UQ28kcUJjEhmdGKKmkEp1ZGoKPzsE+GafulQtxaTNdIHhjQyOpGfU7Qx+lkbHxrKeG9F1YdZcKx1dpbdpXkjiHcp1sdbDvY7Z5AVx62Q0r+eDrYrXFr3t1ZjYr0DefHN20230uvk/SiK2todw7mNNKA/ogZY/ZHz8KR+J9J7mYktM6juWMlAP2Tk/rE0+3XC7Xt6LO2bR6zukccSHGcNIVO/koYjvxUK14daStiO34fMwGSsEql/1VKqp97LVaiia1vOthcb53OH7XKkqHuccBkAtsF0h2nFJos9XLIuTk4c4JPMkZwT5nep0PTC7X+2LeTIh+enPzp5/wAlbOUbQhcEggF0IPeCARg+X/tUWb0f2p5dansfPu7QNZfyjRuNpGZ72hZbR1AF2Oy3Eqk4X0yvJpBGiRSNzxpYYHiSGwB501JwmRwTNO+T9mEmNV9mDqJ35k93IVK4dwuO3TREgQd+ObHxY8yfM1MBri1FWxzv0GBo7M/wupBTODf1XEntyVT/AEIw9W5uV9rI/wDvEavRtbgerNGw/wBJCc/FHUfu1ZCl/i/S76NKUkhYjGVZWB1Dv543B2Iz4eNaxGad2FoBPYPNbyiKIXcSB2nyU/rLkH8lC48VlZT8GUj96vLcUlBwbSU+aPE3y1A/KonRzjH02SXTJJFp0lUKRnIIwSeZJ155MNiNqvRw6fO0kbe2Jh8w/wDKuh8snLb4G95v42VL42O9sTu4el1XP0gRdnjuV9sEhHxUEVWy3/DZGy/UK/i6dU/xYKwq04d0gikXeWINqYYEg3AYgEasHBABHtqxEmRzyPbkVz3foOILXNO53481Zb+qAQWntH5S7b9Hbdhm2nlj3zmC4J8s7lhy2zUC/wChEpdnWdZSwGROgOSFCjJGRsqqPV7qZLvg8Mnrwxse46RqHmGG4PmDUM8WFsdFwxCn8nIctqHerlRs6+J9YYPPVi3FXVB/acSeoi/dtP28VFJSxf6jQB1gpUm4VLEuieGNFBysqEqiHnkmMFQB+mgHn31KPCJTCjYkDaHLSR4mSQkjqtIR8qAMgkLvmmqDpBbscLPET4awD8CQa5yWBizNbLnO7xKRok8So5CXwI2bkeYIus5WqG/S5uE77gH07cx2BUncnw6tdccLj3wRP0kjnjVYpjDOcHqm7Mm4wV0OyBsb7ZIONq7yXcsYTrWDSsCqRKAgflqkkCl8AAdx0gsBuWGO8bx3EQJCyRuMgOuQQfFWHy7jUH/JWBcmIPCSMZicrtucad15k91bx8sx3wyNIPf6LLqGTpMIKhcOnw93eSkFVLBdPqhY1HWae/dlC+ZTOBnFOnACeGcFe5mH1zq1xIMYJll9RPbkxxj2UoWnAW660sXdXtpZN8phiI8zNG2OywkxucDkeeaePSHL1j2loOUknXSD9CDDD4ymIfGuhRDnC+e98Ry7BkPyqlQcIbF1a9pUDgtl1NvFGTkqo1HxY7uT5lyxqN0nVntuoT17t0tx7JD9afdEJD7qthXjgEHX8RJO6Wce3I/WzDf3rCB/rK6KqJ2ghCKFUYVQAB4ADAr3RRWCsoooorKJc9I//dN7/wCHk/hNKl85CnScMSFU+DMwRT7iwNM/pLm08MuM8mCJ+3Iif8VLV5EWUgbHIIPmpDL7tQFed5Zc0SRYtLm/eF1KAEtkw629V74FwKORjK41JG7x28berGI2ZHkIPrSvIrnWcnBGOZzdX/CYpl0yRow8xuD3FWG6kdxBBFUvAuORxgo/1aO7Mjt6oZ3LSROx2WUSs2Acagy6c4OLq74rFGBrdcnZVByzHnhVG7HHcB3VyK81HxR11+m3Vssq8eHCldoTHKuTqbU8Dnvcookhdv0uryCe/V4AVJqKzl5yMDKs8so56XdVSKPI21LCDqHmh5Gl/p/bCSOJOugiIcuOufQDhSNtjyLfhU9XFz1W2NxsSBiO+y6NK8x05da+eSaGNfM1mkHBb4AGGXWP9DdAj4ah+FSDxbicHrpM33odY/aVT+NZPJN+hI0++K2HKH+5hWhA1xurJJBiSNHA7mUN+NIkfpIlQ4kjiLeGWQ/Ak/hVlb+kZPtwuPusrfjpqM8l1cZu1vcVIK+nfkT3hXQ4PHAeut4VWRN8JtrH2kxnGWHL9LBqx4lxDr0WKJjpmj1tKhAKxsDp05z235DbYBjzAzRR9OrQ82dT5xsf4c1KtOPWQzolgj1HJ5R5J7yDp38zVqKprIInMcxxOwkE26/wq74qaWQOa4AbQqt/RzF9maQD9JVP4BaY+F8Kjt00RLpGcnxY7ZJPedhXeC5RxlHVge9WDD5V0NcqernlGCVxt1K9DBCw4owvJNQuMcLW4haNts8mxnSw5N7jzHeMjvqdmvuKrMe5hDm5EKy8BzcLtCsdvuHyQsVlRlK7E4Ok+YbGCPOudrcsm8bsvflGI/CtoHhUC+4RbMC8sMGBzZkQY/Wxn516SPltrvpezu9FwpOTS3Nru9IfAOmElv2GHWRkliOTAscsQe/JJODzzzFaRZ3SSoroQysMgj/5se7FKtz0Xsmzpju4yT6yw3JXnzBeNlx58ql8F4LJbqTazpLGxPZkG2oZBw6HY52I093lUFeyCUc4AWO/qBAPlf2VvSvkjOEkOG43t5q9tF1cT4ev5rzOfYIWX/zBXb0gXbwcQjkQCcyW7L1OSrIkba3kDbjtEquCNyAB5LcwkkvIut6y2YRuInim5yFlLBXAGewvqOu+DscVOvbORWwssst5dlYUkk06hgE5woUBI11SHA3I8TVyjqRBCyBubzp1Zk7R1bVFUQmWR0hyaO/IdSn2HTa1dFZ3MIbl1w0BuedDnsPyxsSaafRtan6H9IYYe8drg+SucQj3QiMY9vtq64dwOKG2jt1QGONAoDDOcDmc8yeZqeiAAAAADYAchXoFy19oooosoooooig8c4NHd28kEoJSQYODggggqwPcysAwPiKy3gfGusMkMh+uiZlJO3WqrsglUeBKnI7jWmdKOOCztJrgjV1SEhc41NyRc92WIGfOvz9w3ps0eC0EUjBpGDZKsvWuXcA4bbUeXhiuXynSmois0XcNPfv7K1Sz8y+5OSfruzXLSBmjYjtMuCGA7nRsq4AHeMjuIqBa2l0w3SeJCAfqoIEZh4aklkYA+QBHjVDddP4poZI3jli6xHTWulwupSucZUnGc1fWvpSjIAzDn9LrYh8Skg+dceJlfBFgAPZ1Dcc1ZnfA94c22/3krDh7JoKxqVCMVKlWUg8zkNvk5zk880qdN3tnmRJpJY3RCQyIGXDHHaHrZyndTBw3jMUus9bAXZ3bSkqtgMxKjuOdOkcqU+ldzKLh9VnHLEoULI0LkkaQSetQjADFvZUNDC4VZ1Fr7Rfq26qzUSA0w0zt7yVIvAYW3S9tye4So8R+J1VYwcAv0GYZQ4HdFcZHwbSKqF4hZtsYHT/CuM/KVW/GukdtZndZbiJvGSJX+cRBr0bhJtv/AHNB/wCpXJaWbuBt4q4N3xSMdtJHA7mjjk/gyTVdPx0Akz2dtnxMTRN7zn+VdoC6AdVxGP2SPJH8nDCrOG74mB2SlwP0TE4/dKk1X+luxg4lnkpddrvs7zVInErJ92tXXzinJ+T4Ar0YbFtxNcwnwkjVx/szmp95xmQf51w+Jsd5hZPH7RDCoX9KcPfnayKe/qpiQPcxA+VSjFqA7g4O8T5LQ20JbxBHgPNeR0dibHV3lszd2vVEfmGNTo+CX8Y+qk1+UVwCPgxWoX0WwPK4uYyf7yIOB7erA/GvH+TkRwY721Zu4PmI/MmjnnRzj/cw+VggA2Dud63KszxPikG7rKR4NGHA96An4mvr+keeMfWxx5wdiHQn3En8K4pwK/TBidn/AMK4yPgWG3uqRa3/ABJZEWUTMrOoIeFWGCQDlgpxtnfNV3RQPzwxnsNvC6mD5W7Xj7+i0GIkgZ5kDaoX0WWd1ERCsxYiQqCLeNTo1qpOGmkbVpPIL7DqnrXHo5Oscq6j6yLbE7aVeF5GRW8DIs2oeOMcyM8KgOFssrBdzRlxOZ4BX68mzW7DqrGHoXbgbmZm73M8usnvOoMMewACqriFo9u7EvrwA4Y4DPFqCyCTGxaIsrK+MlTpPeS5E0rdJisjsRvohkg25F53iGB5p1QJ8M+RxvQTyzyGOUlzSDe+zLXdmue4BlnNyKq+lVoJIAhAOqWBQPNp41/Ake+tH4X0NtLeXrYogr4KglmbSDjIUMSFzgcqQ+Iwa3tkB9a6t/3ZBIfklatXa5FH/wA/E+S35R/e4BFFFFdpc9FFFFERRRRRFWdJODR3drLBKSEddyvMYIYEZ2yCAd9q/P8AwroE88McvXKgkUMFMZYgHlk6gM43xWkemjpTPbJBFA5j67rC7AKSVUKujtA4zrztvtzrMeGdO54USPTEyIqqoKsDhQANw3PA54qlWCpwD4ci+/q4qaExYv1b2UqX0bzD1Zom8Mhl/wDVVbc9CLtDtEH80dSPgSG/dq7g9Ju/bt8DxWTPyKj8asofSDan1utT2pn+EmuV8RylH02B3vcVc5ujfo4j3vCz+44RMuQ8Eox4xvj44waj29yYz2HMZ79DFT+6Qc1rUHSm1blcRjyZtP8AFipmI5R/ZyD9Vv8AnT5u9mUsRHveFn4Bjv25B74rKR0iuMYMzOvhIFkH+0BrwOKqdmt7Zh+jH1Z/aiK4+FaVN0Utcf5tEPurp/hxVfP0BtSOyJU+6+f4w1bs5VpT/Ejh6G61dQTjQg8fVIwuLZtjBLH5xz6vlKp/GvgtLVsESyRkf3sAY/tRMcfs00z+jYfYuCPvxhvmrL+FQZvR5cA9h4XHmWU/DSR86tMr6Z3Rkt23/wDQKgdSzDVnvgodu0y7w36ewzyRk/qzBRUlrm/ZTriS4XzSGbP+ryTUK46H3an8izDxRkP88/Kq2XhcsZ7cMiEd5jYfvYx86mAikP0lp4An7EKM42ZEOHf5qyuOIIo+v4fGniQJLf8ACvHXWLgDq7mPx0Okg/f3qHBx2ZCQk8g8usJH7JJHyrs3HpW/KCKX/Fhjb4EKD86k5kjS/wDyPgbha85f/A/yup4baEjRdlD/AKS3fP7SZA9tXnRyymFxHpvY5YwcuqzsxIAP2G7vwpc/pGNvXtoj/htLH/xMv7tWXAOMW1vKJeruA2CNOuN1GcZPqoar1Mcjo3AXOR1DT4WKkhcwPBNhnsv+VqAOAfAc/wCdUV3KpdntpbaQyDEsEjqUmGAAe/S4XbVggjAPIYjXHTS1likRZGVmRlGpGG5Ugb4I7/GmW06cWk3ZxnbkTE37oct+7Xm6eGopTzoa4HTh5rp1VRHJ9AsQqVL+TYfROIfdF2DH7M9djT5csbYxU+1tGJRpFRerGI4Y/Ui2IJGw1OQcasAAZAG5J6WqIZJ3jiEaFlC4TRqAjQlsYH22ce6qrinHHY9VajJMqQtMcaY3d1jwoPruC33Rg5zjFWn1E9QeYjAbe17C2vXmezrOm5aQxRRNEz77gr3g0QuOJQIN/ouqeQ9yko0cSn9I63bHgtabVdwLgMVpEIogcZJZics7H1mZjuWNWNekpacU8QjGxc2aUyvLyiiiirKhRRRRREUUUURL/TLoZFxGFY5WZCjakdMZU4IPMEEEHcezwrEOP+j9oLua3WUMIo0kDMuCwYOcYBO40Hfz5Cv0fWS9Mn/7UvPK1h/C4osFZkeik+UACNrUuMN3DTnOcAHtLUKfhEyKWaNgqnSTzAOrTjbv1beZrSLVPrIx3rCvd+cw/wDRXBYAYkG3buC/t+ueYfw0WqzYqw2KkEbYIII9oNeFABzgZrRbzhxdJpSjOsN8rMiqXLILeKMkL36dQPsBqHxGWwkRxqt0lYBQ2kKyFiFDEbHs51HPcKWRKUPFp0OVmlX2SNj4ZxVjB0zu1/ttXkyIfnpz86jcRsMyyNBDN9HLv1TBJGUoGIUh8HUCBnOe+qyUgNgnB8CcH4GoXwRP6TQe0BSNke3okjimuD0jTj144n9mpf5kfKp8HpJTHbgcH9B1P8QWkXFegtVH8l0rv4d1wp21s7f5LR4en9ocajIntjJ/g1VZQdJbZvVuIgTyBcKfg2DWS4r0TVR3IkB6JI99isN5TlGoBWxyWkco7SRyDzVX/EGq+46IWjbG3Qfcyn8BFZSq4ORsfEbH4irC247cJ6s8o/XY/jmoflM0f7UxHePAqT5hG7pxg++xPE3o9tj6pmj+64P8YY/OoVz6NB/Z3BH34wfmrD8Ko7fpzdr/AGiv99FP4YNWEPpJmHrxRP7NS/zanMcpx9F4Pd5ha87Rv1aR73FcpvRzcD1Xif3sp+akfOq+56JXaZzbuQO9NL/AKSflTFbek1CPrIHB/QdW/i0VZW/T+1bmZIz4NGT/AAFhWRU8ox9OMHs/B8lgw0jui+3b+Qs61PAcduEnu7UZ+GxqUekVwoH18vYIdSWJ0sucMNWdxkmtMj6S2sgwJ4jn7LHT8nxXToZ0dtZ+KyPohZIIY3CqF0mVpHPWYGxZVUfteOKtUtYaiTBJEWnW5/IChmpxG3Ex4IWl9HppXtYGnGJmiQybY7RUFtu7fuqwoorrqoiiiiiIooooiKKKKIisd6WyhuIcSIz2YokPtELv/wAYrYqxbjp/rnFPOWNfjDCv86LBXqAfXsd+zHEPZ2pjUPh9uTFZBicqAx8yIGU598lSrhtJnbvCfgrMPxryoxJCvcIpPkYAPkTWVquvB+kKQiZXjuD/AFiQ6kgkdOSj1lBGcjlU1+l1k3rtjH97DIuP20pp9GD5tpx4XU4+JDfgacMVhbWWVw9MbHAC3duABsNYUDw2OKnR31vNsskMnkHRv5mn6fh8bjDxow8GUEfMUv8AE/Rjw2dWDWkKFvtRKI2B8QUx/wC/fRLJZuOidpIctbQk+PVqD8QAar7n0eWTf2JX7skg+WrHyqbNPPw89XeqzQrhUvFBZGHJevAyUfGMseyeeRVrbTrIoaNg6kZDIQwIPgRkVlYSXN6K4CezLcL5Eow/gB+dV0/opfJ0XK47g0Rz7CQ/zxWk6fbVJfdJUD9Tbg3Vyc4hhIYjHMyN6qLuPWPuoiQrj0Z3YPZMLD77A/Ar/Oo8PRLRHdfSWEcsQiEYDg7uwwxAzqTDKO7v5VobcbuIyOv4dfR+aRiZR7TGSflUW+6SWEo0XJUZ+zcwOvw6xAM+w1hEoS9BowCRMwABJZlUgAb52xtVVZdFZZc4KghUOGyPyih1BwDjsFW/Wx3U5RcG4VI2lJ48E56sXXYznPqMxBHljHlXiC77d5cNJr+tkOshRlYVEYPZAHKPuAFFhI8vRydQh0htbFV0sNyAx2zjYhGIPhUabh0qetG/PT6pO45jbYnY8q0K2tQn0aNhkxoTkjvVVjJ8c/WGuUEi/wBXJzyln5+A3/31EWdPIBsSAfA7H509ehvhUknEkkTISBXaRhyIZSqofaxDY/Q8q1X0c8FVeF2/WorNMpmk1KDlpiZDkHwDAewUycP4XDAuiCKOJc50xoqDJ5nCgDNFtZSqKKKLKKKKKIiiiiiIooooiKxjpSnV8RvkbYySWsqjxVjEhPuaNq2eq7i/R22ugBcQRy6fVLqCVz+aeY9xoix+/c6L3uwhH+wB/E1IlX+sRf4Uv8cFOs3oksjqCm5jDesFuJCCMYwdZbu28aiSeiJNWUvrxdmAyY2IDEEgEpkbqO/O1FrZS/Rcv1N0RuDdy4PsWNT8GBHup0qr6N9H47K3WCMuyqWJZzlmZmLMzEAbkk91WlFsiiiiiL4VzzpauvRxYOzP1AjZuZhZ4snxPVld/OmaiiJRHoq4fnLRSP5STzOD7QzkUxcL4NDbJogijiXwRQo9+OdTKKIivjIDzAPtr7RRFQ9IeC2QgkluLa3dYkZyWiQ7KCTzHlWSWlpotEjKgFgiso5AyMC4HkNTVpHpVuCLDqRzuZY4f1SS8n+zR6Rbn1owMeszcu5VP82Wi1K53U2Glb8yLPvOs/yWq/i50wzoAcx2gUHzkLqQP9Wv/wA5TJF1LNyOuQJ7sxxt8MNUXij5ivDjdDGNh3BYn2/bNFhbrw+DRFGg5Kij4KBUiviHYV9ot0UUUURFFFFERRRRREUUUURFFFFERRRRREUUUURFFFFERRRRREm9K+mV7aylYeGSXEYx9aJPW2B7KIrvtuNwOVKz+l/iOf8AuiUe1bj/AKNa3RRFkEnpj4gP/pTj2rP/ANKolx6a7/H+ZLF5ukxHzC1tVfCKLC/PPGvS4931KzrAqxTLJ2CQ2yuh5kj1XbarKLjdtJPHpnjbCNyYfaZc+/CjY+NbkYFP2R8BUS84FbyrplgidT3NGpHzFEssUtb9DHB20BkbrHBYAqGV35ePWMoqNxbikKxTjWCzyjAU5JA6oE+GML3nurZj0F4fjH0K1xnOOpTGfhXkdAuHjlY2v+pT/lRYsqex9MPDpCA0rxE/3kbAD2uAUHtzTnFKGUMpDKwBBByCDuCCO6qdOhNgpBFnbAjkRCn/ACq6RcDAGB4UWy+0UUURFFFFERRRRREUUUURFFFFERRRRREUUUURFFFFERRRRREUUUURFFFFERRRRREUUUURFFFFERRRRREUUUURFFFFEX//2Q=="/>
          <p:cNvSpPr>
            <a:spLocks noChangeAspect="1" noChangeArrowheads="1"/>
          </p:cNvSpPr>
          <p:nvPr/>
        </p:nvSpPr>
        <p:spPr bwMode="auto">
          <a:xfrm>
            <a:off x="0" y="-1050925"/>
            <a:ext cx="2085975"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4" name="AutoShape 12" descr="data:image/jpeg;base64,/9j/4AAQSkZJRgABAQAAAQABAAD/2wCEAAkGBhQSERUUExQVFRUVGRoaGRgYGBwdHBogHRoYGhgdHBwcIyYgIB0jGhoZIC8gJScqLCwsICMxNTAqNSYrLCkBCQoKDgwOGg8PGikkHyQyLSwtLCotLjQxNCwpLSwsLCksNC0tLCw1LC0tKSwsLyo0LywqLCksLCwsNCwpLCwpLP/AABEIAOcA2wMBIgACEQEDEQH/xAAcAAACAwEBAQEAAAAAAAAAAAAABgQFBwMCAQj/xABQEAACAQMCAgYGBQgFCQcFAAABAgMABBESIQUxBhMiQVFhBzJxgZGhFCNCcrEzUmKCkqKywRUkQ1NzFjRjk6OzwtHTJTV0w9Lh8EVUZIOU/8QAGgEBAAIDAQAAAAAAAAAAAAAAAAMEAQIFBv/EADoRAAEDAgMDCgUDAwUBAAAAAAEAAgMEERIhMUFhgQUTMlFxkbHB0fAUFSKh4SMzQmKC8UNSkrLCJP/aAAwDAQACEQMRAD8A3CiiiiIooooiKKKKIiivhbFKvFPSZZxMY42a5lBwUt16wgjYhmHYX3kVgkDMomuis6f0gX0mertIYF7mnlLt5ExxjHu1++o0vGb+T1rzR/gQIv8AvetNUpOUKePV44Z+CtMo5n6N78lp1FZDcCQ/lr67J85xH8owlcUgix/nlx//AHTf9SoPmsGwOPBSfASDUjvWyUVklqFX1Lu4z53kjfJnI+VWBnuD6l5dL7DE38cbVr84pwbHEOCfAS7Ld60uis3HE75R2b3J/wBLBG38HV11j6U8RTmbOby0ywn4hpB8qmZynSu0f33UZo5h/FaHRSTD0/nXHW2LE/6CZH9+JOrP41YxekK0/tWkgxz66N0Ufr40fvVaZURSdFwPFQOje3pAhMtFR7LiEcyh4pEkU7hkYMD7xUip1oiiiiiIooooiKKKKIiiiisIiiiisoiiiiiIpY6TdOo7Z+piU3Fyf7NTgIDyaV+SL8WPcDXDp50te30W1vg3VwDpJ5RIPWlbxx3DvPsNJUVuttEVjGpjl2Z2wWP25ZpDnC95Y58FBOBXPq6zmbMYLvOg8yrdPT85dzjZo1PkvfFetucyX9wWjAJMKMY7dRz7QyDJy5uceQBrrYQkqFgi0xjlkdUm3guNRHgQuD40o3nTYg5gUSuv9tIp0qfGOLPYH6TEt4+FROC9Ibq5vLdXuJSGlQkBtIwDqYYTAI0g86pmhlmGKodfds+ysirjjOGJtt+1aMOCSE9ufAz6saKPcWfUfeNNdoujsIySGfPPrJJHHuVmKj3AVW9OekEltFGIsCSVtIJ+yMbkZ2zkqN9hknuqBbXd7Yw3E17IsoCoIlDZBclgQToUj7OeYwCRSOns27bC+m9SPmGKxubanqTTZ8Ghj/JwxJ9yNR+AqcE25fKswsujN9eotw9wV6wgqNbqdBPrLp2TbdV7xjJBNWvQa7aS94jKxJVXAGSTgCSb4dlFNTOhyJxXsoRNmBhtdPTRDvA94qPJwaAnJhiz4mNc/HGayzgPSmSDhc8+s9bLOERic6fqkdmGc8gWI7s4r5NZXXDjbXUkhHWOCwDsW/OZJM7MSmrxwQd+Rrb4U3Ixdm9Rmca4VqD8BiP94v3ZpVHwDAfKhuCj7Msq+9W/jUn50qdMOkFy90tlZkhgAXZThskatJJ9VVTSxPfqA7sNz6I9KZ1N1DdEl7dHky27Dq861JHMciDv374xUBpMTcRA7FuJ2h1hdNL8Lk7pFPkyEfNWwP2TUeWOVecZx4o2ofDZj7Aprl0F41NdWxln0atbKNClRgBe4k75Jqy47xhLWEyyBioKjCgEnUwUYBIHnz5A1Ukooy7Bhz3K2yc4cd8t6X24dA7sQgSXG7JmKYd4yV0yDl31ZWXGbyD1LjrV/MuBq2xyEq4fPm2uvvD+N2t6CEKvp3KOuGHnhvPvFev6Kz2oZMg9zHrF9zZ1D9ojyoGVMBtG89h9+iyTDKPqaO0K4tfSQij+twyQYxmRfrYt+/Ug1Ko8XVRTVYcRjnQSQyJIjcmRgwPvFZhJM8f5WNkH56duPv8AtABgNubKo865R2QDddA7QyN/awsBq82G6SfrA+6rTOVHR5VDbbxp74qu+gDheF19x1WuUUh8N6eyw9m9j1p/9xCpwP8AFh3ZfvIXHedNOtlfRzIskTq6MMqykEEeRFdeOVkrcTDcLmvjcw2cLLvRRRUq0RRRRREUUUURFFFFEWSySdfxG+uCc6ZBbJ4KsSqXA9srMT7KTemvFG2g5ayZZCM9odY6QLz5KiaiOWps86Z+jXq3B8bu5Pt+tNVXG+jqTlTI7wSrqjD9W0kUiBmdCWT8mQHIOrG+eeAa4EEjfjZS856DgupKx3wzA3tKsuBRItvEExgop27zjcnzzVPwThyf012Ngis5A5BjHpbHvfPtJrnZdE7oKVtr23Zc76JW259wU4NXHQnobPazvLOY90KjSzMSSysxOVHh86vuLWhxxao6XnmsYGaWzVp0x4TDdKkTzLFKNTx6iNxjDZB5ryzjcY8Mis9nvJX4WyFywS5VRk5wOpc4B56dWCPb4Vo3SHoZDeOryNIrKoXKMNwCSNmDDmTuMV9foZB9Ea1UFUY6tWcvr2w+e8jAGOWBjlUcUzGNAv8AhRSQve4n2VZ8NulNvHIp7HVqVPdgKD8sY91ZDwvgcs1nLeCQIqaiy5bLEKGIBG32sb99NVh6OZom1C4RyqShF0so1PFJGDzOndskjPvqVH0Xnh4Q9sqq8zEkhXGDqlU7M+kbIO/HKt2OYzouvchava+TpN0BSfHb6oeGxN6ks8pdcbHNxHD/AAKR76bvSvh0tYc4aSYkfs9X+Moqu6Q9GZksLJ0R+uth21QamUuVcsAoOSsoHLI3J5V04HBc8Qv47m4j0R2/IFGVSwyVCBt868OW7tAHhUhcCRJfIXUQBF2W1spnQtxLxXiEpHaRmQezrGQfuwrVJxSQfTOLuGGnqHjz3ZfqIce3XqFerTjX9GcQvQ8ZcSsWABxzd5Izv9nDkEjvB7xUIWTrwu4uJPWu5osHlrCyNKzAeDPqI8QAeWK2A+rFsNgFrf6cPVe60L0eW2jh8P6Wt/2nYj5Yqp9LN2Vs0VeckoH7KSN+IWpXQXpHA8MFqjN1sUC6gVIHZCq5Dcj2iPjVZ6TSHmsoWOFd2LHOMDVEjHPdhWaqrWn4jPerTiOYy3BU/Cmhjv5pLXPUxWsr57XMRDPrb41nv7/IVYdEHa34NcyodLfWlSBuGCJGp37wwqpjKwtxSKFtUPUkKchubxoO0OeDK4z34qzu5BFwBADgyFR7S0xdx+yrfCrT8wBvHqq7Da56gfRTIfSAbe1tzODNNIjOWyqYUyOsZOBzKjw7smrvhPVXkX0iDVAxJDYAwSMZ1L6rfeGG8xSfxjh01oLC7RdQigiRtiQpAYnVjkrCRhq7j54p+4BexParNGgjRw0hXYYOSZM42zqDbjnVWoYzDcDU+xZWIHOxWcdPd7qFI7RsFlAUnZXGdDeAB+y36Le4tzrxbpJbuZbRhG5OXjP5KbydR6rH+8Xfx1Dakew9JE5yJ0SeKTOqNwAQGOSuQMEAbYYHPjTLY8ZiKGSF2aAY1o5+sts95zu0P6WTp8SoOjnyUU1M7nIO734dytMqYpxgl79vvf3rT+jXSqO8VgAUljwJYm9ZCeR/SU74YbH3EVdVk1xA6yJcQMFuIvUJPZdT60T45o3vwcMOVaN0c4+l5brNHkZyrI3rI6nS6N5qwI8+Y2NdeirG1LL6Eahc+ppjA62zYVZ0UUVeVVFFFLfTzj0trbxtBoEks8UIZwWVdZwW0gjPLlkURRen3G5YzBbwOY5LhmLOMakjjALldQI1Fii5IONVI7dIARkX98FH2stpOOZDGPSR5irPifCLuedZpLqEusbRj+rMFAZgzEDruey9/dVTe8Xmgt04dJiSOAwpqiQr1iNFLoWUFiB2k1HBwdOO/BqSwyPeTiIGy33vkp45GtFsIJ3r1FIttaySxFpgxaUamGZGcjkQoxqby5mpN8bmNHI+jM0ZUSKpkOjOxycAbZBPgMk1VW6f9nWY55ayz75oSfnTNI0Yhu1OrW6XLFCHACu80iFkO0bsZcYYB222225VHSRTB75RiOIi53K/PO9mFrDYWBSPxjpS6BOtgt3LqTg5JXBK4JYHvDDbwofpBNCiO1i0aPjQyyugbw9Qbew4NSeF8FjnnjWRUXqJShjz6wKyyr2dsxa105xudS8hgu9xw9Vk60qrKoLElHklDBgy9WckhRv2FHgAKuup4IzYNPAn1VZr5ZLm/wBh6JT4Xxm8nAKW92i/ndahHu+kICR7K+p03k1PH9YrxkhhJCjacHBzokT4j20zWlrqm63AViX1qysJSpJWD7Q0rpXOGU5O4wc0n8Ta2XiDszAEygTam7JXMJGBnGANQb2VsyBjnEZ+PjdHPe1oN/fCyvYOljhVLKSCMhjbToMcxvhwNvOukXTaLOHaBSdgOu3P6ron41PnmZdT9Y00Uueyh0lRg46p48cx+cwJO6sD2a88SRVtymmQPPrRQ7a31mNzku7EDSkZbJbAC457VoaYHQn7egUvOOHD3vXa348rckf2jQw/cYn5VIHGY+8sv3kcfMrik3gPRZEhhaWyWWS4cMSVH1CEALnvzjtEdxJydhXeBUiu7gRa0iSEEqXdhqEtwpYBicAiLYDG1V54TEwvuDbhtt1lZjkL3AHK/wDnqCZJ3s7grr+jylTldWhivszuKkcR4ZDcoElRZEBDAZOAQCAQVPgSPfSFwjitwynrb2JHXR2ZIlPrQxS5OkoR+U089yp9lSbm6YANq4fctqUYVTq7RxnGp8AczWTBO06dzvUBYEsZF+vd+SmfhfRG2tpjNDGUcqUPaYjBKk4DE43UcqidKuhy3rIxleNkUquAGXc5yQcE93JhS+OMt2swqNBw3U3UiaT4HAXx8a6/5XFW0FbpDgHIMcuxG27Fqy0T4r4XX4HwJ8FkmLDY2tx9FZcM6BRw208Jcu066Wk0gYwOzpXJwFbtYJOT30uQejq8fq4Z5Y/oyMThXY7H1tKlRgsMjJO2Tz77qLpovLrmH+LAwHxUKKl2vS9XOEmtJD4CQofhl6yaiSO+K47QR5WWObifa32I9VU9JLTiRluYooy9tOFVRlCFXq1RgCzApnBz3d433qzv7ZrHgzox7axFSRy1Stg4J7gz7eyrb+nHABMDnxMbowH7RQ/KqDpzxAXNp1SMIz1iFhPmEEAMcK8gCE69B9buNI5hKWtFrX2butYewRhzs722qh6KdGopIBLIusvqwDnChWK9x3OQTUHj1qbGeOS3JUnUVB3AK4DA55owYAg+dSOGPf2ken6LI8eSVwhcDJ3w0WoYJ3quuoby9mH9XmJ5KOqdVUebMAB5kn/lV8A4ySclo+SI04a1v1ZbO9PnA7oMgCghGRJIwfsq+oFM+Mbo6/d0Vf8AQJzHxC5jHqSwxzEd2tWaNm8sqEz7KXeA22hUQFWWGIR61OQzl3eXSe9FJVQe86vCmLoDFr4hdSj1YooYf1iXlYe5Wj+NcilDRXvDNLenmrM5Jo24tb+q0KiiivQLkIpM9JbbWCY9a9j/AHUkf/hpzpM9In5Xhw//ACj/ALiasoilm54S89xxIR6esjhs5F15x2fpGoHAJ3QsOXPFMuaXpborJxIo2hnNjAXHNQ+rOPAkPpHgSKHRGi5yVIzD+jbduSqtq+/LCyQsc+4V9vOKRzFrW2KNEpV5ZUTRGWAAjSFFOdKlQ2dR3A3O9c5kP9FRgcwkAwNvVkjBHyrrHap9LZmLRozN1irjcR2zS4GBnOfzdziuNycbNe3+p3kunUtBLXHSzfvdcJ7UqqqspVwcx5VWOoHVkADUckb4OatG40shV52EJBAEiPIY5AeaSBSrDJJC788b76Sx8Pt0VQFRYZGXJXIZxjHrHmSNS5yTz5nnS70jsh9HlnKsoAkEykaCdLFOuQAnHIPz3XDDfY3r4jmonNAGSoOP8bSLXDZ4BmbVM8alNTHZY07wAOZ79Q3JZq72Xo+DJpM+mVQNSooKJkZC9xJA8x7MUtcLlZ7hHO5DCR2OMIMjU5zthMhvdWo9IbeO1jb6FG/Xq7HBfWJlZNckzKGORrOxwrF10jZqyGYrlSc7zOFttmaSLCS64exkXE1uGIcxOGjPa0nI5o4PM4wORJrz0h9IjTKqCEKoYMxLamONiEI0gZUlcnOQSNgabOKmPqpFjaWWOWGcNnQ7bDQk2Y9gkq6iAfzRgDBFZ90b4GLy6jgLFVbUzFSNQVUJ7OoEZ1aRy5E0daM3K0c7nWFwNlqh43rEMkQRoJsjrC5Tqyc6M5VgMnK9rGGwDzpXvmI/pBidZRFiDZQg6YcjBRVUjM3cOeah8P4hJYSTRaV0am1ROTgb7Mrb9lkxzGGGDsc58Xl+WsJJWCr104JCjC4M6jYeGhKqVVixrR/JzfG/kphE9pD36YSR3fle+jfADKVDNpjLMgOrDuyKCxGUYEDluV3BGdsH7e/RIUmxLJJPCzLHs27pqUhlCAaQwKk5IIORvtU6146y28MELaCsatJIuCdTMxZFyCAcgliRnDDGOdU54UuCdMjIuA7lyVVj6oYk51Hnk+WcZGbSrP5wt+gjipUFwkjGRQpYKyEiTSVJ7SNqAIZRk9lhvn7JFVb3sRnKiVzqAJPV5OoBV2yyDBUA5GR4Zzt84lwxVGpeWQCDvzOMjO/M8uVTej3R6IW0t1dZUPIUXOxVFYq2C+OrZmUgvzVFJGknImjkwm7SR2W8wfBVpQ9xMb2777PLivgC/wB4x/8A1Ef8bVCvHVVJbQw2ABDZOdu9NPxNNE3RyLqROssgQ7hOw58NKOSq4yPWYkY3LY3qk6S9Hov6P66OTrMyqEkZsHS/YZZMdjsuD2lA28eZv/FANye4neG+TVU+GdfMDhf1XbhPAYo4UklZYzISYo4nZXl1sRDlkZSEJIxjGwBLDcVd3VoYYy30maMxqHkiZkmIjJ06iCCx5Hkx5MBmpaOkmmdbgRqFCsracKAu8bBjpAydXLPgcHFQekHG4jaKqXFvOwaISZkQ6wGUnKrnIZgMjIABY92DzZY2S9IA8F1Gjm2mxtx/KjT2ksKNI30ZpNGtlj128hAGT2lZicYPMAHHdU+z0zKS6yZDMjxyyO+lkYqykFipwRz3B51R2sctwVDQ7NIcqZCukiPVqMhJYhEwNJyPHuAu+A3XWrLKGDCSeUhl5NhtIYeR05HlXC5RZzUf0kg7ie62mw9yt0jxJLYgWttU65nWONmY4RFJPgABk/Kmz0fcHaCzVpBpmuGaeUd4aQ5Cn7iaU/VrPby5hux1MV1GHDBtIKsToOcMhIJXUASARnHPBp06MdMZnuFtbpIy7q7RyxZCto06gyNkocMOTMDvy5VvyOGRkh+TzsPUE5RLn2LeiNo6050UUV6JchFJnpB/L8O/8Q/yt5qc6V+m/A7ic2r2wjZ4JWcrI5QENFJHzCtvlh3URQ8VE6H8OSafiySDUrywoR923j+YJyD3EZqgv+kN9FPJA1rDrijEjETsVCkMV30AknSRjHMcxzpt6C2Tw2s13K6M13i5wgIVV6lAqgkknZedYxAkgHMJYjNZpNFMbeW0TSViklie5kbA2mbToCgln9XOwAbbnUyC2n65LhXtnwzEJqdQz9VJCwzgkEKTkY2K8hvXfg6TfQYjHo62QCRtZIGZGMrn1W3yxxkEDv5VJHCxqhbQA0bOxOdRy6uG7WATqZyx2G/dXk3Vpjc/myAMTt99db55kAe8+42AuDcVzk33wuV6mv5tay/RnVwGDfR5IGDgmI9ozKjcolXIGQCQO6q7pLx2d7KWMwT9bcYUqsZdIlIUOodM6tlbc/afuGBUy842FcxRRtNKOaqQAmeXWOdl9m58q8Ja3Mm8sqxD8yDc++Rxv7lHtqSPlKYAGUNA437sz9rI6labiMk91vIJR6KX4trlHmDRoUdGZ1ZQudJBOR4qB7DTrb8et4WPVtA0MhLq0LwqFYLl1fLKu+CwcnvYHGBnm/AVOCZbknx6+QfJSB8qj3PRWFxhus37y2T8WBqdvK0GhBR1NUHMW95KbxDj/U2ss06iLWGWKLbrHJBCk+ZyGx9lRueeFbgXRC5NvHcJHrWQBk0OA6gZAO5XGfWBU535DFd7j0fRtuJpR4AhWA/h299erbotdQ/kbvHkA8Y9+hjn4VY+YU7h9LwDvBWjWVMbr4fA9fqus3E7pSHljkZos6HmtNbJ46XeLVjbnn31WdJtS8Ps4ySXYoSBuWPVnOw5kvINh34q0ujxYxSRmVHWRGQ4cZwwKndkDZwfzhVdx2K7ke3dbWRDbdobo41Bo2UjSckZjGxFYEkb5I7ObYEnIjqy6tpWkxJa76LG2wHrF/BTeh3R6e41EhokjzH28glgT1mAeb6tixGFxjcginHhVifocSlUGmXtHWygqJWDOWUYcsMntDTJntAasBb6J9NnRXhugLckySJPKjKgZ3ZyrqxXbW+RhhttkHBN7NcQiNtbwLBI2CkLtIZsjOnH2VPayi5yBuwGRXUG5Um/UAFTdKuFLayQ9WCY5JUKpqAw6yxN1alj6r52B2XBGQMYY7TiKskr3GEjM5RRNowANCANjK7yBiMk8+fIUn9JekjzSKkSrGgjkjCsNTaW6vUwCkqG0ppUbkKWO3IT+jnHI7iOe2uXBE2rDbKGEiAMoPINvqB2yGBGcGtjESzEtjJhlwOy7ff2TUsZlDLJFA0BBwQ2sEd2UKaeXgxFcekHEY7W36xgAqtHgBQcdtSdK+IUM23LGe6oh4RlhLci2VIm1hlRMuF1aTJJoQAA6XwBzA3wN1njvG/prtHr6iF0eNJHGRvpOSupdLPggFvVVcDBdgNBGXG40GqOlwts7U6Ktteiq3sjTySGNJpJDbJjL9X1jFTg+qvaAwNh4gEV84j6NpkBMUiS4BOjGhseW5BPtIp/MSwpHhlijjwm4GCuCiJqJGntFT7sd9cr2YKss7ImIY2McgbLFdGp87DA1AbZIOAa3xKMxi2eqy/hPENSksSca3kfbtJoUBWOMnkeZxgAAc6cRHJHZQwJtcT6IlxnaSY5kb9TU7/q0ndF+FlykeMpKRk7YKRflB8cKfvVqfRKxNzxQyHeOyTA85phv+zF/HVGraJpoodgu93gFmlJjbJKdtmjxKkdPLG2isksY4dc3VAwBUBZBEyAyauakatsbkk1V9EuKwtxdesLRFYHWITI0Zd3cF9IcAkhEX25NWcUvX3t1c7FdQt4/uw51n3zM/7IqTeWkUkbLOivEBqYOMgBdyd+WAM57qvGFrniQ6i9uKhEhDS0aHyT5RSt6MonHDIGcsTKGlUMxbSsjFo0BYk4VCoppqVaoooooizvprbCLiKSNnRdQ9Tnu1xszKvtZJHx92q+Ljl5bWP0UQ28kcUJjEhmdGKKmkEp1ZGoKPzsE+GafulQtxaTNdIHhjQyOpGfU7Qx+lkbHxrKeG9F1YdZcKx1dpbdpXkjiHcp1sdbDvY7Z5AVx62Q0r+eDrYrXFr3t1ZjYr0DefHN20230uvk/SiK2todw7mNNKA/ogZY/ZHz8KR+J9J7mYktM6juWMlAP2Tk/rE0+3XC7Xt6LO2bR6zukccSHGcNIVO/koYjvxUK14daStiO34fMwGSsEql/1VKqp97LVaiia1vOthcb53OH7XKkqHuccBkAtsF0h2nFJos9XLIuTk4c4JPMkZwT5nep0PTC7X+2LeTIh+enPzp5/wAlbOUbQhcEggF0IPeCARg+X/tUWb0f2p5dansfPu7QNZfyjRuNpGZ72hZbR1AF2Oy3Eqk4X0yvJpBGiRSNzxpYYHiSGwB501JwmRwTNO+T9mEmNV9mDqJ35k93IVK4dwuO3TREgQd+ObHxY8yfM1MBri1FWxzv0GBo7M/wupBTODf1XEntyVT/AEIw9W5uV9rI/wDvEavRtbgerNGw/wBJCc/FHUfu1ZCl/i/S76NKUkhYjGVZWB1Dv543B2Iz4eNaxGad2FoBPYPNbyiKIXcSB2nyU/rLkH8lC48VlZT8GUj96vLcUlBwbSU+aPE3y1A/KonRzjH02SXTJJFp0lUKRnIIwSeZJ155MNiNqvRw6fO0kbe2Jh8w/wDKuh8snLb4G95v42VL42O9sTu4el1XP0gRdnjuV9sEhHxUEVWy3/DZGy/UK/i6dU/xYKwq04d0gikXeWINqYYEg3AYgEasHBABHtqxEmRzyPbkVz3foOILXNO53481Zb+qAQWntH5S7b9Hbdhm2nlj3zmC4J8s7lhy2zUC/wChEpdnWdZSwGROgOSFCjJGRsqqPV7qZLvg8Mnrwxse46RqHmGG4PmDUM8WFsdFwxCn8nIctqHerlRs6+J9YYPPVi3FXVB/acSeoi/dtP28VFJSxf6jQB1gpUm4VLEuieGNFBysqEqiHnkmMFQB+mgHn31KPCJTCjYkDaHLSR4mSQkjqtIR8qAMgkLvmmqDpBbscLPET4awD8CQa5yWBizNbLnO7xKRok8So5CXwI2bkeYIus5WqG/S5uE77gH07cx2BUncnw6tdccLj3wRP0kjnjVYpjDOcHqm7Mm4wV0OyBsb7ZIONq7yXcsYTrWDSsCqRKAgflqkkCl8AAdx0gsBuWGO8bx3EQJCyRuMgOuQQfFWHy7jUH/JWBcmIPCSMZicrtucad15k91bx8sx3wyNIPf6LLqGTpMIKhcOnw93eSkFVLBdPqhY1HWae/dlC+ZTOBnFOnACeGcFe5mH1zq1xIMYJll9RPbkxxj2UoWnAW660sXdXtpZN8phiI8zNG2OywkxucDkeeaePSHL1j2loOUknXSD9CDDD4ymIfGuhRDnC+e98Ry7BkPyqlQcIbF1a9pUDgtl1NvFGTkqo1HxY7uT5lyxqN0nVntuoT17t0tx7JD9afdEJD7qthXjgEHX8RJO6Wce3I/WzDf3rCB/rK6KqJ2ghCKFUYVQAB4ADAr3RRWCsoooorKJc9I//dN7/wCHk/hNKl85CnScMSFU+DMwRT7iwNM/pLm08MuM8mCJ+3Iif8VLV5EWUgbHIIPmpDL7tQFed5Zc0SRYtLm/eF1KAEtkw629V74FwKORjK41JG7x28berGI2ZHkIPrSvIrnWcnBGOZzdX/CYpl0yRow8xuD3FWG6kdxBBFUvAuORxgo/1aO7Mjt6oZ3LSROx2WUSs2Acagy6c4OLq74rFGBrdcnZVByzHnhVG7HHcB3VyK81HxR11+m3Vssq8eHCldoTHKuTqbU8Dnvcookhdv0uryCe/V4AVJqKzl5yMDKs8so56XdVSKPI21LCDqHmh5Gl/p/bCSOJOugiIcuOufQDhSNtjyLfhU9XFz1W2NxsSBiO+y6NK8x05da+eSaGNfM1mkHBb4AGGXWP9DdAj4ah+FSDxbicHrpM33odY/aVT+NZPJN+hI0++K2HKH+5hWhA1xurJJBiSNHA7mUN+NIkfpIlQ4kjiLeGWQ/Ak/hVlb+kZPtwuPusrfjpqM8l1cZu1vcVIK+nfkT3hXQ4PHAeut4VWRN8JtrH2kxnGWHL9LBqx4lxDr0WKJjpmj1tKhAKxsDp05z235DbYBjzAzRR9OrQ82dT5xsf4c1KtOPWQzolgj1HJ5R5J7yDp38zVqKprIInMcxxOwkE26/wq74qaWQOa4AbQqt/RzF9maQD9JVP4BaY+F8Kjt00RLpGcnxY7ZJPedhXeC5RxlHVge9WDD5V0NcqernlGCVxt1K9DBCw4owvJNQuMcLW4haNts8mxnSw5N7jzHeMjvqdmvuKrMe5hDm5EKy8BzcLtCsdvuHyQsVlRlK7E4Ok+YbGCPOudrcsm8bsvflGI/CtoHhUC+4RbMC8sMGBzZkQY/Wxn516SPltrvpezu9FwpOTS3Nru9IfAOmElv2GHWRkliOTAscsQe/JJODzzzFaRZ3SSoroQysMgj/5se7FKtz0Xsmzpju4yT6yw3JXnzBeNlx58ql8F4LJbqTazpLGxPZkG2oZBw6HY52I093lUFeyCUc4AWO/qBAPlf2VvSvkjOEkOG43t5q9tF1cT4ev5rzOfYIWX/zBXb0gXbwcQjkQCcyW7L1OSrIkba3kDbjtEquCNyAB5LcwkkvIut6y2YRuInim5yFlLBXAGewvqOu+DscVOvbORWwssst5dlYUkk06hgE5woUBI11SHA3I8TVyjqRBCyBubzp1Zk7R1bVFUQmWR0hyaO/IdSn2HTa1dFZ3MIbl1w0BuedDnsPyxsSaafRtan6H9IYYe8drg+SucQj3QiMY9vtq64dwOKG2jt1QGONAoDDOcDmc8yeZqeiAAAAADYAchXoFy19oooosoooooig8c4NHd28kEoJSQYODggggqwPcysAwPiKy3gfGusMkMh+uiZlJO3WqrsglUeBKnI7jWmdKOOCztJrgjV1SEhc41NyRc92WIGfOvz9w3ps0eC0EUjBpGDZKsvWuXcA4bbUeXhiuXynSmois0XcNPfv7K1Sz8y+5OSfruzXLSBmjYjtMuCGA7nRsq4AHeMjuIqBa2l0w3SeJCAfqoIEZh4aklkYA+QBHjVDddP4poZI3jli6xHTWulwupSucZUnGc1fWvpSjIAzDn9LrYh8Skg+dceJlfBFgAPZ1Dcc1ZnfA94c22/3krDh7JoKxqVCMVKlWUg8zkNvk5zk880qdN3tnmRJpJY3RCQyIGXDHHaHrZyndTBw3jMUus9bAXZ3bSkqtgMxKjuOdOkcqU+ldzKLh9VnHLEoULI0LkkaQSetQjADFvZUNDC4VZ1Fr7Rfq26qzUSA0w0zt7yVIvAYW3S9tye4So8R+J1VYwcAv0GYZQ4HdFcZHwbSKqF4hZtsYHT/CuM/KVW/GukdtZndZbiJvGSJX+cRBr0bhJtv/AHNB/wCpXJaWbuBt4q4N3xSMdtJHA7mjjk/gyTVdPx0Akz2dtnxMTRN7zn+VdoC6AdVxGP2SPJH8nDCrOG74mB2SlwP0TE4/dKk1X+luxg4lnkpddrvs7zVInErJ92tXXzinJ+T4Ar0YbFtxNcwnwkjVx/szmp95xmQf51w+Jsd5hZPH7RDCoX9KcPfnayKe/qpiQPcxA+VSjFqA7g4O8T5LQ20JbxBHgPNeR0dibHV3lszd2vVEfmGNTo+CX8Y+qk1+UVwCPgxWoX0WwPK4uYyf7yIOB7erA/GvH+TkRwY721Zu4PmI/MmjnnRzj/cw+VggA2Dud63KszxPikG7rKR4NGHA96An4mvr+keeMfWxx5wdiHQn3En8K4pwK/TBidn/AMK4yPgWG3uqRa3/ABJZEWUTMrOoIeFWGCQDlgpxtnfNV3RQPzwxnsNvC6mD5W7Xj7+i0GIkgZ5kDaoX0WWd1ERCsxYiQqCLeNTo1qpOGmkbVpPIL7DqnrXHo5Oscq6j6yLbE7aVeF5GRW8DIs2oeOMcyM8KgOFssrBdzRlxOZ4BX68mzW7DqrGHoXbgbmZm73M8usnvOoMMewACqriFo9u7EvrwA4Y4DPFqCyCTGxaIsrK+MlTpPeS5E0rdJisjsRvohkg25F53iGB5p1QJ8M+RxvQTyzyGOUlzSDe+zLXdmue4BlnNyKq+lVoJIAhAOqWBQPNp41/Ake+tH4X0NtLeXrYogr4KglmbSDjIUMSFzgcqQ+Iwa3tkB9a6t/3ZBIfklatXa5FH/wA/E+S35R/e4BFFFFdpc9FFFFERRRRRFWdJODR3drLBKSEddyvMYIYEZ2yCAd9q/P8AwroE88McvXKgkUMFMZYgHlk6gM43xWkemjpTPbJBFA5j67rC7AKSVUKujtA4zrztvtzrMeGdO54USPTEyIqqoKsDhQANw3PA54qlWCpwD4ci+/q4qaExYv1b2UqX0bzD1Zom8Mhl/wDVVbc9CLtDtEH80dSPgSG/dq7g9Ju/bt8DxWTPyKj8asofSDan1utT2pn+EmuV8RylH02B3vcVc5ujfo4j3vCz+44RMuQ8Eox4xvj44waj29yYz2HMZ79DFT+6Qc1rUHSm1blcRjyZtP8AFipmI5R/ZyD9Vv8AnT5u9mUsRHveFn4Bjv25B74rKR0iuMYMzOvhIFkH+0BrwOKqdmt7Zh+jH1Z/aiK4+FaVN0Utcf5tEPurp/hxVfP0BtSOyJU+6+f4w1bs5VpT/Ejh6G61dQTjQg8fVIwuLZtjBLH5xz6vlKp/GvgtLVsESyRkf3sAY/tRMcfs00z+jYfYuCPvxhvmrL+FQZvR5cA9h4XHmWU/DSR86tMr6Z3Rkt23/wDQKgdSzDVnvgodu0y7w36ewzyRk/qzBRUlrm/ZTriS4XzSGbP+ryTUK46H3an8izDxRkP88/Kq2XhcsZ7cMiEd5jYfvYx86mAikP0lp4An7EKM42ZEOHf5qyuOIIo+v4fGniQJLf8ACvHXWLgDq7mPx0Okg/f3qHBx2ZCQk8g8usJH7JJHyrs3HpW/KCKX/Fhjb4EKD86k5kjS/wDyPgbha85f/A/yup4baEjRdlD/AKS3fP7SZA9tXnRyymFxHpvY5YwcuqzsxIAP2G7vwpc/pGNvXtoj/htLH/xMv7tWXAOMW1vKJeruA2CNOuN1GcZPqoar1Mcjo3AXOR1DT4WKkhcwPBNhnsv+VqAOAfAc/wCdUV3KpdntpbaQyDEsEjqUmGAAe/S4XbVggjAPIYjXHTS1likRZGVmRlGpGG5Ugb4I7/GmW06cWk3ZxnbkTE37oct+7Xm6eGopTzoa4HTh5rp1VRHJ9AsQqVL+TYfROIfdF2DH7M9djT5csbYxU+1tGJRpFRerGI4Y/Ui2IJGw1OQcasAAZAG5J6WqIZJ3jiEaFlC4TRqAjQlsYH22ce6qrinHHY9VajJMqQtMcaY3d1jwoPruC33Rg5zjFWn1E9QeYjAbe17C2vXmezrOm5aQxRRNEz77gr3g0QuOJQIN/ouqeQ9yko0cSn9I63bHgtabVdwLgMVpEIogcZJZics7H1mZjuWNWNekpacU8QjGxc2aUyvLyiiiirKhRRRRREUUUURL/TLoZFxGFY5WZCjakdMZU4IPMEEEHcezwrEOP+j9oLua3WUMIo0kDMuCwYOcYBO40Hfz5Cv0fWS9Mn/7UvPK1h/C4osFZkeik+UACNrUuMN3DTnOcAHtLUKfhEyKWaNgqnSTzAOrTjbv1beZrSLVPrIx3rCvd+cw/wDRXBYAYkG3buC/t+ueYfw0WqzYqw2KkEbYIII9oNeFABzgZrRbzhxdJpSjOsN8rMiqXLILeKMkL36dQPsBqHxGWwkRxqt0lYBQ2kKyFiFDEbHs51HPcKWRKUPFp0OVmlX2SNj4ZxVjB0zu1/ttXkyIfnpz86jcRsMyyNBDN9HLv1TBJGUoGIUh8HUCBnOe+qyUgNgnB8CcH4GoXwRP6TQe0BSNke3okjimuD0jTj144n9mpf5kfKp8HpJTHbgcH9B1P8QWkXFegtVH8l0rv4d1wp21s7f5LR4en9ocajIntjJ/g1VZQdJbZvVuIgTyBcKfg2DWS4r0TVR3IkB6JI99isN5TlGoBWxyWkco7SRyDzVX/EGq+46IWjbG3Qfcyn8BFZSq4ORsfEbH4irC247cJ6s8o/XY/jmoflM0f7UxHePAqT5hG7pxg++xPE3o9tj6pmj+64P8YY/OoVz6NB/Z3BH34wfmrD8Ko7fpzdr/AGiv99FP4YNWEPpJmHrxRP7NS/zanMcpx9F4Pd5ha87Rv1aR73FcpvRzcD1Xif3sp+akfOq+56JXaZzbuQO9NL/AKSflTFbek1CPrIHB/QdW/i0VZW/T+1bmZIz4NGT/AAFhWRU8ox9OMHs/B8lgw0jui+3b+Qs61PAcduEnu7UZ+GxqUekVwoH18vYIdSWJ0sucMNWdxkmtMj6S2sgwJ4jn7LHT8nxXToZ0dtZ+KyPohZIIY3CqF0mVpHPWYGxZVUfteOKtUtYaiTBJEWnW5/IChmpxG3Ex4IWl9HppXtYGnGJmiQybY7RUFtu7fuqwoorrqoiiiiiIooooiKKKKIisd6WyhuIcSIz2YokPtELv/wAYrYqxbjp/rnFPOWNfjDCv86LBXqAfXsd+zHEPZ2pjUPh9uTFZBicqAx8yIGU598lSrhtJnbvCfgrMPxryoxJCvcIpPkYAPkTWVquvB+kKQiZXjuD/AFiQ6kgkdOSj1lBGcjlU1+l1k3rtjH97DIuP20pp9GD5tpx4XU4+JDfgacMVhbWWVw9MbHAC3duABsNYUDw2OKnR31vNsskMnkHRv5mn6fh8bjDxow8GUEfMUv8AE/Rjw2dWDWkKFvtRKI2B8QUx/wC/fRLJZuOidpIctbQk+PVqD8QAar7n0eWTf2JX7skg+WrHyqbNPPw89XeqzQrhUvFBZGHJevAyUfGMseyeeRVrbTrIoaNg6kZDIQwIPgRkVlYSXN6K4CezLcL5Eow/gB+dV0/opfJ0XK47g0Rz7CQ/zxWk6fbVJfdJUD9Tbg3Vyc4hhIYjHMyN6qLuPWPuoiQrj0Z3YPZMLD77A/Ar/Oo8PRLRHdfSWEcsQiEYDg7uwwxAzqTDKO7v5VobcbuIyOv4dfR+aRiZR7TGSflUW+6SWEo0XJUZ+zcwOvw6xAM+w1hEoS9BowCRMwABJZlUgAb52xtVVZdFZZc4KghUOGyPyih1BwDjsFW/Wx3U5RcG4VI2lJ48E56sXXYznPqMxBHljHlXiC77d5cNJr+tkOshRlYVEYPZAHKPuAFFhI8vRydQh0htbFV0sNyAx2zjYhGIPhUabh0qetG/PT6pO45jbYnY8q0K2tQn0aNhkxoTkjvVVjJ8c/WGuUEi/wBXJzyln5+A3/31EWdPIBsSAfA7H509ehvhUknEkkTISBXaRhyIZSqofaxDY/Q8q1X0c8FVeF2/WorNMpmk1KDlpiZDkHwDAewUycP4XDAuiCKOJc50xoqDJ5nCgDNFtZSqKKKLKKKKKIiiiiiIooooiKxjpSnV8RvkbYySWsqjxVjEhPuaNq2eq7i/R22ugBcQRy6fVLqCVz+aeY9xoix+/c6L3uwhH+wB/E1IlX+sRf4Uv8cFOs3oksjqCm5jDesFuJCCMYwdZbu28aiSeiJNWUvrxdmAyY2IDEEgEpkbqO/O1FrZS/Rcv1N0RuDdy4PsWNT8GBHup0qr6N9H47K3WCMuyqWJZzlmZmLMzEAbkk91WlFsiiiiiL4VzzpauvRxYOzP1AjZuZhZ4snxPVld/OmaiiJRHoq4fnLRSP5STzOD7QzkUxcL4NDbJogijiXwRQo9+OdTKKIivjIDzAPtr7RRFQ9IeC2QgkluLa3dYkZyWiQ7KCTzHlWSWlpotEjKgFgiso5AyMC4HkNTVpHpVuCLDqRzuZY4f1SS8n+zR6Rbn1owMeszcu5VP82Wi1K53U2Glb8yLPvOs/yWq/i50wzoAcx2gUHzkLqQP9Wv/wA5TJF1LNyOuQJ7sxxt8MNUXij5ivDjdDGNh3BYn2/bNFhbrw+DRFGg5Kij4KBUiviHYV9ot0UUUURFFFFERRRRREUUUURFFFFERRRRREUUUURFFFFERRRRREm9K+mV7aylYeGSXEYx9aJPW2B7KIrvtuNwOVKz+l/iOf8AuiUe1bj/AKNa3RRFkEnpj4gP/pTj2rP/ANKolx6a7/H+ZLF5ukxHzC1tVfCKLC/PPGvS4931KzrAqxTLJ2CQ2yuh5kj1XbarKLjdtJPHpnjbCNyYfaZc+/CjY+NbkYFP2R8BUS84FbyrplgidT3NGpHzFEssUtb9DHB20BkbrHBYAqGV35ePWMoqNxbikKxTjWCzyjAU5JA6oE+GML3nurZj0F4fjH0K1xnOOpTGfhXkdAuHjlY2v+pT/lRYsqex9MPDpCA0rxE/3kbAD2uAUHtzTnFKGUMpDKwBBByCDuCCO6qdOhNgpBFnbAjkRCn/ACq6RcDAGB4UWy+0UUURFFFFERRRRREUUUURFFFFERRRRREUUUURFFFFERRRRREUUUURFFFFERRRRREUUUURFFFFERRRRREUUUURFFFFEX//2Q=="/>
          <p:cNvSpPr>
            <a:spLocks noChangeAspect="1" noChangeArrowheads="1"/>
          </p:cNvSpPr>
          <p:nvPr/>
        </p:nvSpPr>
        <p:spPr bwMode="auto">
          <a:xfrm>
            <a:off x="0" y="-1050925"/>
            <a:ext cx="2085975"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6" name="AutoShape 14" descr="data:image/jpeg;base64,/9j/4AAQSkZJRgABAQAAAQABAAD/2wCEAAkGBhQSERUUExQVFRUVGRoaGRgYGBwdHBogHRoYGhgdHBwcIyYgIB0jGhoZIC8gJScqLCwsICMxNTAqNSYrLCkBCQoKDgwOGg8PGikkHyQyLSwtLCotLjQxNCwpLSwsLCksNC0tLCw1LC0tKSwsLyo0LywqLCksLCwsNCwpLCwpLP/AABEIAOcA2wMBIgACEQEDEQH/xAAcAAACAwEBAQEAAAAAAAAAAAAABgQFBwMCAQj/xABQEAACAQMCAgYGBQgFCQcFAAABAgMABBESIQUxBhMiQVFhBzJxgZGhFCNCcrEzUmKCkqKywRUkQ1NzFjRjk6OzwtHTJTV0w9Lh8EVUZIOU/8QAGgEBAAIDAQAAAAAAAAAAAAAAAAMEAQIFBv/EADoRAAEDAgMDCgUDAwUBAAAAAAEAAgMEERIhMUFhgQUTMlFxkbHB0fAUFSKh4SMzQmKC8UNSkrLCJP/aAAwDAQACEQMRAD8A3CiiiiIooooiKKKKIiivhbFKvFPSZZxMY42a5lBwUt16wgjYhmHYX3kVgkDMomuis6f0gX0mertIYF7mnlLt5ExxjHu1++o0vGb+T1rzR/gQIv8AvetNUpOUKePV44Z+CtMo5n6N78lp1FZDcCQ/lr67J85xH8owlcUgix/nlx//AHTf9SoPmsGwOPBSfASDUjvWyUVklqFX1Lu4z53kjfJnI+VWBnuD6l5dL7DE38cbVr84pwbHEOCfAS7Ld60uis3HE75R2b3J/wBLBG38HV11j6U8RTmbOby0ywn4hpB8qmZynSu0f33UZo5h/FaHRSTD0/nXHW2LE/6CZH9+JOrP41YxekK0/tWkgxz66N0Ufr40fvVaZURSdFwPFQOje3pAhMtFR7LiEcyh4pEkU7hkYMD7xUip1oiiiiiIooooiKKKKIiiiisIiiiisoiiiiiIpY6TdOo7Z+piU3Fyf7NTgIDyaV+SL8WPcDXDp50te30W1vg3VwDpJ5RIPWlbxx3DvPsNJUVuttEVjGpjl2Z2wWP25ZpDnC95Y58FBOBXPq6zmbMYLvOg8yrdPT85dzjZo1PkvfFetucyX9wWjAJMKMY7dRz7QyDJy5uceQBrrYQkqFgi0xjlkdUm3guNRHgQuD40o3nTYg5gUSuv9tIp0qfGOLPYH6TEt4+FROC9Ibq5vLdXuJSGlQkBtIwDqYYTAI0g86pmhlmGKodfds+ysirjjOGJtt+1aMOCSE9ufAz6saKPcWfUfeNNdoujsIySGfPPrJJHHuVmKj3AVW9OekEltFGIsCSVtIJ+yMbkZ2zkqN9hknuqBbXd7Yw3E17IsoCoIlDZBclgQToUj7OeYwCRSOns27bC+m9SPmGKxubanqTTZ8Ghj/JwxJ9yNR+AqcE25fKswsujN9eotw9wV6wgqNbqdBPrLp2TbdV7xjJBNWvQa7aS94jKxJVXAGSTgCSb4dlFNTOhyJxXsoRNmBhtdPTRDvA94qPJwaAnJhiz4mNc/HGayzgPSmSDhc8+s9bLOERic6fqkdmGc8gWI7s4r5NZXXDjbXUkhHWOCwDsW/OZJM7MSmrxwQd+Rrb4U3Ixdm9Rmca4VqD8BiP94v3ZpVHwDAfKhuCj7Msq+9W/jUn50qdMOkFy90tlZkhgAXZThskatJJ9VVTSxPfqA7sNz6I9KZ1N1DdEl7dHky27Dq861JHMciDv374xUBpMTcRA7FuJ2h1hdNL8Lk7pFPkyEfNWwP2TUeWOVecZx4o2ofDZj7Aprl0F41NdWxln0atbKNClRgBe4k75Jqy47xhLWEyyBioKjCgEnUwUYBIHnz5A1Ukooy7Bhz3K2yc4cd8t6X24dA7sQgSXG7JmKYd4yV0yDl31ZWXGbyD1LjrV/MuBq2xyEq4fPm2uvvD+N2t6CEKvp3KOuGHnhvPvFev6Kz2oZMg9zHrF9zZ1D9ojyoGVMBtG89h9+iyTDKPqaO0K4tfSQij+twyQYxmRfrYt+/Ug1Ko8XVRTVYcRjnQSQyJIjcmRgwPvFZhJM8f5WNkH56duPv8AtABgNubKo865R2QDddA7QyN/awsBq82G6SfrA+6rTOVHR5VDbbxp74qu+gDheF19x1WuUUh8N6eyw9m9j1p/9xCpwP8AFh3ZfvIXHedNOtlfRzIskTq6MMqykEEeRFdeOVkrcTDcLmvjcw2cLLvRRRUq0RRRRREUUUURFFFFEWSySdfxG+uCc6ZBbJ4KsSqXA9srMT7KTemvFG2g5ayZZCM9odY6QLz5KiaiOWps86Z+jXq3B8bu5Pt+tNVXG+jqTlTI7wSrqjD9W0kUiBmdCWT8mQHIOrG+eeAa4EEjfjZS856DgupKx3wzA3tKsuBRItvEExgop27zjcnzzVPwThyf012Ngis5A5BjHpbHvfPtJrnZdE7oKVtr23Zc76JW259wU4NXHQnobPazvLOY90KjSzMSSysxOVHh86vuLWhxxao6XnmsYGaWzVp0x4TDdKkTzLFKNTx6iNxjDZB5ryzjcY8Mis9nvJX4WyFywS5VRk5wOpc4B56dWCPb4Vo3SHoZDeOryNIrKoXKMNwCSNmDDmTuMV9foZB9Ea1UFUY6tWcvr2w+e8jAGOWBjlUcUzGNAv8AhRSQve4n2VZ8NulNvHIp7HVqVPdgKD8sY91ZDwvgcs1nLeCQIqaiy5bLEKGIBG32sb99NVh6OZom1C4RyqShF0so1PFJGDzOndskjPvqVH0Xnh4Q9sqq8zEkhXGDqlU7M+kbIO/HKt2OYzouvchava+TpN0BSfHb6oeGxN6ks8pdcbHNxHD/AAKR76bvSvh0tYc4aSYkfs9X+Moqu6Q9GZksLJ0R+uth21QamUuVcsAoOSsoHLI3J5V04HBc8Qv47m4j0R2/IFGVSwyVCBt868OW7tAHhUhcCRJfIXUQBF2W1spnQtxLxXiEpHaRmQezrGQfuwrVJxSQfTOLuGGnqHjz3ZfqIce3XqFerTjX9GcQvQ8ZcSsWABxzd5Izv9nDkEjvB7xUIWTrwu4uJPWu5osHlrCyNKzAeDPqI8QAeWK2A+rFsNgFrf6cPVe60L0eW2jh8P6Wt/2nYj5Yqp9LN2Vs0VeckoH7KSN+IWpXQXpHA8MFqjN1sUC6gVIHZCq5Dcj2iPjVZ6TSHmsoWOFd2LHOMDVEjHPdhWaqrWn4jPerTiOYy3BU/Cmhjv5pLXPUxWsr57XMRDPrb41nv7/IVYdEHa34NcyodLfWlSBuGCJGp37wwqpjKwtxSKFtUPUkKchubxoO0OeDK4z34qzu5BFwBADgyFR7S0xdx+yrfCrT8wBvHqq7Da56gfRTIfSAbe1tzODNNIjOWyqYUyOsZOBzKjw7smrvhPVXkX0iDVAxJDYAwSMZ1L6rfeGG8xSfxjh01oLC7RdQigiRtiQpAYnVjkrCRhq7j54p+4BexParNGgjRw0hXYYOSZM42zqDbjnVWoYzDcDU+xZWIHOxWcdPd7qFI7RsFlAUnZXGdDeAB+y36Le4tzrxbpJbuZbRhG5OXjP5KbydR6rH+8Xfx1Dakew9JE5yJ0SeKTOqNwAQGOSuQMEAbYYHPjTLY8ZiKGSF2aAY1o5+sts95zu0P6WTp8SoOjnyUU1M7nIO734dytMqYpxgl79vvf3rT+jXSqO8VgAUljwJYm9ZCeR/SU74YbH3EVdVk1xA6yJcQMFuIvUJPZdT60T45o3vwcMOVaN0c4+l5brNHkZyrI3rI6nS6N5qwI8+Y2NdeirG1LL6Eahc+ppjA62zYVZ0UUVeVVFFFLfTzj0trbxtBoEks8UIZwWVdZwW0gjPLlkURRen3G5YzBbwOY5LhmLOMakjjALldQI1Fii5IONVI7dIARkX98FH2stpOOZDGPSR5irPifCLuedZpLqEusbRj+rMFAZgzEDruey9/dVTe8Xmgt04dJiSOAwpqiQr1iNFLoWUFiB2k1HBwdOO/BqSwyPeTiIGy33vkp45GtFsIJ3r1FIttaySxFpgxaUamGZGcjkQoxqby5mpN8bmNHI+jM0ZUSKpkOjOxycAbZBPgMk1VW6f9nWY55ayz75oSfnTNI0Yhu1OrW6XLFCHACu80iFkO0bsZcYYB222225VHSRTB75RiOIi53K/PO9mFrDYWBSPxjpS6BOtgt3LqTg5JXBK4JYHvDDbwofpBNCiO1i0aPjQyyugbw9Qbew4NSeF8FjnnjWRUXqJShjz6wKyyr2dsxa105xudS8hgu9xw9Vk60qrKoLElHklDBgy9WckhRv2FHgAKuup4IzYNPAn1VZr5ZLm/wBh6JT4Xxm8nAKW92i/ndahHu+kICR7K+p03k1PH9YrxkhhJCjacHBzokT4j20zWlrqm63AViX1qysJSpJWD7Q0rpXOGU5O4wc0n8Ta2XiDszAEygTam7JXMJGBnGANQb2VsyBjnEZ+PjdHPe1oN/fCyvYOljhVLKSCMhjbToMcxvhwNvOukXTaLOHaBSdgOu3P6ron41PnmZdT9Y00Uueyh0lRg46p48cx+cwJO6sD2a88SRVtymmQPPrRQ7a31mNzku7EDSkZbJbAC457VoaYHQn7egUvOOHD3vXa348rckf2jQw/cYn5VIHGY+8sv3kcfMrik3gPRZEhhaWyWWS4cMSVH1CEALnvzjtEdxJydhXeBUiu7gRa0iSEEqXdhqEtwpYBicAiLYDG1V54TEwvuDbhtt1lZjkL3AHK/wDnqCZJ3s7grr+jylTldWhivszuKkcR4ZDcoElRZEBDAZOAQCAQVPgSPfSFwjitwynrb2JHXR2ZIlPrQxS5OkoR+U089yp9lSbm6YANq4fctqUYVTq7RxnGp8AczWTBO06dzvUBYEsZF+vd+SmfhfRG2tpjNDGUcqUPaYjBKk4DE43UcqidKuhy3rIxleNkUquAGXc5yQcE93JhS+OMt2swqNBw3U3UiaT4HAXx8a6/5XFW0FbpDgHIMcuxG27Fqy0T4r4XX4HwJ8FkmLDY2tx9FZcM6BRw208Jcu066Wk0gYwOzpXJwFbtYJOT30uQejq8fq4Z5Y/oyMThXY7H1tKlRgsMjJO2Tz77qLpovLrmH+LAwHxUKKl2vS9XOEmtJD4CQofhl6yaiSO+K47QR5WWObifa32I9VU9JLTiRluYooy9tOFVRlCFXq1RgCzApnBz3d433qzv7ZrHgzox7axFSRy1Stg4J7gz7eyrb+nHABMDnxMbowH7RQ/KqDpzxAXNp1SMIz1iFhPmEEAMcK8gCE69B9buNI5hKWtFrX2butYewRhzs722qh6KdGopIBLIusvqwDnChWK9x3OQTUHj1qbGeOS3JUnUVB3AK4DA55owYAg+dSOGPf2ken6LI8eSVwhcDJ3w0WoYJ3quuoby9mH9XmJ5KOqdVUebMAB5kn/lV8A4ySclo+SI04a1v1ZbO9PnA7oMgCghGRJIwfsq+oFM+Mbo6/d0Vf8AQJzHxC5jHqSwxzEd2tWaNm8sqEz7KXeA22hUQFWWGIR61OQzl3eXSe9FJVQe86vCmLoDFr4hdSj1YooYf1iXlYe5Wj+NcilDRXvDNLenmrM5Jo24tb+q0KiiivQLkIpM9JbbWCY9a9j/AHUkf/hpzpM9In5Xhw//ACj/ALiasoilm54S89xxIR6esjhs5F15x2fpGoHAJ3QsOXPFMuaXpborJxIo2hnNjAXHNQ+rOPAkPpHgSKHRGi5yVIzD+jbduSqtq+/LCyQsc+4V9vOKRzFrW2KNEpV5ZUTRGWAAjSFFOdKlQ2dR3A3O9c5kP9FRgcwkAwNvVkjBHyrrHap9LZmLRozN1irjcR2zS4GBnOfzdziuNycbNe3+p3kunUtBLXHSzfvdcJ7UqqqspVwcx5VWOoHVkADUckb4OatG40shV52EJBAEiPIY5AeaSBSrDJJC788b76Sx8Pt0VQFRYZGXJXIZxjHrHmSNS5yTz5nnS70jsh9HlnKsoAkEykaCdLFOuQAnHIPz3XDDfY3r4jmonNAGSoOP8bSLXDZ4BmbVM8alNTHZY07wAOZ79Q3JZq72Xo+DJpM+mVQNSooKJkZC9xJA8x7MUtcLlZ7hHO5DCR2OMIMjU5zthMhvdWo9IbeO1jb6FG/Xq7HBfWJlZNckzKGORrOxwrF10jZqyGYrlSc7zOFttmaSLCS64exkXE1uGIcxOGjPa0nI5o4PM4wORJrz0h9IjTKqCEKoYMxLamONiEI0gZUlcnOQSNgabOKmPqpFjaWWOWGcNnQ7bDQk2Y9gkq6iAfzRgDBFZ90b4GLy6jgLFVbUzFSNQVUJ7OoEZ1aRy5E0daM3K0c7nWFwNlqh43rEMkQRoJsjrC5Tqyc6M5VgMnK9rGGwDzpXvmI/pBidZRFiDZQg6YcjBRVUjM3cOeah8P4hJYSTRaV0am1ROTgb7Mrb9lkxzGGGDsc58Xl+WsJJWCr104JCjC4M6jYeGhKqVVixrR/JzfG/kphE9pD36YSR3fle+jfADKVDNpjLMgOrDuyKCxGUYEDluV3BGdsH7e/RIUmxLJJPCzLHs27pqUhlCAaQwKk5IIORvtU6146y28MELaCsatJIuCdTMxZFyCAcgliRnDDGOdU54UuCdMjIuA7lyVVj6oYk51Hnk+WcZGbSrP5wt+gjipUFwkjGRQpYKyEiTSVJ7SNqAIZRk9lhvn7JFVb3sRnKiVzqAJPV5OoBV2yyDBUA5GR4Zzt84lwxVGpeWQCDvzOMjO/M8uVTej3R6IW0t1dZUPIUXOxVFYq2C+OrZmUgvzVFJGknImjkwm7SR2W8wfBVpQ9xMb2777PLivgC/wB4x/8A1Ef8bVCvHVVJbQw2ABDZOdu9NPxNNE3RyLqROssgQ7hOw58NKOSq4yPWYkY3LY3qk6S9Hov6P66OTrMyqEkZsHS/YZZMdjsuD2lA28eZv/FANye4neG+TVU+GdfMDhf1XbhPAYo4UklZYzISYo4nZXl1sRDlkZSEJIxjGwBLDcVd3VoYYy30maMxqHkiZkmIjJ06iCCx5Hkx5MBmpaOkmmdbgRqFCsracKAu8bBjpAydXLPgcHFQekHG4jaKqXFvOwaISZkQ6wGUnKrnIZgMjIABY92DzZY2S9IA8F1Gjm2mxtx/KjT2ksKNI30ZpNGtlj128hAGT2lZicYPMAHHdU+z0zKS6yZDMjxyyO+lkYqykFipwRz3B51R2sctwVDQ7NIcqZCukiPVqMhJYhEwNJyPHuAu+A3XWrLKGDCSeUhl5NhtIYeR05HlXC5RZzUf0kg7ie62mw9yt0jxJLYgWttU65nWONmY4RFJPgABk/Kmz0fcHaCzVpBpmuGaeUd4aQ5Cn7iaU/VrPby5hux1MV1GHDBtIKsToOcMhIJXUASARnHPBp06MdMZnuFtbpIy7q7RyxZCto06gyNkocMOTMDvy5VvyOGRkh+TzsPUE5RLn2LeiNo6050UUV6JchFJnpB/L8O/8Q/yt5qc6V+m/A7ic2r2wjZ4JWcrI5QENFJHzCtvlh3URQ8VE6H8OSafiySDUrywoR923j+YJyD3EZqgv+kN9FPJA1rDrijEjETsVCkMV30AknSRjHMcxzpt6C2Tw2s13K6M13i5wgIVV6lAqgkknZedYxAkgHMJYjNZpNFMbeW0TSViklie5kbA2mbToCgln9XOwAbbnUyC2n65LhXtnwzEJqdQz9VJCwzgkEKTkY2K8hvXfg6TfQYjHo62QCRtZIGZGMrn1W3yxxkEDv5VJHCxqhbQA0bOxOdRy6uG7WATqZyx2G/dXk3Vpjc/myAMTt99db55kAe8+42AuDcVzk33wuV6mv5tay/RnVwGDfR5IGDgmI9ozKjcolXIGQCQO6q7pLx2d7KWMwT9bcYUqsZdIlIUOodM6tlbc/afuGBUy842FcxRRtNKOaqQAmeXWOdl9m58q8Ja3Mm8sqxD8yDc++Rxv7lHtqSPlKYAGUNA437sz9rI6labiMk91vIJR6KX4trlHmDRoUdGZ1ZQudJBOR4qB7DTrb8et4WPVtA0MhLq0LwqFYLl1fLKu+CwcnvYHGBnm/AVOCZbknx6+QfJSB8qj3PRWFxhus37y2T8WBqdvK0GhBR1NUHMW95KbxDj/U2ss06iLWGWKLbrHJBCk+ZyGx9lRueeFbgXRC5NvHcJHrWQBk0OA6gZAO5XGfWBU535DFd7j0fRtuJpR4AhWA/h299erbotdQ/kbvHkA8Y9+hjn4VY+YU7h9LwDvBWjWVMbr4fA9fqus3E7pSHljkZos6HmtNbJ46XeLVjbnn31WdJtS8Ps4ySXYoSBuWPVnOw5kvINh34q0ujxYxSRmVHWRGQ4cZwwKndkDZwfzhVdx2K7ke3dbWRDbdobo41Bo2UjSckZjGxFYEkb5I7ObYEnIjqy6tpWkxJa76LG2wHrF/BTeh3R6e41EhokjzH28glgT1mAeb6tixGFxjcginHhVifocSlUGmXtHWygqJWDOWUYcsMntDTJntAasBb6J9NnRXhugLckySJPKjKgZ3ZyrqxXbW+RhhttkHBN7NcQiNtbwLBI2CkLtIZsjOnH2VPayi5yBuwGRXUG5Um/UAFTdKuFLayQ9WCY5JUKpqAw6yxN1alj6r52B2XBGQMYY7TiKskr3GEjM5RRNowANCANjK7yBiMk8+fIUn9JekjzSKkSrGgjkjCsNTaW6vUwCkqG0ppUbkKWO3IT+jnHI7iOe2uXBE2rDbKGEiAMoPINvqB2yGBGcGtjESzEtjJhlwOy7ff2TUsZlDLJFA0BBwQ2sEd2UKaeXgxFcekHEY7W36xgAqtHgBQcdtSdK+IUM23LGe6oh4RlhLci2VIm1hlRMuF1aTJJoQAA6XwBzA3wN1njvG/prtHr6iF0eNJHGRvpOSupdLPggFvVVcDBdgNBGXG40GqOlwts7U6Ktteiq3sjTySGNJpJDbJjL9X1jFTg+qvaAwNh4gEV84j6NpkBMUiS4BOjGhseW5BPtIp/MSwpHhlijjwm4GCuCiJqJGntFT7sd9cr2YKss7ImIY2McgbLFdGp87DA1AbZIOAa3xKMxi2eqy/hPENSksSca3kfbtJoUBWOMnkeZxgAAc6cRHJHZQwJtcT6IlxnaSY5kb9TU7/q0ndF+FlykeMpKRk7YKRflB8cKfvVqfRKxNzxQyHeOyTA85phv+zF/HVGraJpoodgu93gFmlJjbJKdtmjxKkdPLG2isksY4dc3VAwBUBZBEyAyauakatsbkk1V9EuKwtxdesLRFYHWITI0Zd3cF9IcAkhEX25NWcUvX3t1c7FdQt4/uw51n3zM/7IqTeWkUkbLOivEBqYOMgBdyd+WAM57qvGFrniQ6i9uKhEhDS0aHyT5RSt6MonHDIGcsTKGlUMxbSsjFo0BYk4VCoppqVaoooooizvprbCLiKSNnRdQ9Tnu1xszKvtZJHx92q+Ljl5bWP0UQ28kcUJjEhmdGKKmkEp1ZGoKPzsE+GafulQtxaTNdIHhjQyOpGfU7Qx+lkbHxrKeG9F1YdZcKx1dpbdpXkjiHcp1sdbDvY7Z5AVx62Q0r+eDrYrXFr3t1ZjYr0DefHN20230uvk/SiK2todw7mNNKA/ogZY/ZHz8KR+J9J7mYktM6juWMlAP2Tk/rE0+3XC7Xt6LO2bR6zukccSHGcNIVO/koYjvxUK14daStiO34fMwGSsEql/1VKqp97LVaiia1vOthcb53OH7XKkqHuccBkAtsF0h2nFJos9XLIuTk4c4JPMkZwT5nep0PTC7X+2LeTIh+enPzp5/wAlbOUbQhcEggF0IPeCARg+X/tUWb0f2p5dansfPu7QNZfyjRuNpGZ72hZbR1AF2Oy3Eqk4X0yvJpBGiRSNzxpYYHiSGwB501JwmRwTNO+T9mEmNV9mDqJ35k93IVK4dwuO3TREgQd+ObHxY8yfM1MBri1FWxzv0GBo7M/wupBTODf1XEntyVT/AEIw9W5uV9rI/wDvEavRtbgerNGw/wBJCc/FHUfu1ZCl/i/S76NKUkhYjGVZWB1Dv543B2Iz4eNaxGad2FoBPYPNbyiKIXcSB2nyU/rLkH8lC48VlZT8GUj96vLcUlBwbSU+aPE3y1A/KonRzjH02SXTJJFp0lUKRnIIwSeZJ155MNiNqvRw6fO0kbe2Jh8w/wDKuh8snLb4G95v42VL42O9sTu4el1XP0gRdnjuV9sEhHxUEVWy3/DZGy/UK/i6dU/xYKwq04d0gikXeWINqYYEg3AYgEasHBABHtqxEmRzyPbkVz3foOILXNO53481Zb+qAQWntH5S7b9Hbdhm2nlj3zmC4J8s7lhy2zUC/wChEpdnWdZSwGROgOSFCjJGRsqqPV7qZLvg8Mnrwxse46RqHmGG4PmDUM8WFsdFwxCn8nIctqHerlRs6+J9YYPPVi3FXVB/acSeoi/dtP28VFJSxf6jQB1gpUm4VLEuieGNFBysqEqiHnkmMFQB+mgHn31KPCJTCjYkDaHLSR4mSQkjqtIR8qAMgkLvmmqDpBbscLPET4awD8CQa5yWBizNbLnO7xKRok8So5CXwI2bkeYIus5WqG/S5uE77gH07cx2BUncnw6tdccLj3wRP0kjnjVYpjDOcHqm7Mm4wV0OyBsb7ZIONq7yXcsYTrWDSsCqRKAgflqkkCl8AAdx0gsBuWGO8bx3EQJCyRuMgOuQQfFWHy7jUH/JWBcmIPCSMZicrtucad15k91bx8sx3wyNIPf6LLqGTpMIKhcOnw93eSkFVLBdPqhY1HWae/dlC+ZTOBnFOnACeGcFe5mH1zq1xIMYJll9RPbkxxj2UoWnAW660sXdXtpZN8phiI8zNG2OywkxucDkeeaePSHL1j2loOUknXSD9CDDD4ymIfGuhRDnC+e98Ry7BkPyqlQcIbF1a9pUDgtl1NvFGTkqo1HxY7uT5lyxqN0nVntuoT17t0tx7JD9afdEJD7qthXjgEHX8RJO6Wce3I/WzDf3rCB/rK6KqJ2ghCKFUYVQAB4ADAr3RRWCsoooorKJc9I//dN7/wCHk/hNKl85CnScMSFU+DMwRT7iwNM/pLm08MuM8mCJ+3Iif8VLV5EWUgbHIIPmpDL7tQFed5Zc0SRYtLm/eF1KAEtkw629V74FwKORjK41JG7x28berGI2ZHkIPrSvIrnWcnBGOZzdX/CYpl0yRow8xuD3FWG6kdxBBFUvAuORxgo/1aO7Mjt6oZ3LSROx2WUSs2Acagy6c4OLq74rFGBrdcnZVByzHnhVG7HHcB3VyK81HxR11+m3Vssq8eHCldoTHKuTqbU8Dnvcookhdv0uryCe/V4AVJqKzl5yMDKs8so56XdVSKPI21LCDqHmh5Gl/p/bCSOJOugiIcuOufQDhSNtjyLfhU9XFz1W2NxsSBiO+y6NK8x05da+eSaGNfM1mkHBb4AGGXWP9DdAj4ah+FSDxbicHrpM33odY/aVT+NZPJN+hI0++K2HKH+5hWhA1xurJJBiSNHA7mUN+NIkfpIlQ4kjiLeGWQ/Ak/hVlb+kZPtwuPusrfjpqM8l1cZu1vcVIK+nfkT3hXQ4PHAeut4VWRN8JtrH2kxnGWHL9LBqx4lxDr0WKJjpmj1tKhAKxsDp05z235DbYBjzAzRR9OrQ82dT5xsf4c1KtOPWQzolgj1HJ5R5J7yDp38zVqKprIInMcxxOwkE26/wq74qaWQOa4AbQqt/RzF9maQD9JVP4BaY+F8Kjt00RLpGcnxY7ZJPedhXeC5RxlHVge9WDD5V0NcqernlGCVxt1K9DBCw4owvJNQuMcLW4haNts8mxnSw5N7jzHeMjvqdmvuKrMe5hDm5EKy8BzcLtCsdvuHyQsVlRlK7E4Ok+YbGCPOudrcsm8bsvflGI/CtoHhUC+4RbMC8sMGBzZkQY/Wxn516SPltrvpezu9FwpOTS3Nru9IfAOmElv2GHWRkliOTAscsQe/JJODzzzFaRZ3SSoroQysMgj/5se7FKtz0Xsmzpju4yT6yw3JXnzBeNlx58ql8F4LJbqTazpLGxPZkG2oZBw6HY52I093lUFeyCUc4AWO/qBAPlf2VvSvkjOEkOG43t5q9tF1cT4ev5rzOfYIWX/zBXb0gXbwcQjkQCcyW7L1OSrIkba3kDbjtEquCNyAB5LcwkkvIut6y2YRuInim5yFlLBXAGewvqOu+DscVOvbORWwssst5dlYUkk06hgE5woUBI11SHA3I8TVyjqRBCyBubzp1Zk7R1bVFUQmWR0hyaO/IdSn2HTa1dFZ3MIbl1w0BuedDnsPyxsSaafRtan6H9IYYe8drg+SucQj3QiMY9vtq64dwOKG2jt1QGONAoDDOcDmc8yeZqeiAAAAADYAchXoFy19oooosoooooig8c4NHd28kEoJSQYODggggqwPcysAwPiKy3gfGusMkMh+uiZlJO3WqrsglUeBKnI7jWmdKOOCztJrgjV1SEhc41NyRc92WIGfOvz9w3ps0eC0EUjBpGDZKsvWuXcA4bbUeXhiuXynSmois0XcNPfv7K1Sz8y+5OSfruzXLSBmjYjtMuCGA7nRsq4AHeMjuIqBa2l0w3SeJCAfqoIEZh4aklkYA+QBHjVDddP4poZI3jli6xHTWulwupSucZUnGc1fWvpSjIAzDn9LrYh8Skg+dceJlfBFgAPZ1Dcc1ZnfA94c22/3krDh7JoKxqVCMVKlWUg8zkNvk5zk880qdN3tnmRJpJY3RCQyIGXDHHaHrZyndTBw3jMUus9bAXZ3bSkqtgMxKjuOdOkcqU+ldzKLh9VnHLEoULI0LkkaQSetQjADFvZUNDC4VZ1Fr7Rfq26qzUSA0w0zt7yVIvAYW3S9tye4So8R+J1VYwcAv0GYZQ4HdFcZHwbSKqF4hZtsYHT/CuM/KVW/GukdtZndZbiJvGSJX+cRBr0bhJtv/AHNB/wCpXJaWbuBt4q4N3xSMdtJHA7mjjk/gyTVdPx0Akz2dtnxMTRN7zn+VdoC6AdVxGP2SPJH8nDCrOG74mB2SlwP0TE4/dKk1X+luxg4lnkpddrvs7zVInErJ92tXXzinJ+T4Ar0YbFtxNcwnwkjVx/szmp95xmQf51w+Jsd5hZPH7RDCoX9KcPfnayKe/qpiQPcxA+VSjFqA7g4O8T5LQ20JbxBHgPNeR0dibHV3lszd2vVEfmGNTo+CX8Y+qk1+UVwCPgxWoX0WwPK4uYyf7yIOB7erA/GvH+TkRwY721Zu4PmI/MmjnnRzj/cw+VggA2Dud63KszxPikG7rKR4NGHA96An4mvr+keeMfWxx5wdiHQn3En8K4pwK/TBidn/AMK4yPgWG3uqRa3/ABJZEWUTMrOoIeFWGCQDlgpxtnfNV3RQPzwxnsNvC6mD5W7Xj7+i0GIkgZ5kDaoX0WWd1ERCsxYiQqCLeNTo1qpOGmkbVpPIL7DqnrXHo5Oscq6j6yLbE7aVeF5GRW8DIs2oeOMcyM8KgOFssrBdzRlxOZ4BX68mzW7DqrGHoXbgbmZm73M8usnvOoMMewACqriFo9u7EvrwA4Y4DPFqCyCTGxaIsrK+MlTpPeS5E0rdJisjsRvohkg25F53iGB5p1QJ8M+RxvQTyzyGOUlzSDe+zLXdmue4BlnNyKq+lVoJIAhAOqWBQPNp41/Ake+tH4X0NtLeXrYogr4KglmbSDjIUMSFzgcqQ+Iwa3tkB9a6t/3ZBIfklatXa5FH/wA/E+S35R/e4BFFFFdpc9FFFFERRRRRFWdJODR3drLBKSEddyvMYIYEZ2yCAd9q/P8AwroE88McvXKgkUMFMZYgHlk6gM43xWkemjpTPbJBFA5j67rC7AKSVUKujtA4zrztvtzrMeGdO54USPTEyIqqoKsDhQANw3PA54qlWCpwD4ci+/q4qaExYv1b2UqX0bzD1Zom8Mhl/wDVVbc9CLtDtEH80dSPgSG/dq7g9Ju/bt8DxWTPyKj8asofSDan1utT2pn+EmuV8RylH02B3vcVc5ujfo4j3vCz+44RMuQ8Eox4xvj44waj29yYz2HMZ79DFT+6Qc1rUHSm1blcRjyZtP8AFipmI5R/ZyD9Vv8AnT5u9mUsRHveFn4Bjv25B74rKR0iuMYMzOvhIFkH+0BrwOKqdmt7Zh+jH1Z/aiK4+FaVN0Utcf5tEPurp/hxVfP0BtSOyJU+6+f4w1bs5VpT/Ejh6G61dQTjQg8fVIwuLZtjBLH5xz6vlKp/GvgtLVsESyRkf3sAY/tRMcfs00z+jYfYuCPvxhvmrL+FQZvR5cA9h4XHmWU/DSR86tMr6Z3Rkt23/wDQKgdSzDVnvgodu0y7w36ewzyRk/qzBRUlrm/ZTriS4XzSGbP+ryTUK46H3an8izDxRkP88/Kq2XhcsZ7cMiEd5jYfvYx86mAikP0lp4An7EKM42ZEOHf5qyuOIIo+v4fGniQJLf8ACvHXWLgDq7mPx0Okg/f3qHBx2ZCQk8g8usJH7JJHyrs3HpW/KCKX/Fhjb4EKD86k5kjS/wDyPgbha85f/A/yup4baEjRdlD/AKS3fP7SZA9tXnRyymFxHpvY5YwcuqzsxIAP2G7vwpc/pGNvXtoj/htLH/xMv7tWXAOMW1vKJeruA2CNOuN1GcZPqoar1Mcjo3AXOR1DT4WKkhcwPBNhnsv+VqAOAfAc/wCdUV3KpdntpbaQyDEsEjqUmGAAe/S4XbVggjAPIYjXHTS1likRZGVmRlGpGG5Ugb4I7/GmW06cWk3ZxnbkTE37oct+7Xm6eGopTzoa4HTh5rp1VRHJ9AsQqVL+TYfROIfdF2DH7M9djT5csbYxU+1tGJRpFRerGI4Y/Ui2IJGw1OQcasAAZAG5J6WqIZJ3jiEaFlC4TRqAjQlsYH22ce6qrinHHY9VajJMqQtMcaY3d1jwoPruC33Rg5zjFWn1E9QeYjAbe17C2vXmezrOm5aQxRRNEz77gr3g0QuOJQIN/ouqeQ9yko0cSn9I63bHgtabVdwLgMVpEIogcZJZics7H1mZjuWNWNekpacU8QjGxc2aUyvLyiiiirKhRRRRREUUUURL/TLoZFxGFY5WZCjakdMZU4IPMEEEHcezwrEOP+j9oLua3WUMIo0kDMuCwYOcYBO40Hfz5Cv0fWS9Mn/7UvPK1h/C4osFZkeik+UACNrUuMN3DTnOcAHtLUKfhEyKWaNgqnSTzAOrTjbv1beZrSLVPrIx3rCvd+cw/wDRXBYAYkG3buC/t+ueYfw0WqzYqw2KkEbYIII9oNeFABzgZrRbzhxdJpSjOsN8rMiqXLILeKMkL36dQPsBqHxGWwkRxqt0lYBQ2kKyFiFDEbHs51HPcKWRKUPFp0OVmlX2SNj4ZxVjB0zu1/ttXkyIfnpz86jcRsMyyNBDN9HLv1TBJGUoGIUh8HUCBnOe+qyUgNgnB8CcH4GoXwRP6TQe0BSNke3okjimuD0jTj144n9mpf5kfKp8HpJTHbgcH9B1P8QWkXFegtVH8l0rv4d1wp21s7f5LR4en9ocajIntjJ/g1VZQdJbZvVuIgTyBcKfg2DWS4r0TVR3IkB6JI99isN5TlGoBWxyWkco7SRyDzVX/EGq+46IWjbG3Qfcyn8BFZSq4ORsfEbH4irC247cJ6s8o/XY/jmoflM0f7UxHePAqT5hG7pxg++xPE3o9tj6pmj+64P8YY/OoVz6NB/Z3BH34wfmrD8Ko7fpzdr/AGiv99FP4YNWEPpJmHrxRP7NS/zanMcpx9F4Pd5ha87Rv1aR73FcpvRzcD1Xif3sp+akfOq+56JXaZzbuQO9NL/AKSflTFbek1CPrIHB/QdW/i0VZW/T+1bmZIz4NGT/AAFhWRU8ox9OMHs/B8lgw0jui+3b+Qs61PAcduEnu7UZ+GxqUekVwoH18vYIdSWJ0sucMNWdxkmtMj6S2sgwJ4jn7LHT8nxXToZ0dtZ+KyPohZIIY3CqF0mVpHPWYGxZVUfteOKtUtYaiTBJEWnW5/IChmpxG3Ex4IWl9HppXtYGnGJmiQybY7RUFtu7fuqwoorrqoiiiiiIooooiKKKKIisd6WyhuIcSIz2YokPtELv/wAYrYqxbjp/rnFPOWNfjDCv86LBXqAfXsd+zHEPZ2pjUPh9uTFZBicqAx8yIGU598lSrhtJnbvCfgrMPxryoxJCvcIpPkYAPkTWVquvB+kKQiZXjuD/AFiQ6kgkdOSj1lBGcjlU1+l1k3rtjH97DIuP20pp9GD5tpx4XU4+JDfgacMVhbWWVw9MbHAC3duABsNYUDw2OKnR31vNsskMnkHRv5mn6fh8bjDxow8GUEfMUv8AE/Rjw2dWDWkKFvtRKI2B8QUx/wC/fRLJZuOidpIctbQk+PVqD8QAar7n0eWTf2JX7skg+WrHyqbNPPw89XeqzQrhUvFBZGHJevAyUfGMseyeeRVrbTrIoaNg6kZDIQwIPgRkVlYSXN6K4CezLcL5Eow/gB+dV0/opfJ0XK47g0Rz7CQ/zxWk6fbVJfdJUD9Tbg3Vyc4hhIYjHMyN6qLuPWPuoiQrj0Z3YPZMLD77A/Ar/Oo8PRLRHdfSWEcsQiEYDg7uwwxAzqTDKO7v5VobcbuIyOv4dfR+aRiZR7TGSflUW+6SWEo0XJUZ+zcwOvw6xAM+w1hEoS9BowCRMwABJZlUgAb52xtVVZdFZZc4KghUOGyPyih1BwDjsFW/Wx3U5RcG4VI2lJ48E56sXXYznPqMxBHljHlXiC77d5cNJr+tkOshRlYVEYPZAHKPuAFFhI8vRydQh0htbFV0sNyAx2zjYhGIPhUabh0qetG/PT6pO45jbYnY8q0K2tQn0aNhkxoTkjvVVjJ8c/WGuUEi/wBXJzyln5+A3/31EWdPIBsSAfA7H509ehvhUknEkkTISBXaRhyIZSqofaxDY/Q8q1X0c8FVeF2/WorNMpmk1KDlpiZDkHwDAewUycP4XDAuiCKOJc50xoqDJ5nCgDNFtZSqKKKLKKKKKIiiiiiIooooiKxjpSnV8RvkbYySWsqjxVjEhPuaNq2eq7i/R22ugBcQRy6fVLqCVz+aeY9xoix+/c6L3uwhH+wB/E1IlX+sRf4Uv8cFOs3oksjqCm5jDesFuJCCMYwdZbu28aiSeiJNWUvrxdmAyY2IDEEgEpkbqO/O1FrZS/Rcv1N0RuDdy4PsWNT8GBHup0qr6N9H47K3WCMuyqWJZzlmZmLMzEAbkk91WlFsiiiiiL4VzzpauvRxYOzP1AjZuZhZ4snxPVld/OmaiiJRHoq4fnLRSP5STzOD7QzkUxcL4NDbJogijiXwRQo9+OdTKKIivjIDzAPtr7RRFQ9IeC2QgkluLa3dYkZyWiQ7KCTzHlWSWlpotEjKgFgiso5AyMC4HkNTVpHpVuCLDqRzuZY4f1SS8n+zR6Rbn1owMeszcu5VP82Wi1K53U2Glb8yLPvOs/yWq/i50wzoAcx2gUHzkLqQP9Wv/wA5TJF1LNyOuQJ7sxxt8MNUXij5ivDjdDGNh3BYn2/bNFhbrw+DRFGg5Kij4KBUiviHYV9ot0UUUURFFFFERRRRREUUUURFFFFERRRRREUUUURFFFFERRRRREm9K+mV7aylYeGSXEYx9aJPW2B7KIrvtuNwOVKz+l/iOf8AuiUe1bj/AKNa3RRFkEnpj4gP/pTj2rP/ANKolx6a7/H+ZLF5ukxHzC1tVfCKLC/PPGvS4931KzrAqxTLJ2CQ2yuh5kj1XbarKLjdtJPHpnjbCNyYfaZc+/CjY+NbkYFP2R8BUS84FbyrplgidT3NGpHzFEssUtb9DHB20BkbrHBYAqGV35ePWMoqNxbikKxTjWCzyjAU5JA6oE+GML3nurZj0F4fjH0K1xnOOpTGfhXkdAuHjlY2v+pT/lRYsqex9MPDpCA0rxE/3kbAD2uAUHtzTnFKGUMpDKwBBByCDuCCO6qdOhNgpBFnbAjkRCn/ACq6RcDAGB4UWy+0UUURFFFFERRRRREUUUURFFFFERRRRREUUUURFFFFERRRRREUUUURFFFFERRRRREUUUURFFFFERRRRREUUUURFFFFEX//2Q=="/>
          <p:cNvSpPr>
            <a:spLocks noChangeAspect="1" noChangeArrowheads="1"/>
          </p:cNvSpPr>
          <p:nvPr/>
        </p:nvSpPr>
        <p:spPr bwMode="auto">
          <a:xfrm>
            <a:off x="0" y="-1050925"/>
            <a:ext cx="2085975"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533400" y="4495800"/>
            <a:ext cx="6324599" cy="523220"/>
          </a:xfrm>
          <a:prstGeom prst="rect">
            <a:avLst/>
          </a:prstGeom>
          <a:noFill/>
        </p:spPr>
        <p:txBody>
          <a:bodyPr wrap="square" lIns="91440" tIns="45720" rIns="91440" bIns="45720">
            <a:spAutoFit/>
          </a:bodyPr>
          <a:lstStyle/>
          <a:p>
            <a:pPr algn="ct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School Age Services Program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0" y="7086600"/>
            <a:ext cx="3429000" cy="206210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400" dirty="0">
                <a:latin typeface="Arial Black" pitchFamily="34" charset="0"/>
              </a:rPr>
              <a:t>Financial Readiness </a:t>
            </a:r>
          </a:p>
          <a:p>
            <a:pPr algn="ctr"/>
            <a:r>
              <a:rPr lang="en-US" sz="1400" dirty="0">
                <a:latin typeface="Arial Black" pitchFamily="34" charset="0"/>
              </a:rPr>
              <a:t>For Teens </a:t>
            </a:r>
          </a:p>
          <a:p>
            <a:pPr algn="ctr"/>
            <a:endParaRPr lang="en-US" sz="1600" b="1" dirty="0">
              <a:latin typeface="Californian FB" pitchFamily="18" charset="0"/>
            </a:endParaRPr>
          </a:p>
          <a:p>
            <a:pPr algn="ctr"/>
            <a:r>
              <a:rPr lang="en-US" sz="1400" b="1" dirty="0">
                <a:latin typeface="Arial Black" pitchFamily="34" charset="0"/>
              </a:rPr>
              <a:t>November 18th, 2024</a:t>
            </a:r>
          </a:p>
          <a:p>
            <a:pPr algn="ctr"/>
            <a:r>
              <a:rPr lang="en-US" sz="1400" b="1" dirty="0">
                <a:latin typeface="Arial Black" pitchFamily="34" charset="0"/>
              </a:rPr>
              <a:t>4:30 p.m. to 5:30 p.m.</a:t>
            </a:r>
          </a:p>
          <a:p>
            <a:pPr algn="ctr"/>
            <a:r>
              <a:rPr lang="en-US" sz="1400" b="1" dirty="0">
                <a:latin typeface="Arial Black" pitchFamily="34" charset="0"/>
              </a:rPr>
              <a:t> Youth Services Building 412</a:t>
            </a:r>
          </a:p>
          <a:p>
            <a:pPr algn="ctr"/>
            <a:r>
              <a:rPr lang="en-US" sz="1400" b="1" dirty="0">
                <a:latin typeface="Arial Black" pitchFamily="34" charset="0"/>
              </a:rPr>
              <a:t>To Reserve a Seat!</a:t>
            </a:r>
          </a:p>
          <a:p>
            <a:pPr algn="ctr"/>
            <a:r>
              <a:rPr lang="en-US" sz="1400" b="1" dirty="0">
                <a:latin typeface="Arial Black" pitchFamily="34" charset="0"/>
              </a:rPr>
              <a:t>Call (718) 630.4123 or </a:t>
            </a:r>
          </a:p>
          <a:p>
            <a:pPr algn="ctr"/>
            <a:r>
              <a:rPr lang="en-US" sz="1400" b="1" dirty="0">
                <a:latin typeface="Arial Black" pitchFamily="34" charset="0"/>
              </a:rPr>
              <a:t>(718) 630.4805</a:t>
            </a:r>
          </a:p>
        </p:txBody>
      </p:sp>
      <p:sp>
        <p:nvSpPr>
          <p:cNvPr id="8" name="Rectangle 7"/>
          <p:cNvSpPr/>
          <p:nvPr/>
        </p:nvSpPr>
        <p:spPr>
          <a:xfrm>
            <a:off x="3429000" y="7082698"/>
            <a:ext cx="3429000" cy="20613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400" dirty="0">
                <a:latin typeface="Arial Black" pitchFamily="34" charset="0"/>
              </a:rPr>
              <a:t>Financial Aid</a:t>
            </a:r>
          </a:p>
          <a:p>
            <a:pPr algn="ctr"/>
            <a:r>
              <a:rPr lang="en-US" sz="1200" dirty="0">
                <a:latin typeface="Arial Black" pitchFamily="34" charset="0"/>
              </a:rPr>
              <a:t>Teens and Parents welcome</a:t>
            </a:r>
          </a:p>
          <a:p>
            <a:pPr algn="ctr"/>
            <a:endParaRPr lang="en-US" sz="1400" dirty="0">
              <a:latin typeface="Californian FB" pitchFamily="18" charset="0"/>
            </a:endParaRPr>
          </a:p>
          <a:p>
            <a:pPr algn="ctr"/>
            <a:r>
              <a:rPr lang="en-US" sz="1400" b="1" dirty="0">
                <a:latin typeface="Arial Black" pitchFamily="34" charset="0"/>
              </a:rPr>
              <a:t>November 29th, 2024</a:t>
            </a:r>
          </a:p>
          <a:p>
            <a:pPr algn="ctr"/>
            <a:r>
              <a:rPr lang="en-US" sz="1400" b="1" dirty="0">
                <a:latin typeface="Arial Black" pitchFamily="34" charset="0"/>
              </a:rPr>
              <a:t>4:30 p.m. to 5:30 p.m.</a:t>
            </a:r>
          </a:p>
          <a:p>
            <a:pPr algn="ctr"/>
            <a:r>
              <a:rPr lang="en-US" sz="1400" b="1" dirty="0">
                <a:latin typeface="Arial Black" pitchFamily="34" charset="0"/>
              </a:rPr>
              <a:t>Youth Services Building 412</a:t>
            </a:r>
          </a:p>
          <a:p>
            <a:pPr algn="ctr"/>
            <a:r>
              <a:rPr lang="en-US" sz="1400" b="1" dirty="0">
                <a:latin typeface="Arial Black" pitchFamily="34" charset="0"/>
              </a:rPr>
              <a:t>To Reserve a Seat!</a:t>
            </a:r>
          </a:p>
          <a:p>
            <a:pPr algn="ctr"/>
            <a:r>
              <a:rPr lang="en-US" sz="1400" b="1" dirty="0">
                <a:latin typeface="Arial Black" pitchFamily="34" charset="0"/>
              </a:rPr>
              <a:t>Call  (718) 630.4518 or </a:t>
            </a:r>
          </a:p>
          <a:p>
            <a:pPr algn="ctr"/>
            <a:r>
              <a:rPr lang="en-US" sz="1400" b="1" dirty="0">
                <a:latin typeface="Arial Black" pitchFamily="34" charset="0"/>
              </a:rPr>
              <a:t>(718) 630.4805</a:t>
            </a:r>
          </a:p>
        </p:txBody>
      </p:sp>
      <p:pic>
        <p:nvPicPr>
          <p:cNvPr id="13" name="Picture 12" descr="Connect1.png"/>
          <p:cNvPicPr>
            <a:picLocks noChangeAspect="1"/>
          </p:cNvPicPr>
          <p:nvPr/>
        </p:nvPicPr>
        <p:blipFill>
          <a:blip r:embed="rId3" cstate="print"/>
          <a:stretch>
            <a:fillRect/>
          </a:stretch>
        </p:blipFill>
        <p:spPr>
          <a:xfrm>
            <a:off x="2286000" y="4191000"/>
            <a:ext cx="2455278" cy="1625939"/>
          </a:xfrm>
          <a:prstGeom prst="rect">
            <a:avLst/>
          </a:prstGeom>
          <a:effectLst>
            <a:softEdge rad="63500"/>
          </a:effectLst>
        </p:spPr>
      </p:pic>
      <p:sp>
        <p:nvSpPr>
          <p:cNvPr id="14" name="Rectangle 13"/>
          <p:cNvSpPr/>
          <p:nvPr/>
        </p:nvSpPr>
        <p:spPr>
          <a:xfrm>
            <a:off x="0" y="4038600"/>
            <a:ext cx="2362200" cy="1846659"/>
          </a:xfrm>
          <a:prstGeom prst="rect">
            <a:avLst/>
          </a:prstGeom>
        </p:spPr>
        <p:txBody>
          <a:bodyPr wrap="square">
            <a:spAutoFit/>
          </a:bodyPr>
          <a:lstStyle/>
          <a:p>
            <a:pPr algn="ctr"/>
            <a:r>
              <a:rPr lang="en-US" sz="1600" dirty="0">
                <a:solidFill>
                  <a:schemeClr val="accent6">
                    <a:lumMod val="75000"/>
                  </a:schemeClr>
                </a:solidFill>
                <a:latin typeface="Times New Roman" pitchFamily="18" charset="0"/>
                <a:cs typeface="Times New Roman" pitchFamily="18" charset="0"/>
              </a:rPr>
              <a:t>Military Parent Life Counselors (MFLCs) are mental health specialist who provide </a:t>
            </a:r>
            <a:r>
              <a:rPr lang="en-US" sz="1600" i="1" dirty="0">
                <a:solidFill>
                  <a:schemeClr val="accent6">
                    <a:lumMod val="75000"/>
                  </a:schemeClr>
                </a:solidFill>
                <a:latin typeface="Times New Roman" pitchFamily="18" charset="0"/>
                <a:cs typeface="Times New Roman" pitchFamily="18" charset="0"/>
              </a:rPr>
              <a:t>confidential</a:t>
            </a:r>
            <a:r>
              <a:rPr lang="en-US" sz="1600" dirty="0">
                <a:solidFill>
                  <a:schemeClr val="accent6">
                    <a:lumMod val="75000"/>
                  </a:schemeClr>
                </a:solidFill>
                <a:latin typeface="Times New Roman" pitchFamily="18" charset="0"/>
                <a:cs typeface="Times New Roman" pitchFamily="18" charset="0"/>
              </a:rPr>
              <a:t>, short-term, non-medical counseling to Military Families. MFLCs</a:t>
            </a:r>
          </a:p>
        </p:txBody>
      </p:sp>
      <p:sp>
        <p:nvSpPr>
          <p:cNvPr id="15" name="Rectangle 14"/>
          <p:cNvSpPr/>
          <p:nvPr/>
        </p:nvSpPr>
        <p:spPr>
          <a:xfrm>
            <a:off x="4648200" y="4038600"/>
            <a:ext cx="2209800" cy="1815882"/>
          </a:xfrm>
          <a:prstGeom prst="rect">
            <a:avLst/>
          </a:prstGeom>
        </p:spPr>
        <p:txBody>
          <a:bodyPr wrap="square">
            <a:spAutoFit/>
          </a:bodyPr>
          <a:lstStyle/>
          <a:p>
            <a:pPr algn="ctr"/>
            <a:r>
              <a:rPr lang="en-US" sz="1400" dirty="0">
                <a:solidFill>
                  <a:schemeClr val="accent6">
                    <a:lumMod val="75000"/>
                  </a:schemeClr>
                </a:solidFill>
                <a:latin typeface="Times New Roman" pitchFamily="18" charset="0"/>
                <a:cs typeface="Times New Roman" pitchFamily="18" charset="0"/>
              </a:rPr>
              <a:t>Deployment </a:t>
            </a:r>
            <a:r>
              <a:rPr lang="en-US" sz="1400" dirty="0">
                <a:solidFill>
                  <a:schemeClr val="accent6">
                    <a:lumMod val="75000"/>
                  </a:schemeClr>
                </a:solidFill>
                <a:latin typeface="Times New Roman" pitchFamily="18" charset="0"/>
                <a:cs typeface="Times New Roman" pitchFamily="18" charset="0"/>
                <a:sym typeface="Wingdings"/>
              </a:rPr>
              <a:t> R</a:t>
            </a:r>
            <a:r>
              <a:rPr lang="en-US" sz="1400" dirty="0">
                <a:solidFill>
                  <a:schemeClr val="accent6">
                    <a:lumMod val="75000"/>
                  </a:schemeClr>
                </a:solidFill>
                <a:latin typeface="Times New Roman" pitchFamily="18" charset="0"/>
                <a:cs typeface="Times New Roman" pitchFamily="18" charset="0"/>
              </a:rPr>
              <a:t>elocation Adjustment </a:t>
            </a:r>
            <a:r>
              <a:rPr lang="en-US" sz="1400" dirty="0">
                <a:solidFill>
                  <a:schemeClr val="accent6">
                    <a:lumMod val="75000"/>
                  </a:schemeClr>
                </a:solidFill>
                <a:latin typeface="Times New Roman" pitchFamily="18" charset="0"/>
                <a:cs typeface="Times New Roman" pitchFamily="18" charset="0"/>
                <a:sym typeface="Wingdings"/>
              </a:rPr>
              <a:t> R</a:t>
            </a:r>
            <a:r>
              <a:rPr lang="en-US" sz="1400" dirty="0">
                <a:solidFill>
                  <a:schemeClr val="accent6">
                    <a:lumMod val="75000"/>
                  </a:schemeClr>
                </a:solidFill>
                <a:latin typeface="Times New Roman" pitchFamily="18" charset="0"/>
                <a:cs typeface="Times New Roman" pitchFamily="18" charset="0"/>
              </a:rPr>
              <a:t>eintegration Concerns </a:t>
            </a:r>
            <a:r>
              <a:rPr lang="en-US" sz="1400" dirty="0">
                <a:solidFill>
                  <a:schemeClr val="accent6">
                    <a:lumMod val="75000"/>
                  </a:schemeClr>
                </a:solidFill>
                <a:latin typeface="Times New Roman" pitchFamily="18" charset="0"/>
                <a:cs typeface="Times New Roman" pitchFamily="18" charset="0"/>
                <a:sym typeface="Wingdings"/>
              </a:rPr>
              <a:t></a:t>
            </a:r>
            <a:r>
              <a:rPr lang="en-US" sz="1400" dirty="0">
                <a:solidFill>
                  <a:schemeClr val="accent6">
                    <a:lumMod val="75000"/>
                  </a:schemeClr>
                </a:solidFill>
                <a:latin typeface="Times New Roman" pitchFamily="18" charset="0"/>
                <a:cs typeface="Times New Roman" pitchFamily="18" charset="0"/>
              </a:rPr>
              <a:t> Loss or Grief </a:t>
            </a:r>
            <a:r>
              <a:rPr lang="en-US" sz="1400" dirty="0">
                <a:solidFill>
                  <a:schemeClr val="accent6">
                    <a:lumMod val="75000"/>
                  </a:schemeClr>
                </a:solidFill>
                <a:latin typeface="Times New Roman" pitchFamily="18" charset="0"/>
                <a:cs typeface="Times New Roman" pitchFamily="18" charset="0"/>
                <a:sym typeface="Wingdings"/>
              </a:rPr>
              <a:t></a:t>
            </a:r>
            <a:r>
              <a:rPr lang="en-US" sz="1400" dirty="0">
                <a:solidFill>
                  <a:schemeClr val="accent6">
                    <a:lumMod val="75000"/>
                  </a:schemeClr>
                </a:solidFill>
                <a:latin typeface="Times New Roman" pitchFamily="18" charset="0"/>
                <a:cs typeface="Times New Roman" pitchFamily="18" charset="0"/>
              </a:rPr>
              <a:t> Parenting Challenges </a:t>
            </a:r>
          </a:p>
          <a:p>
            <a:pPr algn="ctr"/>
            <a:r>
              <a:rPr lang="en-US" sz="1400" dirty="0">
                <a:solidFill>
                  <a:schemeClr val="accent6">
                    <a:lumMod val="75000"/>
                  </a:schemeClr>
                </a:solidFill>
                <a:latin typeface="Times New Roman" pitchFamily="18" charset="0"/>
                <a:cs typeface="Times New Roman" pitchFamily="18" charset="0"/>
                <a:sym typeface="Wingdings"/>
              </a:rPr>
              <a:t></a:t>
            </a:r>
            <a:r>
              <a:rPr lang="en-US" sz="1400" dirty="0">
                <a:solidFill>
                  <a:schemeClr val="accent6">
                    <a:lumMod val="75000"/>
                  </a:schemeClr>
                </a:solidFill>
                <a:latin typeface="Times New Roman" pitchFamily="18" charset="0"/>
                <a:cs typeface="Times New Roman" pitchFamily="18" charset="0"/>
              </a:rPr>
              <a:t> Financial Management </a:t>
            </a:r>
            <a:r>
              <a:rPr lang="en-US" sz="1400" dirty="0">
                <a:solidFill>
                  <a:schemeClr val="accent6">
                    <a:lumMod val="75000"/>
                  </a:schemeClr>
                </a:solidFill>
                <a:latin typeface="Times New Roman" pitchFamily="18" charset="0"/>
                <a:cs typeface="Times New Roman" pitchFamily="18" charset="0"/>
                <a:sym typeface="Wingdings"/>
              </a:rPr>
              <a:t></a:t>
            </a:r>
            <a:r>
              <a:rPr lang="en-US" sz="1400" dirty="0">
                <a:solidFill>
                  <a:schemeClr val="accent6">
                    <a:lumMod val="75000"/>
                  </a:schemeClr>
                </a:solidFill>
                <a:latin typeface="Times New Roman" pitchFamily="18" charset="0"/>
                <a:cs typeface="Times New Roman" pitchFamily="18" charset="0"/>
              </a:rPr>
              <a:t> Relationship Issues </a:t>
            </a:r>
          </a:p>
          <a:p>
            <a:pPr algn="ctr"/>
            <a:r>
              <a:rPr lang="en-US" sz="1400" dirty="0">
                <a:solidFill>
                  <a:schemeClr val="accent6">
                    <a:lumMod val="75000"/>
                  </a:schemeClr>
                </a:solidFill>
                <a:latin typeface="Times New Roman" pitchFamily="18" charset="0"/>
                <a:cs typeface="Times New Roman" pitchFamily="18" charset="0"/>
                <a:sym typeface="Wingdings"/>
              </a:rPr>
              <a:t></a:t>
            </a:r>
            <a:r>
              <a:rPr lang="en-US" sz="1400" dirty="0">
                <a:solidFill>
                  <a:schemeClr val="accent6">
                    <a:lumMod val="75000"/>
                  </a:schemeClr>
                </a:solidFill>
                <a:latin typeface="Times New Roman" pitchFamily="18" charset="0"/>
                <a:cs typeface="Times New Roman" pitchFamily="18" charset="0"/>
              </a:rPr>
              <a:t> Workplace Stress  </a:t>
            </a:r>
          </a:p>
        </p:txBody>
      </p:sp>
      <p:sp>
        <p:nvSpPr>
          <p:cNvPr id="16" name="Rectangle 15"/>
          <p:cNvSpPr/>
          <p:nvPr/>
        </p:nvSpPr>
        <p:spPr>
          <a:xfrm>
            <a:off x="0" y="5791200"/>
            <a:ext cx="6858000" cy="738664"/>
          </a:xfrm>
          <a:prstGeom prst="rect">
            <a:avLst/>
          </a:prstGeom>
        </p:spPr>
        <p:txBody>
          <a:bodyPr wrap="square">
            <a:spAutoFit/>
          </a:bodyPr>
          <a:lstStyle/>
          <a:p>
            <a:pPr algn="ctr"/>
            <a:r>
              <a:rPr lang="en-US" sz="1400" dirty="0">
                <a:latin typeface="Times New Roman" pitchFamily="18" charset="0"/>
                <a:cs typeface="Times New Roman" pitchFamily="18" charset="0"/>
              </a:rPr>
              <a:t>Through the MFLC program, Military Service Members and their Families have the opportunity to talk to a professional, determine solutions to various problems, and </a:t>
            </a:r>
            <a:r>
              <a:rPr lang="en-US" sz="1400" b="1" dirty="0">
                <a:solidFill>
                  <a:schemeClr val="accent6">
                    <a:lumMod val="50000"/>
                  </a:schemeClr>
                </a:solidFill>
                <a:latin typeface="Times New Roman" pitchFamily="18" charset="0"/>
                <a:cs typeface="Times New Roman" pitchFamily="18" charset="0"/>
              </a:rPr>
              <a:t>develop an action plan </a:t>
            </a:r>
            <a:r>
              <a:rPr lang="en-US" sz="1400" dirty="0">
                <a:latin typeface="Times New Roman" pitchFamily="18" charset="0"/>
                <a:cs typeface="Times New Roman" pitchFamily="18" charset="0"/>
              </a:rPr>
              <a:t>to improve the situation.</a:t>
            </a:r>
          </a:p>
        </p:txBody>
      </p:sp>
      <p:sp>
        <p:nvSpPr>
          <p:cNvPr id="17" name="Rectangle 16"/>
          <p:cNvSpPr/>
          <p:nvPr/>
        </p:nvSpPr>
        <p:spPr>
          <a:xfrm>
            <a:off x="0" y="6400800"/>
            <a:ext cx="6858000" cy="646331"/>
          </a:xfrm>
          <a:prstGeom prst="rect">
            <a:avLst/>
          </a:prstGeom>
        </p:spPr>
        <p:txBody>
          <a:bodyPr wrap="square">
            <a:spAutoFit/>
          </a:bodyPr>
          <a:lstStyle/>
          <a:p>
            <a:pPr algn="ctr"/>
            <a:r>
              <a:rPr lang="en-US" b="1" dirty="0">
                <a:latin typeface="Times New Roman" pitchFamily="18" charset="0"/>
                <a:cs typeface="Times New Roman" pitchFamily="18" charset="0"/>
              </a:rPr>
              <a:t>To access MFLC services please call: </a:t>
            </a:r>
          </a:p>
          <a:p>
            <a:pPr algn="ctr"/>
            <a:r>
              <a:rPr lang="en-US" b="1" dirty="0">
                <a:latin typeface="Times New Roman" pitchFamily="18" charset="0"/>
                <a:cs typeface="Times New Roman" pitchFamily="18" charset="0"/>
              </a:rPr>
              <a:t>(718) 704-3485</a:t>
            </a:r>
          </a:p>
        </p:txBody>
      </p:sp>
      <p:sp>
        <p:nvSpPr>
          <p:cNvPr id="18" name="Rectangle 17"/>
          <p:cNvSpPr/>
          <p:nvPr/>
        </p:nvSpPr>
        <p:spPr>
          <a:xfrm>
            <a:off x="0" y="3276600"/>
            <a:ext cx="6858000" cy="923330"/>
          </a:xfrm>
          <a:prstGeom prst="rect">
            <a:avLst/>
          </a:prstGeom>
        </p:spPr>
        <p:txBody>
          <a:bodyPr wrap="square">
            <a:spAutoFit/>
          </a:bodyPr>
          <a:lstStyle/>
          <a:p>
            <a:pPr algn="ctr"/>
            <a:r>
              <a:rPr lang="en-US" b="1" u="sng" dirty="0">
                <a:latin typeface="Times New Roman" pitchFamily="18" charset="0"/>
                <a:cs typeface="Times New Roman" pitchFamily="18" charset="0"/>
              </a:rPr>
              <a:t>___________________________________________________________ Military &amp; Parent Life Consultants</a:t>
            </a:r>
          </a:p>
          <a:p>
            <a:pPr algn="ctr"/>
            <a:endParaRPr lang="en-US" b="1" u="sng" dirty="0">
              <a:latin typeface="Times New Roman" pitchFamily="18" charset="0"/>
              <a:cs typeface="Times New Roman" pitchFamily="18" charset="0"/>
            </a:endParaRPr>
          </a:p>
        </p:txBody>
      </p:sp>
      <p:cxnSp>
        <p:nvCxnSpPr>
          <p:cNvPr id="19" name="Straight Connector 18"/>
          <p:cNvCxnSpPr/>
          <p:nvPr/>
        </p:nvCxnSpPr>
        <p:spPr>
          <a:xfrm>
            <a:off x="0" y="7086600"/>
            <a:ext cx="68580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581400"/>
            <a:ext cx="68580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 y="0"/>
            <a:ext cx="6858000" cy="584775"/>
          </a:xfrm>
          <a:prstGeom prst="rect">
            <a:avLst/>
          </a:prstGeom>
          <a:noFill/>
        </p:spPr>
        <p:txBody>
          <a:bodyPr wrap="square" lIns="91440" tIns="45720" rIns="91440" bIns="45720">
            <a:spAutoFit/>
          </a:bodyPr>
          <a:lstStyle/>
          <a:p>
            <a:pPr algn="ct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a:extLst>
              <a:ext uri="{FF2B5EF4-FFF2-40B4-BE49-F238E27FC236}">
                <a16:creationId xmlns:a16="http://schemas.microsoft.com/office/drawing/2014/main" id="{55D7E336-5646-BACA-6240-A47C4628B7EC}"/>
              </a:ext>
            </a:extLst>
          </p:cNvPr>
          <p:cNvSpPr txBox="1"/>
          <p:nvPr/>
        </p:nvSpPr>
        <p:spPr>
          <a:xfrm>
            <a:off x="160922" y="394544"/>
            <a:ext cx="6536155" cy="2585323"/>
          </a:xfrm>
          <a:prstGeom prst="rect">
            <a:avLst/>
          </a:prstGeom>
          <a:noFill/>
        </p:spPr>
        <p:txBody>
          <a:bodyPr wrap="square">
            <a:spAutoFit/>
          </a:bodyPr>
          <a:lstStyle/>
          <a:p>
            <a:pPr algn="l"/>
            <a:r>
              <a:rPr lang="en-US" b="1" i="0" dirty="0">
                <a:solidFill>
                  <a:srgbClr val="000000"/>
                </a:solidFill>
                <a:effectLst/>
                <a:latin typeface="Arial" panose="020B0604020202020204" pitchFamily="34" charset="0"/>
              </a:rPr>
              <a:t>Diversity, Equity, and Inclusion</a:t>
            </a:r>
            <a:endParaRPr lang="en-US" b="0" i="0" dirty="0">
              <a:solidFill>
                <a:srgbClr val="403F42"/>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Elevating student voice is critical to advancing diversity, equity, and inclusion (DEI) in school districts. NYSED, in partnership with the Region 2 Comprehensive Center, is hosting a live, three-part webinar series in which we will hear from six school districts that are engaging students as partners and leaders in DEI efforts. Please visit NYSED's </a:t>
            </a:r>
            <a:r>
              <a:rPr lang="en-US" b="0" i="0" u="sng" dirty="0">
                <a:solidFill>
                  <a:srgbClr val="045CAA"/>
                </a:solidFill>
                <a:effectLst/>
                <a:latin typeface="Arial" panose="020B0604020202020204" pitchFamily="34" charset="0"/>
                <a:hlinkClick r:id="rId4"/>
              </a:rPr>
              <a:t>Office of Diversity, Equity, and Inclusion website</a:t>
            </a:r>
            <a:r>
              <a:rPr lang="en-US" b="0" i="0" dirty="0">
                <a:solidFill>
                  <a:srgbClr val="000000"/>
                </a:solidFill>
                <a:effectLst/>
                <a:latin typeface="Arial" panose="020B0604020202020204" pitchFamily="34" charset="0"/>
              </a:rPr>
              <a:t> for more information and to register. The webinars take place from September through November.</a:t>
            </a:r>
            <a:endParaRPr lang="en-US" b="0" i="0" dirty="0">
              <a:solidFill>
                <a:srgbClr val="403F42"/>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http://t2.gstatic.com/images?q=tbn:ANd9GcSa4-sTGBTDTjXDgvzmlSuACBgyLG1-Cy35hkqv3_Kcwsv-qzAC"/>
          <p:cNvPicPr>
            <a:picLocks noChangeAspect="1" noChangeArrowheads="1"/>
          </p:cNvPicPr>
          <p:nvPr/>
        </p:nvPicPr>
        <p:blipFill>
          <a:blip r:embed="rId3" cstate="print"/>
          <a:srcRect/>
          <a:stretch>
            <a:fillRect/>
          </a:stretch>
        </p:blipFill>
        <p:spPr bwMode="auto">
          <a:xfrm>
            <a:off x="0" y="0"/>
            <a:ext cx="2971800" cy="1743076"/>
          </a:xfrm>
          <a:prstGeom prst="rect">
            <a:avLst/>
          </a:prstGeom>
          <a:noFill/>
        </p:spPr>
      </p:pic>
      <p:sp>
        <p:nvSpPr>
          <p:cNvPr id="3" name="Rectangle 2"/>
          <p:cNvSpPr/>
          <p:nvPr/>
        </p:nvSpPr>
        <p:spPr>
          <a:xfrm>
            <a:off x="2590800" y="0"/>
            <a:ext cx="4267200" cy="1200329"/>
          </a:xfrm>
          <a:prstGeom prst="rect">
            <a:avLst/>
          </a:prstGeom>
        </p:spPr>
        <p:txBody>
          <a:bodyPr wrap="square">
            <a:spAutoFit/>
          </a:bodyPr>
          <a:lstStyle/>
          <a:p>
            <a:pPr algn="ctr"/>
            <a:r>
              <a:rPr lang="en-US" sz="2400" b="1" dirty="0"/>
              <a:t>A Parents Guide to Raising Ready Readers–and Keeping Them That Way</a:t>
            </a:r>
            <a:endParaRPr lang="en-US" sz="2400" dirty="0"/>
          </a:p>
        </p:txBody>
      </p:sp>
      <p:sp>
        <p:nvSpPr>
          <p:cNvPr id="1028" name="AutoShape 4" descr="data:image/jpeg;base64,/9j/4AAQSkZJRgABAQAAAQABAAD/2wBDAAkGBwgHBgkIBwgKCgkLDRYPDQwMDRsUFRAWIB0iIiAdHx8kKDQsJCYxJx8fLT0tMTU3Ojo6Iys/RD84QzQ5Ojf/2wBDAQoKCg0MDRoPDxo3JR8lNzc3Nzc3Nzc3Nzc3Nzc3Nzc3Nzc3Nzc3Nzc3Nzc3Nzc3Nzc3Nzc3Nzc3Nzc3Nzc3Nzf/wAARCABkAQUDASIAAhEBAxEB/8QAHAAAAQQDAQAAAAAAAAAAAAAAAAQFBgcBAgMI/8QATxAAAQMDAQMGCQgHBQUJAAAAAQIDBAAFESEGEjEHExRBUWEVIjZUcYGT0dIXMnN0kZKUsSM0QlVyssEWNVKCoSRTYmODM0RHZISis8Lh/8QAGgEAAgMBAQAAAAAAAAAAAAAAAAECAwUEBv/EADURAAIBAgMFBQcEAgMAAAAAAAECAAMRBBIxEyFBUaEVIjNx8AVSYoGRseE0YcHRFEQkMvH/2gAMAwEAAhEDEQA/AJtyibVXPZ6TBbtvR919Cyvnmyo6EYxgjtqIjlM2jHmPsFfFTnyzjE20n/lu/mmq6FbWEoUnohmUXmHi8RVWsyq26TL5Tdo//I/hz8VHym7R9kH8OfiqHJQpQUUpUQkZUQOHp7Kd7Lsxeb2jnIEJZazjnXDuIPoJ4+qr2oYdBdlAlK18Q5srEx6+U3aL/DB9gfio+U7aL/DB9gfipuumxV/tjBffhc40kZUWFb5SO3A1qPd41pJRwzi6gGNq+JQ2ZiJMvlN2i7II/wCgfio+U3aL/DB9gfiqG59NOlm2eu16ybdCccbBxzqvFQPWePqzTahh1F2URLiMQxsGMfvlN2j7IP4c/FR8pu0fZB/Dn4q1PJttEE53YZVj5of1/Ko1c7ZOtT/M3GI6w4eAUNFeg8D6qiiYVzZQJJ6mKQXYkST/ACm7R9kH2B+Kj5Ttov8ADB9gfiqG042mxXS8KxboTryQcFwaIT6SdKm2Hw6i5USC4jEMbBjJD8pu0XZB9gfio+U7aL/DB9gfirLfJltCtOSqC2exb6s/6JNM972TvVka52bEyyOLzSt9A9PWPWKqVcIxsAJaz4tRckx3+U3aLsg+wPxU87IbaX2/Xxq3vuQ2kLQtRUiOc6DvVVZnQ9tS3ktGdsY5/wCS7+VPEYektJiFF4qGIqvUVSxlvdFuX7xa/DD4qOi3L94tfhh8VbXm6R7PDVMmBzmEfOU2gq3ergNa5vXqG3akXRJW7EWkLStpJV4p4HFYgDEXtNu6g2vNui3L94tfhh8VHRbl+8Wvww+KlLklDMRcp/8ARNtoK3CvTdAGTmkUS+wZlkN4jLUuGG1OE7h3sJznxeOdOFLvEXtA5RxnToty/eLX4YfFR0W5fvFr8MPipJ/aaH0vofR5nSeZ5/muYVnczjP/AOca3l7RQokOHMdS/wAxM3AyoNEnK8boI4gnPXUsrcosyc+sUdFuX7xa/DD4qOi3L94tfhh8VYnXmLBMdt8Oc/JOGWEJ3nFnGToOzrPAVrBvUWbLehpDjUtlIW5HeQUrCTwI6iO8EilZrXtHdb2v1m/Rbl+8Wvww+Kjoty/eLX4YfFXK2X+BcpsqFHWsSouOdZcQUqT7/SK72+5tTnJCG2nkFhfNuc4jGFaHH+ooIYaiAKnQzXoty/eLX4YfFR0W5fvFr8MPirDd6guXp2zpd/21poOqRg4CT39uoOO+i83iNZoyZEwO8yVBO8hBVgk4AONdaLNcC0LrYm/WZ6Nc/wB4tfhh8VMG2l0vGz1m6czKjvL51KN1cfA1z2K7qljLnOtpXuqTvDO6oYIqG8rXkoPrKP61Oh3qqgjjK6/dpMwPCQz5TdouoQfYK+Kj5TdouvoP4dXxUwWuyP3SI7IZkRWg24EESXg2DkZ0J41zvdpes0huPJcZW6toOEMuBYTkkAE+gA+utoUcOWygC8xjXxGXNmNpfOzcx642GBNk7nPPsJcXuDAyR1Cik+xnknaPqqPyorAqAByBN+kSUBMgvLP+u2nP+7d/NNRzYrZpraOcpt6c2whsbymgf0qwOO6OoajXWpFyz/rtp+jd/NNMPJoVDbGHunGUrB7xu8K2aJYYO6mx3/eYtYK2Msw3bvtLSVsjaUWU2uPHDEZS0qdxqpwBQJClHXXGM9XVTFc+Ua1WmSYFvhOSUMeIVNKShsY0wntxUl2wluQNmLlIZUUupjqCFdaVHQH1Zrz7wAHZXNhKArgmobidOMrnDkCmLGX/ALMbSwdpIq3oe8hxsgOsufORnh6QddarPlRsbNrvbUqI3uMzkqUpCRoHARvfbkH05pdyNf3tcOzo6dP81OnLMB4PtpwM88oZ/wAtSpLsMXkXT8RVG2+EztrIlsFsx/aK5qMkHoEfV7BIKyeCAertPd6atTaK7tbOWpsRIpdfV+iiRGUZK1Y6gOoDU1w5OrYm2bLRMpw7JHSHCRqSoDH+mB6qitxmwr1t3LTMuRgMwUBmM+3JCFh0HUJT+0SSQR/wioVG29Y+6slTTYURb/s0jLd72ls96N3nImIfcwHUSGVNocSP2cEaDsPV9tWm43bNt9mUqHjNPpJQr9plY0+0H7fRTA/eZDM+5rYvLN0Ko5IhKiuJ6MU48fACtNdc4zka028ld9kPXmbCmPF3pSefSrAGVpwDoAAMjH2VKqC6bRRYrykaTBH2bG4bnIBcob1tnyYUoBLsdZQsDrx1juI19YqxIG2Ft2QscS1R46pk1CN+RzawEJcVqoFXaM4wB1U2crsJEe/x5SBgyWPH04lJxn7CPsqDcda7Qi4qmrNpOIu2FqMF1ljs8q7/ADo6RaW+a69x472O7SrGgS4t5trUpnDsaQ3kJUOIPEEf6EV57gQZlxfDMCK9Icz81tJOPSeA9dXpsTaX7Js5FgyyC+neWsA5CSok49Wa4cbRo01BTcZ3YGvWqMRU3iU3tfaU2XaGXCaGGQrfaHYhWoHq4eqnXks8sY/0Tv5VnlV8r3PoG/61ryW+WEf6Fz8q7GYthLnlOJVC4uw5y1tq9LMe3n2f/kTUWumdnhcbM54tum5fgKOgQsrBW19p3h6TU1uduj3NgMyw4WwoKwh1SMkHI+aRwIFcrjZ4NzjNR57PPNtLS4jfUchQ4HOc1j06gUAHSbNSmzbxrEW1Lq1txrc0046qW6OdQ0ATzKSCviRx0T/mps2XcVB2hutpejuMRpJ6ZFadAyAdHEgAkY3tfXUiFrjC5C4ZeMkJKAS8rASerdzjGnZXOVZYUu4NT3kvdJZGG1peWndB4gAHGumaFdQuXhA02LZhGb/xMHZ4L/8AvW+3wSm3WwJACRc4+AP4qdhZIXhXwpuvdM3d3f55fzc53cZxjPVW11tEK7c0mchxYbWFoSl5SAFDgdCNRTFRcynlEabZWHOR+dkcqNtL2ebVbHOYzw5zeO9jv3cVmbunlPtvNf8AaC2OF7H+De0z3ZqQTrTDnIYTJbUtTB3mXQ4oOIOMZCgc57ddaxBs8KC86+whapDwAdfccUtagOA3iScDspiqLfK0Nk1/neRWbEksql323J3plvuDxW2Bq8wQnfR6esd4p32ducR2Hd7ol5BhmSp7nM6bvNoJNO0C2R7fz3Rud/TL33OcdUvKjxOpOKSJ2btaIDsFtlbcZ1wuONtvLSFKPHgeHdwpGorLY+hAU2U3HoyIzVSoTNu2hdhSmpDUpT8xxaU45hw4KThR+ancA/hp95Q1JXswlSSCDKjkHt/SJp7mWyNOt6oEoOLjqTurTzisqHYSDk0mkbO26Rb2oD6H3IrRBQ2ZK9MYxrnJxjTWpCqpKseH2i2TAFRx+8dQtCShJUkKUPFBOp06qhvK15KD6yj+tSWNaIjEtuUkyVvNpUlBdkuLCQcZ0USOoVG+VvyT/wDUI/rSw9tstuceIvsWvyld7LREXBl6L4CNzcCw5vmSphLScEaqBHEnh7qS7VpdYnMxHbWLamOwENs88Xcp3lHO+ScjJI7sYra3W+4XTZ6dFiJTzCXUuOFToTzhCDhAT+0evHdRtY869MZWuEIbTrXPtID3O7wcUpRVvDvJ8XqxW0vja9fz/ExD4IlzbG+Sdo+qo/IUUbG+Sdo+qo/IUV5+r4jec9DS8NfKQTlo/XLV9E7+aaYeTPyxh/wr/lp+5aP1y1fRu/mmmLky8son8C/5TWzR/R/IzFq/rfmJZnKR5HXD0J/mFUVV68pHkbP9Cf5hVFUezfCPnD2n4o8pYXI3/e9w+rp/mpz5Z0ldttqRxU+oD1pps5G/72uH1dP81OfLOVC220p+cH1Efdql/wBd65S6n+hPrjLBYQltltCAEpSkJAHUAKr6bybSE3bwnarsEO8/z4TIazhW9vfOBGmerHrqfxHUPxWXm1ZQ4hK0kdYIrz9eJdwReLghyU+lSZToUN8jHjnvqjBpUZmCm3WX4x6aKpcXk7TsTtP4XlXEXCEiRJStDjgBwQoAEYx3D7Kctk+TwWK4tXCTclPPNZ3G2kbiNRg5ySTx7qqfpszzyR7Q++jp0zrmP+0V7672w1ZhbOPpOFcTQU3yH6yxOWUbztoQhJU4rnAABknO7gD11tspyat823K2hJUtQBERBwE/xEcTw0HfxqP8nEY3TayOqWpx8RkKeSHFFQChgA6+nPpAqy9uby5YtnnpMfAkLIaaJ/ZJ6/UMmuaq1Sllw6Hfz850U1p1S2Icbpxu1+2f2OjCMhDTbgGURIyAFH044Z7TTnszdF3myx7g4ylkvhR5sHO7qRx9VefHnXH3lvPrW444d5a1nKlHvNXpyeeR1u/gP8xqGKwy0aYN7mWYTEtVqEWsJW/Kr5XOfQN/1rXks8sI/wBE5+Vbcqvle59A3/WteS3yxj/ROflXZ/p/KcX+585ZPKDKkwdmX5cKS7HfaWjdW2R1rAOcg50JpTbiy9NUmNdJD4SwedbUsEeMfFVnGhG6r7a120tky8WF6BAS2XXVIOXF7oACgew9lK2jcTLbUuFHbbDaucUHt5ZP7KRoNMk659VZAIyD5zXIO0J8pH7D4Rn2e5vi6ykSmZT7bK1FKkgIPigpxqO3r76St3uddHdkJKH3YyLkpwSmWleKrcSeGRkeMOql1rtt+gWufDZYiJdkyXnG3lPkhsLPEp3dSM8MjPbW69l3oULZ9FtWhx2zrzh07oeCkkL1GcHXNW5kzG/rd/5KgHyi3rfFdxeeY2niIEh4R1Qn3lshXiqUgowf/caQ2Nq5X7Z7wk7dZceXMSpbHMkBDAJ8UBOMKxj9rPXTsmBIl3cTpjKGm24ymG2wveKt8gqJ00+aO2kFig3uwwXLa1HjTI7KldFdVILZ3SchKhunGO0Zz2VC4y2Gu7+fxJ2Oe503/wARwv70pq2ojQ3g3PlKDDLmM7hIypeO5IUfVikWz8qVfLAyl2S5Hmx3uZmFGN7fQcKHdnQ57DSl+3Sp96bemshMRhkhktSVJVzivnE4x1AAa9ZpPabTNtd/nuMNI8GSwhfjPlTiXQMFWCNQRjr6qQIC246xkNnvw0iSxJnT5d2Qq6yx0O4JQ0CoEFACSUnTXOozx1ogT5DO0+0yJEp92JbmGnWmVK0TvIKldWTw6+FL9m7dOgTLs7MaaSiZKL7e45vYGAMHQa6Vxg2aYnaO/S5bTXQ7k202kJcyoBKCk5GOvPUamWW7X0t/X5kArWW2t/7jYy9dZGxDm0JuL6J/Rly0ISRzSQMqCN3GowMZOuuaxc7rdHk2W7Wt10ByCqbIgjBDyU83lI7DhasY4kClLNlvUfZR3Z1tMdYLao7cxThGGlZG8U4+cATpnBxxpyj2mRCn2lMdCVQ4MJcUrU5453ubwcY/4P8AWmWQEn9z9IsrEDXQfWESWm4XiDJiS3lw5ENT6UBXik5SAcehR0pq5WvJQfWUf1pfZrDJte0Mh5txBtikLLDWfGaUtQUpP8ORkenFN/K15KD6yj+tFK23TLpujq32D5td8rzZ2aq32iVMNrZmtsSW1qW89gNHBCSADnOTj0U03Weie43zMNmGw0gpQyzndGSSTk6kkmnXZmGl2K/JRZl3d5DiUdHS6UBCSCd8gZJ10pLtNERFkx1CAu3Lea33Ia3N8tneIBB44IGcHhrWumXbHn64XmM2bZDlLp2M8k7R9Vb/ACoo2M8krR9Vb/KivP1fEbznoaXhr5SC8s/67afo3fzTTFyY+WMX+Bf8tPvLP+u2r6J38002cmjEWPdPCs+fFjNtpUhptboCnFHTOOoca2KZtgvrMeoL436faWByj+Rs/wBCf5hVFmrx2qnWm8WCZBau0MOOI/R5eTjeGoz3ZqkFoUhSkKxvJJB1zw76fs7dTIPOHtLfUBEn/I1/e1x+rp/mp15Zv7utv06v5aScmDcGzsSJ9xuMRl2SlKUMl5OUpGuVd57O7vpw5Rjb77ZkCDc4i5UZznEN8+nxxwI48ca+qqGb/mZuH4l6Kf8ACK8Yt5ML2m57PohrV/tME80UniUfsn0Y09IqO8pmyckz1Xm2sKeacH+0NtjKkqH7QHWDpnsPpqEWS7y7HcW58FYS4gYUlXzVjrSauWw7b2W7tIBkojSP2mXzunPcToRTq06mGq7SmNxipVKeIpbKobESigpJyM6jiKV2u3SrtMTFgMqdcJGd3ggdqj1Cr8lM2OQeelN25wn9twIOfWajW0e19itVrlQ7O8yZbjaktpiIG6hRGMkjQY+2rFxzv3UTfKmwKJ3nfdIzyWrai7XyYqXOcSphxCF4xvbqhr/pU05TLXIuuzhRDbLjzDgdCE8VAZBx2nBNUzapr1qnxpkNQS7HUFJzwPUQe4jSrssG2tmvLKMyURpOPGYfUEkHuPAjvFV4ym6VRVUXlmDqJUpGixtKKUoJzvEApOCCcYPZV88n6Ft7I25LiFIVzZOFAg8TSmdIsMVLk+SqAFoBUXTuFX28ah2w+3jTrz0O9v7inX1uR3nNAAo5CCerGcDqxp6Y16r4mnuXSToUkw1Te2sjvKrgbYL3jgqYbKc9Y1rXkt8sY/0Lv5VPeUi6x4ezLpbW0qVJw0woEE4J8Yg9Xi51qBclvlhHx/uXfyq6m5bCNcWsJRUQLi1sb3Mu0nFM9gv7V5cmIQyWlR3AE5UDzjahlDgx1EZx6K6bSSFt25bLAdDsjDSVttqWUBWhVpwwCT6qZXIsmzbRwJQ3n2Xo5iPCPGUAhCdW1KwTwOR/mrLRQQefCajuQwtpxjhDvsq4KecgQmnI7Mro6wp/DgAVuqVu7pGmpxnUChm+ypj89NuhMvIhP8ysLkbq1EfOwkJPqyde6mO6RQ/PZuNjizod7MhKXkoaUht1AUArnCRuqTu6g5z66L/GTKkKm2iLNibQNvbiVNtKSh4BWP0hxuqSU65Poq0U0PD8ecqNRxx/PlJAq9yJF1mW+1xG3lwkJL63XShIWoZSkYBycak9WRSZO1jb8G3uRIq1y576o7cdat3dWnO/vKwdBunUZpNB56y7Q3p6cw8pmfzTzTjLKnMqSjdUk7oODoMZ7aaodmuFvZs11ciuLXHnyJD8dsZWlt7eGcdZSCMgd9IInH1u/uPO8kN0vs+12+4ypNtbIhtB5JQ+d11OuRnd0UMcMdYpbcbq7BshnGLzsjcG5GbX89Z4JBx2njimnamYLrsndWYUaW4tyOW0JVFcQVKI0ABAP9K6rU/cZ0BhguMoitc8VvRlFJcKd0DXGoBUfWKQUWBI4/1JFjcgG+6KF35560xrnbIiJEZ2KZKluOlASAAQPmnJOT9lIlbT3BGz67yq1tcx0RMlAEkkkHik+JodR29dJLWh632u92dxt5aGy6qKtLCwlaXBkpTp1KJGOyh9l9XJgmGI7/SjBSxzIaO9vgAEYxUgig2tx6SBdjvvwju3fJEm4eD4cRpchqOh+QVulKG9/O6kHdJJOD1CkErbIx4DEswCUpkrjy0c547BRkrUBjxgAknqOK521KrVf5tweYkGLcYkfdWhlSihbaSkpKQMjTHHvpPbYbzUqM/Kivp6ZdX5Kmy2Tzbam1oTvY4ZyNO+jJTv9PzAu9td8lCbg4u6R4zTbS4z7CnkvBw5wMDAGP8AiGuajfK35Jj6wj+tKdnoEu2X429bSjb4jDghvY0Da1JIbPendIHdik3K3n+yemh6QjX7aKQC10A/aFUlqDE/vKwssm0x47qpz1ybkhwbire6EK3MHIJOmM9VbbUMQ2n4TlvdlOsyIodLkpwLcWoqV87HWMY9QqVB2KzbkPzG7amM7IbbgOPMoWlLfNEjIGuAvG9nrz1VHNqo61IjT96A6FZZdet6d1lTgOQAO3dIyeHrBrVpuGq30mTUQrStLg2M8krR9VR+VFZ2M8k7R9VR+QorCq+I3nN+l4a+UgfLQpIm2rJAy07x9KarjKe0V6Xfix5BBfYbdI0BWkHH21z8GwfMo/sk+6u+hjtlTCZdJn18AatQvm1nmwlJ6xRkdor0n4Ng+ZRvZJ91Hg6D5lG9kn3Vd2n8PWVdmH3uk82ZT3UZTjqr0n4Og+ZRvZJ91Hg6D5lG9kn3Udp/D1h2Yfe6TzZvDtH21neT1kV6S8HQfMo3sk+6jwdB8yjeyT7qO0/h6w7MPvdJ5s/R9iaN4do+2vSfg6D5lG9kn3UeDoPmUb2SfdS7S+HrDsw+90nm3eHaKCoHTIr0l4Og+ZRvZJ91Hg6D5lG9kn3U+0/h6w7MPvdJ5s8TurO8nGMivSXg6D5lG9kn3UeDoPmUb2SfdR2n8PWHZh97pPNiShJ0CRmpZyXuoRthHK3Egc05kk4HCrmNtg+ZRvZJ91BtkA8YUY/9JPuqup7QDoVy2vJ0/Z5Rw2bSdelRv9+198UdKjZ/WGvviuPgu3eYRfYp91Hgu3eYRfYp91Z26aXenbpUfzhr74o6VH84a++K4+C7d5hF9in3UeC7d5hF9in3Ud2HenbpUbzhr74o6VG84a++K4+C7d5hF9in3UeC7d5hF9in3Ubod6dulR/OGvvijpUfzhr74rj4Lt3mEX2KfdR4Lt3mEX2KfdR3Yd6dulR/OGvvijpUbzhr74rj4Lt3mEX2KfdR4Lt3mEX2KfdRuh3p26VHz+sNffFHSo/nDX3xXHwXbvMIvsU+6jwXbvMIvsU+6juxd6dulR/OGvvioZyryWFbLBKXW1HpCNAoHtqW+Crd5hF9in3VkWu3g5EGMPQyn3VOm4puG5SFVGqIV5zzcFJGoxrxo3k4JyAa9JeDYPmUb2SfdQbbBP8A3OP7JPurR7T+HrM7sw+90jdsUd7ZK0EeaN/kKKeW20NoCG0hKRoEgYAorLY5mJmsgyqBMnUYphdukyXfJVvt6mmWIKEqlSXkFXjKGQhIyBoNST2jSn81GERJ9rvV1eZhdNh3FSXE82tIU2sJCSFBRAKdM5B9VSpgb7yFQkWtFTF5Tb4ylX2fCyX+bacZ0C0nGCRk41ODrXVe0lpSwl8yjzRSVkhtR3Eg43laeKnIOpwKYouy8puxWG1vNNZbkpfuKkYwcbyyB2gr3R6KVm0ODaW4vzbambEmJZDSyUnmQgEFKkk8MneGM8TVhWnzlWaoOEeJF7t8eQGHJB3yUp8VBUApXzQSBgE9QPGucS9MyrxJtzTT+Y4AWstLA39dM4xjABznXIxUcYtN8D8dKorQQLq5KkrLg/SjxubPbhI3NOOgHDWnzZ6HNjTbs9MZQjpMxTqVBeSpIAQnTqG6kd+SfWmVFGsau7EbpjaS4zIcq1xoDzLbkyQWlF1orASElROih2f60ms+0gW/KjXKQwstyxGjvsJIS+SAdBk6gnB1re5QJM/auA9IhFdvisupypSSFOL3cK3c8AAr7a6X23yFv2o26M2pEaQXFJyEJB3FBJPaATk4oASwUxHPmLCabS30RbcHbfLbQ4JzcValo3gCVDeHpCST6q1u19LsGC9ZZKCuRcG4uFt6/O/SDBwQoJSs+qmq32K5x7baunRRJciz3JT6EuJ3nVq38L1wNCoaZ0491KYdhnRnLQFoadW3KfmSVb5CUOryBjrVgKUBwzjqqeWmvHT1685ENUJ01jtGvTZkXN56dFXBYcQ23zaVb6VboyFHgokkY3e3FOFuuMa4tOORXSrm1ltaSkpUhQ4hQOoPpqJu2a6qZQ+YjSltXjpq2Q6AXmxvBPcCBuKAPWnqqXRDvM850cx1uHeUhW7vZ78ZGaqqKo0ltNmJ3xjkXiU/tFKs8WRGiOMsJW0H2ypUgqznd8YaDGvHj1Y1WuXuLBSyzdZLbcrcbD+4CUNrVoMn9kFWgzxppv1vnX1lthy1BmazIC2pxcTutJCwcpIO9kpHDGM0qtkKXDu90TLhmSxNkpeRICkkIAQlO6pJORgpyMA8e2pFVKyAZs0I1/Q3ebhGnS0BpEhuOwncwd8pBIJH8aRnvpyevVvYmCK7IAc30tkgEpQpXzUqVwCj1AnJ0qMxtn7k3IalLaQp5+7OS5GXBhDYCg0nvx4p9Nbo2fuDi3Ichoc05d/CDsnfBC0JUFISBxyClA7MDjUmWnfWJXqWtaSNd7t6JwhmSA9zga+ad0OEZCCrhvY1xnNIId6U3Luyp76RFYlpjxsN+MpRSklIAyVHeJAx2U1wrBcFGLDlNhLce6uT3pO8CH8qUW0pGcg+MnORpu41rCbPNdtC4tytq3VOzHpCXI74DjThWS2sEkYwDjTPDhrijJTHGMvUO+0l0OU1NjJkMKJbUSPGSUnIJBBB1GoNRx6/SH7tNbYkJiQ7e40lxb8ZZDmdXATpg4KQntJ4Gna1Kdg2mAzeJTJmlCW1r3gkOO4yd3hk6E6d9RyPb5FysyJzDYc527GctsEAutJc8XBOnAJI7cVFFW5vG7MQLSRK2htaYrsh2UGkNOBpwOJKVIWQCElJ1BwQfQc0rgz41xYL8NznGt4p3gCAcdnaO+os/s9NnRJvSW0pXdLi07Ib3gQ0wndAT3nCBnHWTxqXOfoGSW2ivdHitowCe4Z0qLqo01kkZybnSRVm73WXKvDbFwgMpiSujR+djqUXFlKTrhY/aUBp2Hsp8VfLcguhUpJ5l5thwgHAWs4SPWSBTHYLbLjR0omWdKpbk1chyQVo3UlThVkEHe0Bxju7KUQbPKcuE9c1oIjuzxISN4KK0oSkNjHUApO96cDtqbKhPlIIXAjqq+W1Mox1yglW8pO+pJCCpIypO/jGQATjPVSZG1dkWQEz0newPmq0JVu66aa9tNuzVpft8DmJlrQ7Pjh1SJmUFLylKJBBzkE5100rku1N2rYFVpWtHThFKiMgqdeJ3jjtJWQPWBRkp3tHnqWvJVHmx5L8lhlzecjLCHhjG6opCgPsIPrpq8JzbhepkC2qaZagbgkPOtle+tQyEpAI4DBJ7xSuyxHWWHH5aUiXKXzr4ScgHASAD14SAM9eM02xI0+zXm6uNwlTIk99L6FNOJCm1boSoKCiNNAcjt4VBQovJEsQDE7l5ucC52+Pdn47aCiQ5JLTRIWhBCWynUkFW8DjXgRTm9d235dqagTY2Jf6UoWlRU4zuFWU44HgdeoGmnaCy3K4zLlMZbCXRbhGhYWMpcXvb6uzIBGD6aUt26e3eLY+3EYRHhwVtABzRCjujA01wlAGdOJ9FWEIQDxlYLgnlOtnvK1RJsq5vpLSZ7jEbdbwpSUkJwAMkneC/VSjZWfJucaVJkOb7YluNxzze4ebSQnUdu8FUwQrReoyLMow2lKjNvqWjnhhL6wN1xR6+LnDPEempBshClW+xRos5tDb6ASsJVvZUdSSe0kk+ulUCgEiOmXJAMeqKKKonTCsYFFFEIEUYB40UUQhgdlYwB1UUUCIzOBisAZ40UUcIcZndHZRgdlFFEcN0UYHZRRSEDDAowKKKcIYFGBRRRFDANYwN7hRRRCcZcKJNQluZGZfQlQUlLqAoBQ4EZ666obQ2hKEJCUpGAAMACiigwtvvM1njRRQIQwKABRRSGkfGB1riuHGXJblLjtKkNpKUOlAKkg8QDxFFFOLWdcDSs4FFFIxiGBRgUUU4jMYFZAGaKKOMczRRRRCf//Z"/>
          <p:cNvSpPr>
            <a:spLocks noChangeAspect="1" noChangeArrowheads="1"/>
          </p:cNvSpPr>
          <p:nvPr/>
        </p:nvSpPr>
        <p:spPr bwMode="auto">
          <a:xfrm>
            <a:off x="0" y="-646113"/>
            <a:ext cx="3457575" cy="1323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BDAAkGBwgHBgkIBwgKCgkLDRYPDQwMDRsUFRAWIB0iIiAdHx8kKDQsJCYxJx8fLT0tMTU3Ojo6Iys/RD84QzQ5Ojf/2wBDAQoKCg0MDRoPDxo3JR8lNzc3Nzc3Nzc3Nzc3Nzc3Nzc3Nzc3Nzc3Nzc3Nzc3Nzc3Nzc3Nzc3Nzc3Nzc3Nzc3Nzf/wAARCABkAQUDASIAAhEBAxEB/8QAHAAAAQQDAQAAAAAAAAAAAAAAAAQFBgcBAgMI/8QATxAAAQMDAQMGCQgHBQUJAAAAAQIDBAAFESEGEjEHExRBUWEVIjZUcYGT0dIXMnN0kZKUsSM0QlVyssEWNVKCoSRTYmODM0RHZISis8Lh/8QAGgEAAgMBAQAAAAAAAAAAAAAAAAECAwUEBv/EADURAAIBAgMFBQcEAgMAAAAAAAECAAMRBBIxEyFBUaEVIjNx8AVSYoGRseE0YcHRFEQkMvH/2gAMAwEAAhEDEQA/AJtyibVXPZ6TBbtvR919Cyvnmyo6EYxgjtqIjlM2jHmPsFfFTnyzjE20n/lu/mmq6FbWEoUnohmUXmHi8RVWsyq26TL5Tdo//I/hz8VHym7R9kH8OfiqHJQpQUUpUQkZUQOHp7Kd7Lsxeb2jnIEJZazjnXDuIPoJ4+qr2oYdBdlAlK18Q5srEx6+U3aL/DB9gfio+U7aL/DB9gfipuumxV/tjBffhc40kZUWFb5SO3A1qPd41pJRwzi6gGNq+JQ2ZiJMvlN2i7II/wCgfio+U3aL/DB9gfiqG59NOlm2eu16ybdCccbBxzqvFQPWePqzTahh1F2URLiMQxsGMfvlN2j7IP4c/FR8pu0fZB/Dn4q1PJttEE53YZVj5of1/Ko1c7ZOtT/M3GI6w4eAUNFeg8D6qiiYVzZQJJ6mKQXYkST/ACm7R9kH2B+Kj5Ttov8ADB9gfiqG042mxXS8KxboTryQcFwaIT6SdKm2Hw6i5USC4jEMbBjJD8pu0XZB9gfio+U7aL/DB9gfirLfJltCtOSqC2exb6s/6JNM972TvVka52bEyyOLzSt9A9PWPWKqVcIxsAJaz4tRckx3+U3aLsg+wPxU87IbaX2/Xxq3vuQ2kLQtRUiOc6DvVVZnQ9tS3ktGdsY5/wCS7+VPEYektJiFF4qGIqvUVSxlvdFuX7xa/DD4qOi3L94tfhh8VbXm6R7PDVMmBzmEfOU2gq3ergNa5vXqG3akXRJW7EWkLStpJV4p4HFYgDEXtNu6g2vNui3L94tfhh8VHRbl+8Wvww+KlLklDMRcp/8ARNtoK3CvTdAGTmkUS+wZlkN4jLUuGG1OE7h3sJznxeOdOFLvEXtA5RxnToty/eLX4YfFR0W5fvFr8MPipJ/aaH0vofR5nSeZ5/muYVnczjP/AOca3l7RQokOHMdS/wAxM3AyoNEnK8boI4gnPXUsrcosyc+sUdFuX7xa/DD4qOi3L94tfhh8VYnXmLBMdt8Oc/JOGWEJ3nFnGToOzrPAVrBvUWbLehpDjUtlIW5HeQUrCTwI6iO8EilZrXtHdb2v1m/Rbl+8Wvww+Kjoty/eLX4YfFXK2X+BcpsqFHWsSouOdZcQUqT7/SK72+5tTnJCG2nkFhfNuc4jGFaHH+ooIYaiAKnQzXoty/eLX4YfFR0W5fvFr8MPirDd6guXp2zpd/21poOqRg4CT39uoOO+i83iNZoyZEwO8yVBO8hBVgk4AONdaLNcC0LrYm/WZ6Nc/wB4tfhh8VMG2l0vGz1m6czKjvL51KN1cfA1z2K7qljLnOtpXuqTvDO6oYIqG8rXkoPrKP61Oh3qqgjjK6/dpMwPCQz5TdouoQfYK+Kj5TdouvoP4dXxUwWuyP3SI7IZkRWg24EESXg2DkZ0J41zvdpes0huPJcZW6toOEMuBYTkkAE+gA+utoUcOWygC8xjXxGXNmNpfOzcx642GBNk7nPPsJcXuDAyR1Cik+xnknaPqqPyorAqAByBN+kSUBMgvLP+u2nP+7d/NNRzYrZpraOcpt6c2whsbymgf0qwOO6OoajXWpFyz/rtp+jd/NNMPJoVDbGHunGUrB7xu8K2aJYYO6mx3/eYtYK2Msw3bvtLSVsjaUWU2uPHDEZS0qdxqpwBQJClHXXGM9XVTFc+Ua1WmSYFvhOSUMeIVNKShsY0wntxUl2wluQNmLlIZUUupjqCFdaVHQH1Zrz7wAHZXNhKArgmobidOMrnDkCmLGX/ALMbSwdpIq3oe8hxsgOsufORnh6QddarPlRsbNrvbUqI3uMzkqUpCRoHARvfbkH05pdyNf3tcOzo6dP81OnLMB4PtpwM88oZ/wAtSpLsMXkXT8RVG2+EztrIlsFsx/aK5qMkHoEfV7BIKyeCAertPd6atTaK7tbOWpsRIpdfV+iiRGUZK1Y6gOoDU1w5OrYm2bLRMpw7JHSHCRqSoDH+mB6qitxmwr1t3LTMuRgMwUBmM+3JCFh0HUJT+0SSQR/wioVG29Y+6slTTYURb/s0jLd72ls96N3nImIfcwHUSGVNocSP2cEaDsPV9tWm43bNt9mUqHjNPpJQr9plY0+0H7fRTA/eZDM+5rYvLN0Ko5IhKiuJ6MU48fACtNdc4zka028ld9kPXmbCmPF3pSefSrAGVpwDoAAMjH2VKqC6bRRYrykaTBH2bG4bnIBcob1tnyYUoBLsdZQsDrx1juI19YqxIG2Ft2QscS1R46pk1CN+RzawEJcVqoFXaM4wB1U2crsJEe/x5SBgyWPH04lJxn7CPsqDcda7Qi4qmrNpOIu2FqMF1ljs8q7/ADo6RaW+a69x472O7SrGgS4t5trUpnDsaQ3kJUOIPEEf6EV57gQZlxfDMCK9Icz81tJOPSeA9dXpsTaX7Js5FgyyC+neWsA5CSok49Wa4cbRo01BTcZ3YGvWqMRU3iU3tfaU2XaGXCaGGQrfaHYhWoHq4eqnXks8sY/0Tv5VnlV8r3PoG/61ryW+WEf6Fz8q7GYthLnlOJVC4uw5y1tq9LMe3n2f/kTUWumdnhcbM54tum5fgKOgQsrBW19p3h6TU1uduj3NgMyw4WwoKwh1SMkHI+aRwIFcrjZ4NzjNR57PPNtLS4jfUchQ4HOc1j06gUAHSbNSmzbxrEW1Lq1txrc0046qW6OdQ0ATzKSCviRx0T/mps2XcVB2hutpejuMRpJ6ZFadAyAdHEgAkY3tfXUiFrjC5C4ZeMkJKAS8rASerdzjGnZXOVZYUu4NT3kvdJZGG1peWndB4gAHGumaFdQuXhA02LZhGb/xMHZ4L/8AvW+3wSm3WwJACRc4+AP4qdhZIXhXwpuvdM3d3f55fzc53cZxjPVW11tEK7c0mchxYbWFoSl5SAFDgdCNRTFRcynlEabZWHOR+dkcqNtL2ebVbHOYzw5zeO9jv3cVmbunlPtvNf8AaC2OF7H+De0z3ZqQTrTDnIYTJbUtTB3mXQ4oOIOMZCgc57ddaxBs8KC86+whapDwAdfccUtagOA3iScDspiqLfK0Nk1/neRWbEksql323J3plvuDxW2Bq8wQnfR6esd4p32ducR2Hd7ol5BhmSp7nM6bvNoJNO0C2R7fz3Rud/TL33OcdUvKjxOpOKSJ2btaIDsFtlbcZ1wuONtvLSFKPHgeHdwpGorLY+hAU2U3HoyIzVSoTNu2hdhSmpDUpT8xxaU45hw4KThR+ancA/hp95Q1JXswlSSCDKjkHt/SJp7mWyNOt6oEoOLjqTurTzisqHYSDk0mkbO26Rb2oD6H3IrRBQ2ZK9MYxrnJxjTWpCqpKseH2i2TAFRx+8dQtCShJUkKUPFBOp06qhvK15KD6yj+tSWNaIjEtuUkyVvNpUlBdkuLCQcZ0USOoVG+VvyT/wDUI/rSw9tstuceIvsWvyld7LREXBl6L4CNzcCw5vmSphLScEaqBHEnh7qS7VpdYnMxHbWLamOwENs88Xcp3lHO+ScjJI7sYra3W+4XTZ6dFiJTzCXUuOFToTzhCDhAT+0evHdRtY869MZWuEIbTrXPtID3O7wcUpRVvDvJ8XqxW0vja9fz/ExD4IlzbG+Sdo+qo/IUUbG+Sdo+qo/IUV5+r4jec9DS8NfKQTlo/XLV9E7+aaYeTPyxh/wr/lp+5aP1y1fRu/mmmLky8son8C/5TWzR/R/IzFq/rfmJZnKR5HXD0J/mFUVV68pHkbP9Cf5hVFUezfCPnD2n4o8pYXI3/e9w+rp/mpz5Z0ldttqRxU+oD1pps5G/72uH1dP81OfLOVC220p+cH1Efdql/wBd65S6n+hPrjLBYQltltCAEpSkJAHUAKr6bybSE3bwnarsEO8/z4TIazhW9vfOBGmerHrqfxHUPxWXm1ZQ4hK0kdYIrz9eJdwReLghyU+lSZToUN8jHjnvqjBpUZmCm3WX4x6aKpcXk7TsTtP4XlXEXCEiRJStDjgBwQoAEYx3D7Kctk+TwWK4tXCTclPPNZ3G2kbiNRg5ySTx7qqfpszzyR7Q++jp0zrmP+0V7672w1ZhbOPpOFcTQU3yH6yxOWUbztoQhJU4rnAABknO7gD11tspyat823K2hJUtQBERBwE/xEcTw0HfxqP8nEY3TayOqWpx8RkKeSHFFQChgA6+nPpAqy9uby5YtnnpMfAkLIaaJ/ZJ6/UMmuaq1Sllw6Hfz850U1p1S2Icbpxu1+2f2OjCMhDTbgGURIyAFH044Z7TTnszdF3myx7g4ylkvhR5sHO7qRx9VefHnXH3lvPrW444d5a1nKlHvNXpyeeR1u/gP8xqGKwy0aYN7mWYTEtVqEWsJW/Kr5XOfQN/1rXks8sI/wBE5+Vbcqvle59A3/WteS3yxj/ROflXZ/p/KcX+585ZPKDKkwdmX5cKS7HfaWjdW2R1rAOcg50JpTbiy9NUmNdJD4SwedbUsEeMfFVnGhG6r7a120tky8WF6BAS2XXVIOXF7oACgew9lK2jcTLbUuFHbbDaucUHt5ZP7KRoNMk659VZAIyD5zXIO0J8pH7D4Rn2e5vi6ykSmZT7bK1FKkgIPigpxqO3r76St3uddHdkJKH3YyLkpwSmWleKrcSeGRkeMOql1rtt+gWufDZYiJdkyXnG3lPkhsLPEp3dSM8MjPbW69l3oULZ9FtWhx2zrzh07oeCkkL1GcHXNW5kzG/rd/5KgHyi3rfFdxeeY2niIEh4R1Qn3lshXiqUgowf/caQ2Nq5X7Z7wk7dZceXMSpbHMkBDAJ8UBOMKxj9rPXTsmBIl3cTpjKGm24ymG2wveKt8gqJ00+aO2kFig3uwwXLa1HjTI7KldFdVILZ3SchKhunGO0Zz2VC4y2Gu7+fxJ2Oe503/wARwv70pq2ojQ3g3PlKDDLmM7hIypeO5IUfVikWz8qVfLAyl2S5Hmx3uZmFGN7fQcKHdnQ57DSl+3Sp96bemshMRhkhktSVJVzivnE4x1AAa9ZpPabTNtd/nuMNI8GSwhfjPlTiXQMFWCNQRjr6qQIC246xkNnvw0iSxJnT5d2Qq6yx0O4JQ0CoEFACSUnTXOozx1ogT5DO0+0yJEp92JbmGnWmVK0TvIKldWTw6+FL9m7dOgTLs7MaaSiZKL7e45vYGAMHQa6Vxg2aYnaO/S5bTXQ7k202kJcyoBKCk5GOvPUamWW7X0t/X5kArWW2t/7jYy9dZGxDm0JuL6J/Rly0ISRzSQMqCN3GowMZOuuaxc7rdHk2W7Wt10ByCqbIgjBDyU83lI7DhasY4kClLNlvUfZR3Z1tMdYLao7cxThGGlZG8U4+cATpnBxxpyj2mRCn2lMdCVQ4MJcUrU5453ubwcY/4P8AWmWQEn9z9IsrEDXQfWESWm4XiDJiS3lw5ENT6UBXik5SAcehR0pq5WvJQfWUf1pfZrDJte0Mh5txBtikLLDWfGaUtQUpP8ORkenFN/K15KD6yj+tFK23TLpujq32D5td8rzZ2aq32iVMNrZmtsSW1qW89gNHBCSADnOTj0U03Weie43zMNmGw0gpQyzndGSSTk6kkmnXZmGl2K/JRZl3d5DiUdHS6UBCSCd8gZJ10pLtNERFkx1CAu3Lea33Ia3N8tneIBB44IGcHhrWumXbHn64XmM2bZDlLp2M8k7R9Vb/ACoo2M8krR9Vb/KivP1fEbznoaXhr5SC8s/67afo3fzTTFyY+WMX+Bf8tPvLP+u2r6J38002cmjEWPdPCs+fFjNtpUhptboCnFHTOOoca2KZtgvrMeoL436faWByj+Rs/wBCf5hVFmrx2qnWm8WCZBau0MOOI/R5eTjeGoz3ZqkFoUhSkKxvJJB1zw76fs7dTIPOHtLfUBEn/I1/e1x+rp/mp15Zv7utv06v5aScmDcGzsSJ9xuMRl2SlKUMl5OUpGuVd57O7vpw5Rjb77ZkCDc4i5UZznEN8+nxxwI48ca+qqGb/mZuH4l6Kf8ACK8Yt5ML2m57PohrV/tME80UniUfsn0Y09IqO8pmyckz1Xm2sKeacH+0NtjKkqH7QHWDpnsPpqEWS7y7HcW58FYS4gYUlXzVjrSauWw7b2W7tIBkojSP2mXzunPcToRTq06mGq7SmNxipVKeIpbKobESigpJyM6jiKV2u3SrtMTFgMqdcJGd3ggdqj1Cr8lM2OQeelN25wn9twIOfWajW0e19itVrlQ7O8yZbjaktpiIG6hRGMkjQY+2rFxzv3UTfKmwKJ3nfdIzyWrai7XyYqXOcSphxCF4xvbqhr/pU05TLXIuuzhRDbLjzDgdCE8VAZBx2nBNUzapr1qnxpkNQS7HUFJzwPUQe4jSrssG2tmvLKMyURpOPGYfUEkHuPAjvFV4ym6VRVUXlmDqJUpGixtKKUoJzvEApOCCcYPZV88n6Ft7I25LiFIVzZOFAg8TSmdIsMVLk+SqAFoBUXTuFX28ah2w+3jTrz0O9v7inX1uR3nNAAo5CCerGcDqxp6Y16r4mnuXSToUkw1Te2sjvKrgbYL3jgqYbKc9Y1rXkt8sY/0Lv5VPeUi6x4ezLpbW0qVJw0woEE4J8Yg9Xi51qBclvlhHx/uXfyq6m5bCNcWsJRUQLi1sb3Mu0nFM9gv7V5cmIQyWlR3AE5UDzjahlDgx1EZx6K6bSSFt25bLAdDsjDSVttqWUBWhVpwwCT6qZXIsmzbRwJQ3n2Xo5iPCPGUAhCdW1KwTwOR/mrLRQQefCajuQwtpxjhDvsq4KecgQmnI7Mro6wp/DgAVuqVu7pGmpxnUChm+ypj89NuhMvIhP8ysLkbq1EfOwkJPqyde6mO6RQ/PZuNjizod7MhKXkoaUht1AUArnCRuqTu6g5z66L/GTKkKm2iLNibQNvbiVNtKSh4BWP0hxuqSU65Poq0U0PD8ecqNRxx/PlJAq9yJF1mW+1xG3lwkJL63XShIWoZSkYBycak9WRSZO1jb8G3uRIq1y576o7cdat3dWnO/vKwdBunUZpNB56y7Q3p6cw8pmfzTzTjLKnMqSjdUk7oODoMZ7aaodmuFvZs11ciuLXHnyJD8dsZWlt7eGcdZSCMgd9IInH1u/uPO8kN0vs+12+4ypNtbIhtB5JQ+d11OuRnd0UMcMdYpbcbq7BshnGLzsjcG5GbX89Z4JBx2njimnamYLrsndWYUaW4tyOW0JVFcQVKI0ABAP9K6rU/cZ0BhguMoitc8VvRlFJcKd0DXGoBUfWKQUWBI4/1JFjcgG+6KF35560xrnbIiJEZ2KZKluOlASAAQPmnJOT9lIlbT3BGz67yq1tcx0RMlAEkkkHik+JodR29dJLWh632u92dxt5aGy6qKtLCwlaXBkpTp1KJGOyh9l9XJgmGI7/SjBSxzIaO9vgAEYxUgig2tx6SBdjvvwju3fJEm4eD4cRpchqOh+QVulKG9/O6kHdJJOD1CkErbIx4DEswCUpkrjy0c547BRkrUBjxgAknqOK521KrVf5tweYkGLcYkfdWhlSihbaSkpKQMjTHHvpPbYbzUqM/Kivp6ZdX5Kmy2Tzbam1oTvY4ZyNO+jJTv9PzAu9td8lCbg4u6R4zTbS4z7CnkvBw5wMDAGP8AiGuajfK35Jj6wj+tKdnoEu2X429bSjb4jDghvY0Da1JIbPendIHdik3K3n+yemh6QjX7aKQC10A/aFUlqDE/vKwssm0x47qpz1ybkhwbire6EK3MHIJOmM9VbbUMQ2n4TlvdlOsyIodLkpwLcWoqV87HWMY9QqVB2KzbkPzG7amM7IbbgOPMoWlLfNEjIGuAvG9nrz1VHNqo61IjT96A6FZZdet6d1lTgOQAO3dIyeHrBrVpuGq30mTUQrStLg2M8krR9VR+VFZ2M8k7R9VR+QorCq+I3nN+l4a+UgfLQpIm2rJAy07x9KarjKe0V6Xfix5BBfYbdI0BWkHH21z8GwfMo/sk+6u+hjtlTCZdJn18AatQvm1nmwlJ6xRkdor0n4Ng+ZRvZJ91Hg6D5lG9kn3Vd2n8PWVdmH3uk82ZT3UZTjqr0n4Og+ZRvZJ91Hg6D5lG9kn3Udp/D1h2Yfe6TzZvDtH21neT1kV6S8HQfMo3sk+6jwdB8yjeyT7qO0/h6w7MPvdJ5s/R9iaN4do+2vSfg6D5lG9kn3UeDoPmUb2SfdS7S+HrDsw+90nm3eHaKCoHTIr0l4Og+ZRvZJ91Hg6D5lG9kn3U+0/h6w7MPvdJ5s8TurO8nGMivSXg6D5lG9kn3UeDoPmUb2SfdR2n8PWHZh97pPNiShJ0CRmpZyXuoRthHK3Egc05kk4HCrmNtg+ZRvZJ91BtkA8YUY/9JPuqup7QDoVy2vJ0/Z5Rw2bSdelRv9+198UdKjZ/WGvviuPgu3eYRfYp91Hgu3eYRfYp91Z26aXenbpUfzhr74o6VH84a++K4+C7d5hF9in3UeC7d5hF9in3Ud2HenbpUbzhr74o6VG84a++K4+C7d5hF9in3UeC7d5hF9in3Ubod6dulR/OGvvijpUfzhr74rj4Lt3mEX2KfdR4Lt3mEX2KfdR3Yd6dulR/OGvvijpUbzhr74rj4Lt3mEX2KfdR4Lt3mEX2KfdRuh3p26VHz+sNffFHSo/nDX3xXHwXbvMIvsU+6jwXbvMIvsU+6juxd6dulR/OGvvioZyryWFbLBKXW1HpCNAoHtqW+Crd5hF9in3VkWu3g5EGMPQyn3VOm4puG5SFVGqIV5zzcFJGoxrxo3k4JyAa9JeDYPmUb2SfdQbbBP8A3OP7JPurR7T+HrM7sw+90jdsUd7ZK0EeaN/kKKeW20NoCG0hKRoEgYAorLY5mJmsgyqBMnUYphdukyXfJVvt6mmWIKEqlSXkFXjKGQhIyBoNST2jSn81GERJ9rvV1eZhdNh3FSXE82tIU2sJCSFBRAKdM5B9VSpgb7yFQkWtFTF5Tb4ylX2fCyX+bacZ0C0nGCRk41ODrXVe0lpSwl8yjzRSVkhtR3Eg43laeKnIOpwKYouy8puxWG1vNNZbkpfuKkYwcbyyB2gr3R6KVm0ODaW4vzbambEmJZDSyUnmQgEFKkk8MneGM8TVhWnzlWaoOEeJF7t8eQGHJB3yUp8VBUApXzQSBgE9QPGucS9MyrxJtzTT+Y4AWstLA39dM4xjABznXIxUcYtN8D8dKorQQLq5KkrLg/SjxubPbhI3NOOgHDWnzZ6HNjTbs9MZQjpMxTqVBeSpIAQnTqG6kd+SfWmVFGsau7EbpjaS4zIcq1xoDzLbkyQWlF1orASElROih2f60ms+0gW/KjXKQwstyxGjvsJIS+SAdBk6gnB1re5QJM/auA9IhFdvisupypSSFOL3cK3c8AAr7a6X23yFv2o26M2pEaQXFJyEJB3FBJPaATk4oASwUxHPmLCabS30RbcHbfLbQ4JzcValo3gCVDeHpCST6q1u19LsGC9ZZKCuRcG4uFt6/O/SDBwQoJSs+qmq32K5x7baunRRJciz3JT6EuJ3nVq38L1wNCoaZ0491KYdhnRnLQFoadW3KfmSVb5CUOryBjrVgKUBwzjqqeWmvHT1685ENUJ01jtGvTZkXN56dFXBYcQ23zaVb6VboyFHgokkY3e3FOFuuMa4tOORXSrm1ltaSkpUhQ4hQOoPpqJu2a6qZQ+YjSltXjpq2Q6AXmxvBPcCBuKAPWnqqXRDvM850cx1uHeUhW7vZ78ZGaqqKo0ltNmJ3xjkXiU/tFKs8WRGiOMsJW0H2ypUgqznd8YaDGvHj1Y1WuXuLBSyzdZLbcrcbD+4CUNrVoMn9kFWgzxppv1vnX1lthy1BmazIC2pxcTutJCwcpIO9kpHDGM0qtkKXDu90TLhmSxNkpeRICkkIAQlO6pJORgpyMA8e2pFVKyAZs0I1/Q3ebhGnS0BpEhuOwncwd8pBIJH8aRnvpyevVvYmCK7IAc30tkgEpQpXzUqVwCj1AnJ0qMxtn7k3IalLaQp5+7OS5GXBhDYCg0nvx4p9Nbo2fuDi3Ichoc05d/CDsnfBC0JUFISBxyClA7MDjUmWnfWJXqWtaSNd7t6JwhmSA9zga+ad0OEZCCrhvY1xnNIId6U3Luyp76RFYlpjxsN+MpRSklIAyVHeJAx2U1wrBcFGLDlNhLce6uT3pO8CH8qUW0pGcg+MnORpu41rCbPNdtC4tytq3VOzHpCXI74DjThWS2sEkYwDjTPDhrijJTHGMvUO+0l0OU1NjJkMKJbUSPGSUnIJBBB1GoNRx6/SH7tNbYkJiQ7e40lxb8ZZDmdXATpg4KQntJ4Gna1Kdg2mAzeJTJmlCW1r3gkOO4yd3hk6E6d9RyPb5FysyJzDYc527GctsEAutJc8XBOnAJI7cVFFW5vG7MQLSRK2htaYrsh2UGkNOBpwOJKVIWQCElJ1BwQfQc0rgz41xYL8NznGt4p3gCAcdnaO+os/s9NnRJvSW0pXdLi07Ib3gQ0wndAT3nCBnHWTxqXOfoGSW2ivdHitowCe4Z0qLqo01kkZybnSRVm73WXKvDbFwgMpiSujR+djqUXFlKTrhY/aUBp2Hsp8VfLcguhUpJ5l5thwgHAWs4SPWSBTHYLbLjR0omWdKpbk1chyQVo3UlThVkEHe0Bxju7KUQbPKcuE9c1oIjuzxISN4KK0oSkNjHUApO96cDtqbKhPlIIXAjqq+W1Mox1yglW8pO+pJCCpIypO/jGQATjPVSZG1dkWQEz0newPmq0JVu66aa9tNuzVpft8DmJlrQ7Pjh1SJmUFLylKJBBzkE5100rku1N2rYFVpWtHThFKiMgqdeJ3jjtJWQPWBRkp3tHnqWvJVHmx5L8lhlzecjLCHhjG6opCgPsIPrpq8JzbhepkC2qaZagbgkPOtle+tQyEpAI4DBJ7xSuyxHWWHH5aUiXKXzr4ScgHASAD14SAM9eM02xI0+zXm6uNwlTIk99L6FNOJCm1boSoKCiNNAcjt4VBQovJEsQDE7l5ucC52+Pdn47aCiQ5JLTRIWhBCWynUkFW8DjXgRTm9d235dqagTY2Jf6UoWlRU4zuFWU44HgdeoGmnaCy3K4zLlMZbCXRbhGhYWMpcXvb6uzIBGD6aUt26e3eLY+3EYRHhwVtABzRCjujA01wlAGdOJ9FWEIQDxlYLgnlOtnvK1RJsq5vpLSZ7jEbdbwpSUkJwAMkneC/VSjZWfJucaVJkOb7YluNxzze4ebSQnUdu8FUwQrReoyLMow2lKjNvqWjnhhL6wN1xR6+LnDPEempBshClW+xRos5tDb6ASsJVvZUdSSe0kk+ulUCgEiOmXJAMeqKKKonTCsYFFFEIEUYB40UUQhgdlYwB1UUUCIzOBisAZ40UUcIcZndHZRgdlFFEcN0UYHZRRSEDDAowKKKcIYFGBRRRFDANYwN7hRRRCcZcKJNQluZGZfQlQUlLqAoBQ4EZ666obQ2hKEJCUpGAAMACiigwtvvM1njRRQIQwKABRRSGkfGB1riuHGXJblLjtKkNpKUOlAKkg8QDxFFFOLWdcDSs4FFFIxiGBRgUUU4jMYFZAGaKKOMczRRRRCf//Z"/>
          <p:cNvSpPr>
            <a:spLocks noChangeAspect="1" noChangeArrowheads="1"/>
          </p:cNvSpPr>
          <p:nvPr/>
        </p:nvSpPr>
        <p:spPr bwMode="auto">
          <a:xfrm>
            <a:off x="0" y="-646113"/>
            <a:ext cx="3457575" cy="1323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BDAAkGBwgHBgkIBwgKCgkLDRYPDQwMDRsUFRAWIB0iIiAdHx8kKDQsJCYxJx8fLT0tMTU3Ojo6Iys/RD84QzQ5Ojf/2wBDAQoKCg0MDRoPDxo3JR8lNzc3Nzc3Nzc3Nzc3Nzc3Nzc3Nzc3Nzc3Nzc3Nzc3Nzc3Nzc3Nzc3Nzc3Nzc3Nzc3Nzf/wAARCABkAQUDASIAAhEBAxEB/8QAHAAAAQQDAQAAAAAAAAAAAAAAAAQFBgcBAgMI/8QATxAAAQMDAQMGCQgHBQUJAAAAAQIDBAAFESEGEjEHExRBUWEVIjZUcYGT0dIXMnN0kZKUsSM0QlVyssEWNVKCoSRTYmODM0RHZISis8Lh/8QAGgEAAgMBAQAAAAAAAAAAAAAAAAECAwUEBv/EADURAAIBAgMFBQcEAgMAAAAAAAECAAMRBBIxEyFBUaEVIjNx8AVSYoGRseE0YcHRFEQkMvH/2gAMAwEAAhEDEQA/AJtyibVXPZ6TBbtvR919Cyvnmyo6EYxgjtqIjlM2jHmPsFfFTnyzjE20n/lu/mmq6FbWEoUnohmUXmHi8RVWsyq26TL5Tdo//I/hz8VHym7R9kH8OfiqHJQpQUUpUQkZUQOHp7Kd7Lsxeb2jnIEJZazjnXDuIPoJ4+qr2oYdBdlAlK18Q5srEx6+U3aL/DB9gfio+U7aL/DB9gfipuumxV/tjBffhc40kZUWFb5SO3A1qPd41pJRwzi6gGNq+JQ2ZiJMvlN2i7II/wCgfio+U3aL/DB9gfiqG59NOlm2eu16ybdCccbBxzqvFQPWePqzTahh1F2URLiMQxsGMfvlN2j7IP4c/FR8pu0fZB/Dn4q1PJttEE53YZVj5of1/Ko1c7ZOtT/M3GI6w4eAUNFeg8D6qiiYVzZQJJ6mKQXYkST/ACm7R9kH2B+Kj5Ttov8ADB9gfiqG042mxXS8KxboTryQcFwaIT6SdKm2Hw6i5USC4jEMbBjJD8pu0XZB9gfio+U7aL/DB9gfirLfJltCtOSqC2exb6s/6JNM972TvVka52bEyyOLzSt9A9PWPWKqVcIxsAJaz4tRckx3+U3aLsg+wPxU87IbaX2/Xxq3vuQ2kLQtRUiOc6DvVVZnQ9tS3ktGdsY5/wCS7+VPEYektJiFF4qGIqvUVSxlvdFuX7xa/DD4qOi3L94tfhh8VbXm6R7PDVMmBzmEfOU2gq3ergNa5vXqG3akXRJW7EWkLStpJV4p4HFYgDEXtNu6g2vNui3L94tfhh8VHRbl+8Wvww+KlLklDMRcp/8ARNtoK3CvTdAGTmkUS+wZlkN4jLUuGG1OE7h3sJznxeOdOFLvEXtA5RxnToty/eLX4YfFR0W5fvFr8MPipJ/aaH0vofR5nSeZ5/muYVnczjP/AOca3l7RQokOHMdS/wAxM3AyoNEnK8boI4gnPXUsrcosyc+sUdFuX7xa/DD4qOi3L94tfhh8VYnXmLBMdt8Oc/JOGWEJ3nFnGToOzrPAVrBvUWbLehpDjUtlIW5HeQUrCTwI6iO8EilZrXtHdb2v1m/Rbl+8Wvww+Kjoty/eLX4YfFXK2X+BcpsqFHWsSouOdZcQUqT7/SK72+5tTnJCG2nkFhfNuc4jGFaHH+ooIYaiAKnQzXoty/eLX4YfFR0W5fvFr8MPirDd6guXp2zpd/21poOqRg4CT39uoOO+i83iNZoyZEwO8yVBO8hBVgk4AONdaLNcC0LrYm/WZ6Nc/wB4tfhh8VMG2l0vGz1m6czKjvL51KN1cfA1z2K7qljLnOtpXuqTvDO6oYIqG8rXkoPrKP61Oh3qqgjjK6/dpMwPCQz5TdouoQfYK+Kj5TdouvoP4dXxUwWuyP3SI7IZkRWg24EESXg2DkZ0J41zvdpes0huPJcZW6toOEMuBYTkkAE+gA+utoUcOWygC8xjXxGXNmNpfOzcx642GBNk7nPPsJcXuDAyR1Cik+xnknaPqqPyorAqAByBN+kSUBMgvLP+u2nP+7d/NNRzYrZpraOcpt6c2whsbymgf0qwOO6OoajXWpFyz/rtp+jd/NNMPJoVDbGHunGUrB7xu8K2aJYYO6mx3/eYtYK2Msw3bvtLSVsjaUWU2uPHDEZS0qdxqpwBQJClHXXGM9XVTFc+Ua1WmSYFvhOSUMeIVNKShsY0wntxUl2wluQNmLlIZUUupjqCFdaVHQH1Zrz7wAHZXNhKArgmobidOMrnDkCmLGX/ALMbSwdpIq3oe8hxsgOsufORnh6QddarPlRsbNrvbUqI3uMzkqUpCRoHARvfbkH05pdyNf3tcOzo6dP81OnLMB4PtpwM88oZ/wAtSpLsMXkXT8RVG2+EztrIlsFsx/aK5qMkHoEfV7BIKyeCAertPd6atTaK7tbOWpsRIpdfV+iiRGUZK1Y6gOoDU1w5OrYm2bLRMpw7JHSHCRqSoDH+mB6qitxmwr1t3LTMuRgMwUBmM+3JCFh0HUJT+0SSQR/wioVG29Y+6slTTYURb/s0jLd72ls96N3nImIfcwHUSGVNocSP2cEaDsPV9tWm43bNt9mUqHjNPpJQr9plY0+0H7fRTA/eZDM+5rYvLN0Ko5IhKiuJ6MU48fACtNdc4zka028ld9kPXmbCmPF3pSefSrAGVpwDoAAMjH2VKqC6bRRYrykaTBH2bG4bnIBcob1tnyYUoBLsdZQsDrx1juI19YqxIG2Ft2QscS1R46pk1CN+RzawEJcVqoFXaM4wB1U2crsJEe/x5SBgyWPH04lJxn7CPsqDcda7Qi4qmrNpOIu2FqMF1ljs8q7/ADo6RaW+a69x472O7SrGgS4t5trUpnDsaQ3kJUOIPEEf6EV57gQZlxfDMCK9Icz81tJOPSeA9dXpsTaX7Js5FgyyC+neWsA5CSok49Wa4cbRo01BTcZ3YGvWqMRU3iU3tfaU2XaGXCaGGQrfaHYhWoHq4eqnXks8sY/0Tv5VnlV8r3PoG/61ryW+WEf6Fz8q7GYthLnlOJVC4uw5y1tq9LMe3n2f/kTUWumdnhcbM54tum5fgKOgQsrBW19p3h6TU1uduj3NgMyw4WwoKwh1SMkHI+aRwIFcrjZ4NzjNR57PPNtLS4jfUchQ4HOc1j06gUAHSbNSmzbxrEW1Lq1txrc0046qW6OdQ0ATzKSCviRx0T/mps2XcVB2hutpejuMRpJ6ZFadAyAdHEgAkY3tfXUiFrjC5C4ZeMkJKAS8rASerdzjGnZXOVZYUu4NT3kvdJZGG1peWndB4gAHGumaFdQuXhA02LZhGb/xMHZ4L/8AvW+3wSm3WwJACRc4+AP4qdhZIXhXwpuvdM3d3f55fzc53cZxjPVW11tEK7c0mchxYbWFoSl5SAFDgdCNRTFRcynlEabZWHOR+dkcqNtL2ebVbHOYzw5zeO9jv3cVmbunlPtvNf8AaC2OF7H+De0z3ZqQTrTDnIYTJbUtTB3mXQ4oOIOMZCgc57ddaxBs8KC86+whapDwAdfccUtagOA3iScDspiqLfK0Nk1/neRWbEksql323J3plvuDxW2Bq8wQnfR6esd4p32ducR2Hd7ol5BhmSp7nM6bvNoJNO0C2R7fz3Rud/TL33OcdUvKjxOpOKSJ2btaIDsFtlbcZ1wuONtvLSFKPHgeHdwpGorLY+hAU2U3HoyIzVSoTNu2hdhSmpDUpT8xxaU45hw4KThR+ancA/hp95Q1JXswlSSCDKjkHt/SJp7mWyNOt6oEoOLjqTurTzisqHYSDk0mkbO26Rb2oD6H3IrRBQ2ZK9MYxrnJxjTWpCqpKseH2i2TAFRx+8dQtCShJUkKUPFBOp06qhvK15KD6yj+tSWNaIjEtuUkyVvNpUlBdkuLCQcZ0USOoVG+VvyT/wDUI/rSw9tstuceIvsWvyld7LREXBl6L4CNzcCw5vmSphLScEaqBHEnh7qS7VpdYnMxHbWLamOwENs88Xcp3lHO+ScjJI7sYra3W+4XTZ6dFiJTzCXUuOFToTzhCDhAT+0evHdRtY869MZWuEIbTrXPtID3O7wcUpRVvDvJ8XqxW0vja9fz/ExD4IlzbG+Sdo+qo/IUUbG+Sdo+qo/IUV5+r4jec9DS8NfKQTlo/XLV9E7+aaYeTPyxh/wr/lp+5aP1y1fRu/mmmLky8son8C/5TWzR/R/IzFq/rfmJZnKR5HXD0J/mFUVV68pHkbP9Cf5hVFUezfCPnD2n4o8pYXI3/e9w+rp/mpz5Z0ldttqRxU+oD1pps5G/72uH1dP81OfLOVC220p+cH1Efdql/wBd65S6n+hPrjLBYQltltCAEpSkJAHUAKr6bybSE3bwnarsEO8/z4TIazhW9vfOBGmerHrqfxHUPxWXm1ZQ4hK0kdYIrz9eJdwReLghyU+lSZToUN8jHjnvqjBpUZmCm3WX4x6aKpcXk7TsTtP4XlXEXCEiRJStDjgBwQoAEYx3D7Kctk+TwWK4tXCTclPPNZ3G2kbiNRg5ySTx7qqfpszzyR7Q++jp0zrmP+0V7672w1ZhbOPpOFcTQU3yH6yxOWUbztoQhJU4rnAABknO7gD11tspyat823K2hJUtQBERBwE/xEcTw0HfxqP8nEY3TayOqWpx8RkKeSHFFQChgA6+nPpAqy9uby5YtnnpMfAkLIaaJ/ZJ6/UMmuaq1Sllw6Hfz850U1p1S2Icbpxu1+2f2OjCMhDTbgGURIyAFH044Z7TTnszdF3myx7g4ylkvhR5sHO7qRx9VefHnXH3lvPrW444d5a1nKlHvNXpyeeR1u/gP8xqGKwy0aYN7mWYTEtVqEWsJW/Kr5XOfQN/1rXks8sI/wBE5+Vbcqvle59A3/WteS3yxj/ROflXZ/p/KcX+585ZPKDKkwdmX5cKS7HfaWjdW2R1rAOcg50JpTbiy9NUmNdJD4SwedbUsEeMfFVnGhG6r7a120tky8WF6BAS2XXVIOXF7oACgew9lK2jcTLbUuFHbbDaucUHt5ZP7KRoNMk659VZAIyD5zXIO0J8pH7D4Rn2e5vi6ykSmZT7bK1FKkgIPigpxqO3r76St3uddHdkJKH3YyLkpwSmWleKrcSeGRkeMOql1rtt+gWufDZYiJdkyXnG3lPkhsLPEp3dSM8MjPbW69l3oULZ9FtWhx2zrzh07oeCkkL1GcHXNW5kzG/rd/5KgHyi3rfFdxeeY2niIEh4R1Qn3lshXiqUgowf/caQ2Nq5X7Z7wk7dZceXMSpbHMkBDAJ8UBOMKxj9rPXTsmBIl3cTpjKGm24ymG2wveKt8gqJ00+aO2kFig3uwwXLa1HjTI7KldFdVILZ3SchKhunGO0Zz2VC4y2Gu7+fxJ2Oe503/wARwv70pq2ojQ3g3PlKDDLmM7hIypeO5IUfVikWz8qVfLAyl2S5Hmx3uZmFGN7fQcKHdnQ57DSl+3Sp96bemshMRhkhktSVJVzivnE4x1AAa9ZpPabTNtd/nuMNI8GSwhfjPlTiXQMFWCNQRjr6qQIC246xkNnvw0iSxJnT5d2Qq6yx0O4JQ0CoEFACSUnTXOozx1ogT5DO0+0yJEp92JbmGnWmVK0TvIKldWTw6+FL9m7dOgTLs7MaaSiZKL7e45vYGAMHQa6Vxg2aYnaO/S5bTXQ7k202kJcyoBKCk5GOvPUamWW7X0t/X5kArWW2t/7jYy9dZGxDm0JuL6J/Rly0ISRzSQMqCN3GowMZOuuaxc7rdHk2W7Wt10ByCqbIgjBDyU83lI7DhasY4kClLNlvUfZR3Z1tMdYLao7cxThGGlZG8U4+cATpnBxxpyj2mRCn2lMdCVQ4MJcUrU5453ubwcY/4P8AWmWQEn9z9IsrEDXQfWESWm4XiDJiS3lw5ENT6UBXik5SAcehR0pq5WvJQfWUf1pfZrDJte0Mh5txBtikLLDWfGaUtQUpP8ORkenFN/K15KD6yj+tFK23TLpujq32D5td8rzZ2aq32iVMNrZmtsSW1qW89gNHBCSADnOTj0U03Weie43zMNmGw0gpQyzndGSSTk6kkmnXZmGl2K/JRZl3d5DiUdHS6UBCSCd8gZJ10pLtNERFkx1CAu3Lea33Ia3N8tneIBB44IGcHhrWumXbHn64XmM2bZDlLp2M8k7R9Vb/ACoo2M8krR9Vb/KivP1fEbznoaXhr5SC8s/67afo3fzTTFyY+WMX+Bf8tPvLP+u2r6J38002cmjEWPdPCs+fFjNtpUhptboCnFHTOOoca2KZtgvrMeoL436faWByj+Rs/wBCf5hVFmrx2qnWm8WCZBau0MOOI/R5eTjeGoz3ZqkFoUhSkKxvJJB1zw76fs7dTIPOHtLfUBEn/I1/e1x+rp/mp15Zv7utv06v5aScmDcGzsSJ9xuMRl2SlKUMl5OUpGuVd57O7vpw5Rjb77ZkCDc4i5UZznEN8+nxxwI48ca+qqGb/mZuH4l6Kf8ACK8Yt5ML2m57PohrV/tME80UniUfsn0Y09IqO8pmyckz1Xm2sKeacH+0NtjKkqH7QHWDpnsPpqEWS7y7HcW58FYS4gYUlXzVjrSauWw7b2W7tIBkojSP2mXzunPcToRTq06mGq7SmNxipVKeIpbKobESigpJyM6jiKV2u3SrtMTFgMqdcJGd3ggdqj1Cr8lM2OQeelN25wn9twIOfWajW0e19itVrlQ7O8yZbjaktpiIG6hRGMkjQY+2rFxzv3UTfKmwKJ3nfdIzyWrai7XyYqXOcSphxCF4xvbqhr/pU05TLXIuuzhRDbLjzDgdCE8VAZBx2nBNUzapr1qnxpkNQS7HUFJzwPUQe4jSrssG2tmvLKMyURpOPGYfUEkHuPAjvFV4ym6VRVUXlmDqJUpGixtKKUoJzvEApOCCcYPZV88n6Ft7I25LiFIVzZOFAg8TSmdIsMVLk+SqAFoBUXTuFX28ah2w+3jTrz0O9v7inX1uR3nNAAo5CCerGcDqxp6Y16r4mnuXSToUkw1Te2sjvKrgbYL3jgqYbKc9Y1rXkt8sY/0Lv5VPeUi6x4ezLpbW0qVJw0woEE4J8Yg9Xi51qBclvlhHx/uXfyq6m5bCNcWsJRUQLi1sb3Mu0nFM9gv7V5cmIQyWlR3AE5UDzjahlDgx1EZx6K6bSSFt25bLAdDsjDSVttqWUBWhVpwwCT6qZXIsmzbRwJQ3n2Xo5iPCPGUAhCdW1KwTwOR/mrLRQQefCajuQwtpxjhDvsq4KecgQmnI7Mro6wp/DgAVuqVu7pGmpxnUChm+ypj89NuhMvIhP8ysLkbq1EfOwkJPqyde6mO6RQ/PZuNjizod7MhKXkoaUht1AUArnCRuqTu6g5z66L/GTKkKm2iLNibQNvbiVNtKSh4BWP0hxuqSU65Poq0U0PD8ecqNRxx/PlJAq9yJF1mW+1xG3lwkJL63XShIWoZSkYBycak9WRSZO1jb8G3uRIq1y576o7cdat3dWnO/vKwdBunUZpNB56y7Q3p6cw8pmfzTzTjLKnMqSjdUk7oODoMZ7aaodmuFvZs11ciuLXHnyJD8dsZWlt7eGcdZSCMgd9IInH1u/uPO8kN0vs+12+4ypNtbIhtB5JQ+d11OuRnd0UMcMdYpbcbq7BshnGLzsjcG5GbX89Z4JBx2njimnamYLrsndWYUaW4tyOW0JVFcQVKI0ABAP9K6rU/cZ0BhguMoitc8VvRlFJcKd0DXGoBUfWKQUWBI4/1JFjcgG+6KF35560xrnbIiJEZ2KZKluOlASAAQPmnJOT9lIlbT3BGz67yq1tcx0RMlAEkkkHik+JodR29dJLWh632u92dxt5aGy6qKtLCwlaXBkpTp1KJGOyh9l9XJgmGI7/SjBSxzIaO9vgAEYxUgig2tx6SBdjvvwju3fJEm4eD4cRpchqOh+QVulKG9/O6kHdJJOD1CkErbIx4DEswCUpkrjy0c547BRkrUBjxgAknqOK521KrVf5tweYkGLcYkfdWhlSihbaSkpKQMjTHHvpPbYbzUqM/Kivp6ZdX5Kmy2Tzbam1oTvY4ZyNO+jJTv9PzAu9td8lCbg4u6R4zTbS4z7CnkvBw5wMDAGP8AiGuajfK35Jj6wj+tKdnoEu2X429bSjb4jDghvY0Da1JIbPendIHdik3K3n+yemh6QjX7aKQC10A/aFUlqDE/vKwssm0x47qpz1ybkhwbire6EK3MHIJOmM9VbbUMQ2n4TlvdlOsyIodLkpwLcWoqV87HWMY9QqVB2KzbkPzG7amM7IbbgOPMoWlLfNEjIGuAvG9nrz1VHNqo61IjT96A6FZZdet6d1lTgOQAO3dIyeHrBrVpuGq30mTUQrStLg2M8krR9VR+VFZ2M8k7R9VR+QorCq+I3nN+l4a+UgfLQpIm2rJAy07x9KarjKe0V6Xfix5BBfYbdI0BWkHH21z8GwfMo/sk+6u+hjtlTCZdJn18AatQvm1nmwlJ6xRkdor0n4Ng+ZRvZJ91Hg6D5lG9kn3Vd2n8PWVdmH3uk82ZT3UZTjqr0n4Og+ZRvZJ91Hg6D5lG9kn3Udp/D1h2Yfe6TzZvDtH21neT1kV6S8HQfMo3sk+6jwdB8yjeyT7qO0/h6w7MPvdJ5s/R9iaN4do+2vSfg6D5lG9kn3UeDoPmUb2SfdS7S+HrDsw+90nm3eHaKCoHTIr0l4Og+ZRvZJ91Hg6D5lG9kn3U+0/h6w7MPvdJ5s8TurO8nGMivSXg6D5lG9kn3UeDoPmUb2SfdR2n8PWHZh97pPNiShJ0CRmpZyXuoRthHK3Egc05kk4HCrmNtg+ZRvZJ91BtkA8YUY/9JPuqup7QDoVy2vJ0/Z5Rw2bSdelRv9+198UdKjZ/WGvviuPgu3eYRfYp91Hgu3eYRfYp91Z26aXenbpUfzhr74o6VH84a++K4+C7d5hF9in3UeC7d5hF9in3Ud2HenbpUbzhr74o6VG84a++K4+C7d5hF9in3UeC7d5hF9in3Ubod6dulR/OGvvijpUfzhr74rj4Lt3mEX2KfdR4Lt3mEX2KfdR3Yd6dulR/OGvvijpUbzhr74rj4Lt3mEX2KfdR4Lt3mEX2KfdRuh3p26VHz+sNffFHSo/nDX3xXHwXbvMIvsU+6jwXbvMIvsU+6juxd6dulR/OGvvioZyryWFbLBKXW1HpCNAoHtqW+Crd5hF9in3VkWu3g5EGMPQyn3VOm4puG5SFVGqIV5zzcFJGoxrxo3k4JyAa9JeDYPmUb2SfdQbbBP8A3OP7JPurR7T+HrM7sw+90jdsUd7ZK0EeaN/kKKeW20NoCG0hKRoEgYAorLY5mJmsgyqBMnUYphdukyXfJVvt6mmWIKEqlSXkFXjKGQhIyBoNST2jSn81GERJ9rvV1eZhdNh3FSXE82tIU2sJCSFBRAKdM5B9VSpgb7yFQkWtFTF5Tb4ylX2fCyX+bacZ0C0nGCRk41ODrXVe0lpSwl8yjzRSVkhtR3Eg43laeKnIOpwKYouy8puxWG1vNNZbkpfuKkYwcbyyB2gr3R6KVm0ODaW4vzbambEmJZDSyUnmQgEFKkk8MneGM8TVhWnzlWaoOEeJF7t8eQGHJB3yUp8VBUApXzQSBgE9QPGucS9MyrxJtzTT+Y4AWstLA39dM4xjABznXIxUcYtN8D8dKorQQLq5KkrLg/SjxubPbhI3NOOgHDWnzZ6HNjTbs9MZQjpMxTqVBeSpIAQnTqG6kd+SfWmVFGsau7EbpjaS4zIcq1xoDzLbkyQWlF1orASElROih2f60ms+0gW/KjXKQwstyxGjvsJIS+SAdBk6gnB1re5QJM/auA9IhFdvisupypSSFOL3cK3c8AAr7a6X23yFv2o26M2pEaQXFJyEJB3FBJPaATk4oASwUxHPmLCabS30RbcHbfLbQ4JzcValo3gCVDeHpCST6q1u19LsGC9ZZKCuRcG4uFt6/O/SDBwQoJSs+qmq32K5x7baunRRJciz3JT6EuJ3nVq38L1wNCoaZ0491KYdhnRnLQFoadW3KfmSVb5CUOryBjrVgKUBwzjqqeWmvHT1685ENUJ01jtGvTZkXN56dFXBYcQ23zaVb6VboyFHgokkY3e3FOFuuMa4tOORXSrm1ltaSkpUhQ4hQOoPpqJu2a6qZQ+YjSltXjpq2Q6AXmxvBPcCBuKAPWnqqXRDvM850cx1uHeUhW7vZ78ZGaqqKo0ltNmJ3xjkXiU/tFKs8WRGiOMsJW0H2ypUgqznd8YaDGvHj1Y1WuXuLBSyzdZLbcrcbD+4CUNrVoMn9kFWgzxppv1vnX1lthy1BmazIC2pxcTutJCwcpIO9kpHDGM0qtkKXDu90TLhmSxNkpeRICkkIAQlO6pJORgpyMA8e2pFVKyAZs0I1/Q3ebhGnS0BpEhuOwncwd8pBIJH8aRnvpyevVvYmCK7IAc30tkgEpQpXzUqVwCj1AnJ0qMxtn7k3IalLaQp5+7OS5GXBhDYCg0nvx4p9Nbo2fuDi3Ichoc05d/CDsnfBC0JUFISBxyClA7MDjUmWnfWJXqWtaSNd7t6JwhmSA9zga+ad0OEZCCrhvY1xnNIId6U3Luyp76RFYlpjxsN+MpRSklIAyVHeJAx2U1wrBcFGLDlNhLce6uT3pO8CH8qUW0pGcg+MnORpu41rCbPNdtC4tytq3VOzHpCXI74DjThWS2sEkYwDjTPDhrijJTHGMvUO+0l0OU1NjJkMKJbUSPGSUnIJBBB1GoNRx6/SH7tNbYkJiQ7e40lxb8ZZDmdXATpg4KQntJ4Gna1Kdg2mAzeJTJmlCW1r3gkOO4yd3hk6E6d9RyPb5FysyJzDYc527GctsEAutJc8XBOnAJI7cVFFW5vG7MQLSRK2htaYrsh2UGkNOBpwOJKVIWQCElJ1BwQfQc0rgz41xYL8NznGt4p3gCAcdnaO+os/s9NnRJvSW0pXdLi07Ib3gQ0wndAT3nCBnHWTxqXOfoGSW2ivdHitowCe4Z0qLqo01kkZybnSRVm73WXKvDbFwgMpiSujR+djqUXFlKTrhY/aUBp2Hsp8VfLcguhUpJ5l5thwgHAWs4SPWSBTHYLbLjR0omWdKpbk1chyQVo3UlThVkEHe0Bxju7KUQbPKcuE9c1oIjuzxISN4KK0oSkNjHUApO96cDtqbKhPlIIXAjqq+W1Mox1yglW8pO+pJCCpIypO/jGQATjPVSZG1dkWQEz0newPmq0JVu66aa9tNuzVpft8DmJlrQ7Pjh1SJmUFLylKJBBzkE5100rku1N2rYFVpWtHThFKiMgqdeJ3jjtJWQPWBRkp3tHnqWvJVHmx5L8lhlzecjLCHhjG6opCgPsIPrpq8JzbhepkC2qaZagbgkPOtle+tQyEpAI4DBJ7xSuyxHWWHH5aUiXKXzr4ScgHASAD14SAM9eM02xI0+zXm6uNwlTIk99L6FNOJCm1boSoKCiNNAcjt4VBQovJEsQDE7l5ucC52+Pdn47aCiQ5JLTRIWhBCWynUkFW8DjXgRTm9d235dqagTY2Jf6UoWlRU4zuFWU44HgdeoGmnaCy3K4zLlMZbCXRbhGhYWMpcXvb6uzIBGD6aUt26e3eLY+3EYRHhwVtABzRCjujA01wlAGdOJ9FWEIQDxlYLgnlOtnvK1RJsq5vpLSZ7jEbdbwpSUkJwAMkneC/VSjZWfJucaVJkOb7YluNxzze4ebSQnUdu8FUwQrReoyLMow2lKjNvqWjnhhL6wN1xR6+LnDPEempBshClW+xRos5tDb6ASsJVvZUdSSe0kk+ulUCgEiOmXJAMeqKKKonTCsYFFFEIEUYB40UUQhgdlYwB1UUUCIzOBisAZ40UUcIcZndHZRgdlFFEcN0UYHZRRSEDDAowKKKcIYFGBRRRFDANYwN7hRRRCcZcKJNQluZGZfQlQUlLqAoBQ4EZ666obQ2hKEJCUpGAAMACiigwtvvM1njRRQIQwKABRRSGkfGB1riuHGXJblLjtKkNpKUOlAKkg8QDxFFFOLWdcDSs4FFFIxiGBRgUUU4jMYFZAGaKKOMczRRRRCf//Z"/>
          <p:cNvSpPr>
            <a:spLocks noChangeAspect="1" noChangeArrowheads="1"/>
          </p:cNvSpPr>
          <p:nvPr/>
        </p:nvSpPr>
        <p:spPr bwMode="auto">
          <a:xfrm>
            <a:off x="0" y="-646113"/>
            <a:ext cx="3457575" cy="1323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jillstanek.com/archives/nea.gif"/>
          <p:cNvPicPr>
            <a:picLocks noChangeAspect="1" noChangeArrowheads="1"/>
          </p:cNvPicPr>
          <p:nvPr/>
        </p:nvPicPr>
        <p:blipFill>
          <a:blip r:embed="rId4" cstate="print"/>
          <a:srcRect/>
          <a:stretch>
            <a:fillRect/>
          </a:stretch>
        </p:blipFill>
        <p:spPr bwMode="auto">
          <a:xfrm>
            <a:off x="3962400" y="1143000"/>
            <a:ext cx="1600200" cy="611473"/>
          </a:xfrm>
          <a:prstGeom prst="rect">
            <a:avLst/>
          </a:prstGeom>
          <a:noFill/>
        </p:spPr>
      </p:pic>
      <p:sp>
        <p:nvSpPr>
          <p:cNvPr id="8" name="Rectangle 7"/>
          <p:cNvSpPr/>
          <p:nvPr/>
        </p:nvSpPr>
        <p:spPr>
          <a:xfrm>
            <a:off x="0" y="1676400"/>
            <a:ext cx="3276600" cy="4539704"/>
          </a:xfrm>
          <a:prstGeom prst="rect">
            <a:avLst/>
          </a:prstGeom>
        </p:spPr>
        <p:txBody>
          <a:bodyPr wrap="square">
            <a:spAutoFit/>
          </a:bodyPr>
          <a:lstStyle/>
          <a:p>
            <a:r>
              <a:rPr lang="en-US" sz="1400" b="1" i="1" dirty="0"/>
              <a:t>Tips for reading to infants and toddlers</a:t>
            </a:r>
          </a:p>
          <a:p>
            <a:r>
              <a:rPr lang="en-US" sz="1100" dirty="0"/>
              <a:t>• Snuggle with your child and his or her favorite blanket or toys as you read.</a:t>
            </a:r>
          </a:p>
          <a:p>
            <a:r>
              <a:rPr lang="en-US" sz="1100" dirty="0"/>
              <a:t>• Read with expression using different voices for different characters.</a:t>
            </a:r>
          </a:p>
          <a:p>
            <a:r>
              <a:rPr lang="en-US" sz="1100" dirty="0"/>
              <a:t>• Emphasize rhythms and rhymes in stories. Give your toddler opportunities to repeat rhyming phrases.</a:t>
            </a:r>
          </a:p>
          <a:p>
            <a:r>
              <a:rPr lang="en-US" sz="1100" dirty="0"/>
              <a:t>• Use pictures to develop speaking vocabulary by talking about what is shown. Encourage your child to repeat what you say or comment on it.</a:t>
            </a:r>
          </a:p>
          <a:p>
            <a:r>
              <a:rPr lang="en-US" sz="1100" dirty="0"/>
              <a:t>• Encourage your child to ask questions. Provide models of interesting questions and examples of possible answers. “I wonder what is going to happen next? I think the rabbit will get lost because he is not paying attention to where he is going. What do you think?”</a:t>
            </a:r>
          </a:p>
          <a:p>
            <a:r>
              <a:rPr lang="en-US" sz="1100" dirty="0"/>
              <a:t>• Look for books that are about things that interest your toddler. For example, does your child like cars, insects, or animals?</a:t>
            </a:r>
          </a:p>
          <a:p>
            <a:r>
              <a:rPr lang="en-US" sz="1100" dirty="0"/>
              <a:t>• Make reading a habit before bedtime, after lunch, or after naptime.</a:t>
            </a:r>
          </a:p>
          <a:p>
            <a:r>
              <a:rPr lang="en-US" sz="1100" dirty="0"/>
              <a:t>• Give your child a chance to choose his or her own books for reading. If your toddler chooses a book that is too long to hold his attention, read some and skip some, discussing the pictures and how they relate to the story.</a:t>
            </a:r>
          </a:p>
        </p:txBody>
      </p:sp>
      <p:sp>
        <p:nvSpPr>
          <p:cNvPr id="9" name="Rectangle 8"/>
          <p:cNvSpPr/>
          <p:nvPr/>
        </p:nvSpPr>
        <p:spPr>
          <a:xfrm>
            <a:off x="0" y="6096000"/>
            <a:ext cx="3352800" cy="600164"/>
          </a:xfrm>
          <a:prstGeom prst="rect">
            <a:avLst/>
          </a:prstGeom>
        </p:spPr>
        <p:txBody>
          <a:bodyPr wrap="square">
            <a:spAutoFit/>
          </a:bodyPr>
          <a:lstStyle/>
          <a:p>
            <a:r>
              <a:rPr lang="en-US" sz="1100" dirty="0"/>
              <a:t>• Read stories again and again. Your toddler enjoys repetition and it helps him/her become familiar with the way stories are organized.</a:t>
            </a:r>
          </a:p>
        </p:txBody>
      </p:sp>
      <p:sp>
        <p:nvSpPr>
          <p:cNvPr id="10" name="Rectangle 9"/>
          <p:cNvSpPr/>
          <p:nvPr/>
        </p:nvSpPr>
        <p:spPr>
          <a:xfrm>
            <a:off x="0" y="6553200"/>
            <a:ext cx="3276600" cy="1246495"/>
          </a:xfrm>
          <a:prstGeom prst="rect">
            <a:avLst/>
          </a:prstGeom>
        </p:spPr>
        <p:txBody>
          <a:bodyPr wrap="square">
            <a:spAutoFit/>
          </a:bodyPr>
          <a:lstStyle/>
          <a:p>
            <a:r>
              <a:rPr lang="en-US" sz="1400" b="1" i="1" dirty="0"/>
              <a:t>Tips for reading to and with young children in school, kindergarten through third grade</a:t>
            </a:r>
          </a:p>
          <a:p>
            <a:r>
              <a:rPr lang="en-US" sz="1100" dirty="0"/>
              <a:t>• Keep reading to your child even when he can read. Choose books that are too difficult or long for him to read alone.</a:t>
            </a:r>
          </a:p>
        </p:txBody>
      </p:sp>
      <p:sp>
        <p:nvSpPr>
          <p:cNvPr id="11" name="Rectangle 10"/>
          <p:cNvSpPr/>
          <p:nvPr/>
        </p:nvSpPr>
        <p:spPr>
          <a:xfrm>
            <a:off x="3200400" y="1828800"/>
            <a:ext cx="3657600" cy="1107996"/>
          </a:xfrm>
          <a:prstGeom prst="rect">
            <a:avLst/>
          </a:prstGeom>
        </p:spPr>
        <p:txBody>
          <a:bodyPr wrap="square">
            <a:spAutoFit/>
          </a:bodyPr>
          <a:lstStyle/>
          <a:p>
            <a:r>
              <a:rPr lang="en-US" sz="1100" dirty="0"/>
              <a:t>about other children. Encourage her to explain the reasons for her preferences.</a:t>
            </a:r>
          </a:p>
          <a:p>
            <a:r>
              <a:rPr lang="en-US" sz="1100" dirty="0"/>
              <a:t>• Talk with your child about favorite authors and help him find additional books by those authors.</a:t>
            </a:r>
          </a:p>
          <a:p>
            <a:r>
              <a:rPr lang="en-US" sz="1100" dirty="0"/>
              <a:t>• Take turns reading a story with your child. Don’t interrupt to correct mistakes that do not change the meaning.</a:t>
            </a:r>
          </a:p>
        </p:txBody>
      </p:sp>
      <p:sp>
        <p:nvSpPr>
          <p:cNvPr id="12" name="Rectangle 11"/>
          <p:cNvSpPr/>
          <p:nvPr/>
        </p:nvSpPr>
        <p:spPr>
          <a:xfrm>
            <a:off x="3200400" y="2819400"/>
            <a:ext cx="3657600" cy="2123658"/>
          </a:xfrm>
          <a:prstGeom prst="rect">
            <a:avLst/>
          </a:prstGeom>
        </p:spPr>
        <p:txBody>
          <a:bodyPr wrap="square">
            <a:spAutoFit/>
          </a:bodyPr>
          <a:lstStyle/>
          <a:p>
            <a:r>
              <a:rPr lang="en-US" sz="1100" dirty="0"/>
              <a:t>• Talk about the meaning of new words and ideas introduced in books. Help your child think of examples of new concepts.</a:t>
            </a:r>
          </a:p>
          <a:p>
            <a:r>
              <a:rPr lang="en-US" sz="1100" dirty="0"/>
              <a:t>• Enjoy yourself and have fun when you’re reading together. The most important thing you can do to help your child become a successful reader is to let him know that you enjoy and value reading.</a:t>
            </a:r>
          </a:p>
          <a:p>
            <a:r>
              <a:rPr lang="en-US" sz="1100" dirty="0"/>
              <a:t>• Talk with your child about stories using the notions of the beginning, middle, and end of the story to organize thinking and discussion.</a:t>
            </a:r>
          </a:p>
          <a:p>
            <a:r>
              <a:rPr lang="en-US" sz="1100" dirty="0"/>
              <a:t>• Ask your child to tell why a character took the action that he did. Then ask him what in the story made him come to that conclusion.</a:t>
            </a:r>
          </a:p>
        </p:txBody>
      </p:sp>
      <p:sp>
        <p:nvSpPr>
          <p:cNvPr id="14" name="Rectangle 13"/>
          <p:cNvSpPr/>
          <p:nvPr/>
        </p:nvSpPr>
        <p:spPr>
          <a:xfrm>
            <a:off x="0" y="7696200"/>
            <a:ext cx="3048000" cy="938719"/>
          </a:xfrm>
          <a:prstGeom prst="rect">
            <a:avLst/>
          </a:prstGeom>
        </p:spPr>
        <p:txBody>
          <a:bodyPr wrap="square">
            <a:spAutoFit/>
          </a:bodyPr>
          <a:lstStyle/>
          <a:p>
            <a:r>
              <a:rPr lang="en-US" sz="1100" dirty="0"/>
              <a:t>• Try reading books with chapters and talk about what is happening in the story. Encourage your child to make predictions about what will happen next and connect characters or events to those in other books and stories.</a:t>
            </a:r>
          </a:p>
        </p:txBody>
      </p:sp>
      <p:sp>
        <p:nvSpPr>
          <p:cNvPr id="15" name="Rectangle 14"/>
          <p:cNvSpPr/>
          <p:nvPr/>
        </p:nvSpPr>
        <p:spPr>
          <a:xfrm>
            <a:off x="0" y="8534400"/>
            <a:ext cx="3276600" cy="600164"/>
          </a:xfrm>
          <a:prstGeom prst="rect">
            <a:avLst/>
          </a:prstGeom>
        </p:spPr>
        <p:txBody>
          <a:bodyPr wrap="square">
            <a:spAutoFit/>
          </a:bodyPr>
          <a:lstStyle/>
          <a:p>
            <a:r>
              <a:rPr lang="en-US" sz="1100" dirty="0"/>
              <a:t>• Talk with your child about which stories she likes best. Ask whether she likes adventure stories, mysteries, science fiction, animal stories, or stories</a:t>
            </a:r>
          </a:p>
        </p:txBody>
      </p:sp>
      <p:sp>
        <p:nvSpPr>
          <p:cNvPr id="16" name="Rectangle 15"/>
          <p:cNvSpPr/>
          <p:nvPr/>
        </p:nvSpPr>
        <p:spPr>
          <a:xfrm>
            <a:off x="3200400" y="4876800"/>
            <a:ext cx="3657600" cy="1708160"/>
          </a:xfrm>
          <a:prstGeom prst="rect">
            <a:avLst/>
          </a:prstGeom>
        </p:spPr>
        <p:txBody>
          <a:bodyPr wrap="square">
            <a:spAutoFit/>
          </a:bodyPr>
          <a:lstStyle/>
          <a:p>
            <a:r>
              <a:rPr lang="en-US" sz="1400" b="1" i="1" dirty="0"/>
              <a:t>Tips for reading to and with children in grades four through six</a:t>
            </a:r>
          </a:p>
          <a:p>
            <a:r>
              <a:rPr lang="en-US" sz="1100" dirty="0"/>
              <a:t>• Take turns reading a book with your child.</a:t>
            </a:r>
          </a:p>
          <a:p>
            <a:r>
              <a:rPr lang="en-US" sz="1100" dirty="0"/>
              <a:t>• Ask your child to compare a book to another familiar book. How are the characters alike or different? Do the stories take place in similar settings? How are the illustrations the same or different?</a:t>
            </a:r>
          </a:p>
          <a:p>
            <a:r>
              <a:rPr lang="en-US" sz="1100" dirty="0"/>
              <a:t>• Ask what part of the story or book your child liked best and why.</a:t>
            </a:r>
          </a:p>
        </p:txBody>
      </p:sp>
      <p:sp>
        <p:nvSpPr>
          <p:cNvPr id="17" name="Rectangle 16"/>
          <p:cNvSpPr/>
          <p:nvPr/>
        </p:nvSpPr>
        <p:spPr>
          <a:xfrm>
            <a:off x="3200400" y="6477000"/>
            <a:ext cx="3657600" cy="1277273"/>
          </a:xfrm>
          <a:prstGeom prst="rect">
            <a:avLst/>
          </a:prstGeom>
        </p:spPr>
        <p:txBody>
          <a:bodyPr wrap="square">
            <a:spAutoFit/>
          </a:bodyPr>
          <a:lstStyle/>
          <a:p>
            <a:r>
              <a:rPr lang="en-US" sz="1100" dirty="0"/>
              <a:t>• Ask if your child liked the ending of the story. Why or why not?</a:t>
            </a:r>
          </a:p>
          <a:p>
            <a:r>
              <a:rPr lang="en-US" sz="1100" dirty="0"/>
              <a:t>• Ask your child what type of mood the story or chapter in a book creates. Ask how the author created that mood. Was</a:t>
            </a:r>
          </a:p>
          <a:p>
            <a:r>
              <a:rPr lang="en-US" sz="1100" dirty="0"/>
              <a:t>it with words? Pictures? Drawings?</a:t>
            </a:r>
          </a:p>
          <a:p>
            <a:r>
              <a:rPr lang="en-US" sz="1100" dirty="0"/>
              <a:t>• If your child has read more than one book by the same author, ask how the books are similar or different.</a:t>
            </a:r>
          </a:p>
        </p:txBody>
      </p:sp>
      <p:sp>
        <p:nvSpPr>
          <p:cNvPr id="18" name="Rectangle 17"/>
          <p:cNvSpPr/>
          <p:nvPr/>
        </p:nvSpPr>
        <p:spPr>
          <a:xfrm>
            <a:off x="3200400" y="7696200"/>
            <a:ext cx="3657600" cy="984885"/>
          </a:xfrm>
          <a:prstGeom prst="rect">
            <a:avLst/>
          </a:prstGeom>
        </p:spPr>
        <p:txBody>
          <a:bodyPr wrap="square">
            <a:spAutoFit/>
          </a:bodyPr>
          <a:lstStyle/>
          <a:p>
            <a:r>
              <a:rPr lang="en-US" sz="1400" b="1" i="1" dirty="0"/>
              <a:t>To promote reading for all children</a:t>
            </a:r>
          </a:p>
          <a:p>
            <a:r>
              <a:rPr lang="en-US" sz="1100" dirty="0"/>
              <a:t>• Set a good example as a reader—read every day at home even if it is a magazine or newspaper.</a:t>
            </a:r>
          </a:p>
          <a:p>
            <a:r>
              <a:rPr lang="en-US" sz="1100" dirty="0"/>
              <a:t>• Make reading fun—a time that you both look forward to spending together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12935</TotalTime>
  <Words>4492</Words>
  <Application>Microsoft Office PowerPoint</Application>
  <PresentationFormat>On-screen Show (4:3)</PresentationFormat>
  <Paragraphs>341</Paragraphs>
  <Slides>12</Slides>
  <Notes>12</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12</vt:i4>
      </vt:variant>
    </vt:vector>
  </HeadingPairs>
  <TitlesOfParts>
    <vt:vector size="33" baseType="lpstr">
      <vt:lpstr>Arial</vt:lpstr>
      <vt:lpstr>Arial Black</vt:lpstr>
      <vt:lpstr>Berlin Sans FB Demi</vt:lpstr>
      <vt:lpstr>Bernard MT Condensed</vt:lpstr>
      <vt:lpstr>Britannic Bold</vt:lpstr>
      <vt:lpstr>Broadway</vt:lpstr>
      <vt:lpstr>Calibri</vt:lpstr>
      <vt:lpstr>Calibri Light</vt:lpstr>
      <vt:lpstr>Californian FB</vt:lpstr>
      <vt:lpstr>Comic Sans MS</vt:lpstr>
      <vt:lpstr>Cooper Black</vt:lpstr>
      <vt:lpstr>David</vt:lpstr>
      <vt:lpstr>Edwardian Script ITC</vt:lpstr>
      <vt:lpstr>Leelawadee</vt:lpstr>
      <vt:lpstr>Lucida Bright</vt:lpstr>
      <vt:lpstr>Lucida Calligraphy</vt:lpstr>
      <vt:lpstr>myriad-pro</vt:lpstr>
      <vt:lpstr>Times New Roman</vt:lpstr>
      <vt:lpstr>var(--headline-font-family)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Sheehan</dc:creator>
  <cp:lastModifiedBy>Sheehan, Lisa Marie CIV USARMY USAG (USA)</cp:lastModifiedBy>
  <cp:revision>450</cp:revision>
  <cp:lastPrinted>2023-10-27T16:27:24Z</cp:lastPrinted>
  <dcterms:created xsi:type="dcterms:W3CDTF">2012-08-16T15:05:01Z</dcterms:created>
  <dcterms:modified xsi:type="dcterms:W3CDTF">2024-10-04T15:09:45Z</dcterms:modified>
</cp:coreProperties>
</file>