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17"/>
  </p:notesMasterIdLst>
  <p:sldIdLst>
    <p:sldId id="258" r:id="rId2"/>
    <p:sldId id="276" r:id="rId3"/>
    <p:sldId id="277" r:id="rId4"/>
    <p:sldId id="280" r:id="rId5"/>
    <p:sldId id="281" r:id="rId6"/>
    <p:sldId id="279" r:id="rId7"/>
    <p:sldId id="283" r:id="rId8"/>
    <p:sldId id="278" r:id="rId9"/>
    <p:sldId id="282" r:id="rId10"/>
    <p:sldId id="267" r:id="rId11"/>
    <p:sldId id="266" r:id="rId12"/>
    <p:sldId id="270" r:id="rId13"/>
    <p:sldId id="273" r:id="rId14"/>
    <p:sldId id="275" r:id="rId15"/>
    <p:sldId id="284" r:id="rId16"/>
  </p:sldIdLst>
  <p:sldSz cx="6858000" cy="9144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2697"/>
    <a:srgbClr val="DB6413"/>
    <a:srgbClr val="E3E9AF"/>
    <a:srgbClr val="9999FF"/>
    <a:srgbClr val="000000"/>
    <a:srgbClr val="FF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E7F265-CFDA-4415-8A46-E76D483D4AE4}" v="96" dt="2023-03-14T17:02:37.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4" d="100"/>
          <a:sy n="84" d="100"/>
        </p:scale>
        <p:origin x="3030" y="138"/>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1B9E317-4872-461A-803B-CB2D0C2986E2}" type="datetimeFigureOut">
              <a:rPr lang="en-US" smtClean="0"/>
              <a:pPr/>
              <a:t>3/14/2023</a:t>
            </a:fld>
            <a:endParaRPr lang="en-US"/>
          </a:p>
        </p:txBody>
      </p:sp>
      <p:sp>
        <p:nvSpPr>
          <p:cNvPr id="4" name="Slide Image Placeholder 3"/>
          <p:cNvSpPr>
            <a:spLocks noGrp="1" noRot="1" noChangeAspect="1"/>
          </p:cNvSpPr>
          <p:nvPr>
            <p:ph type="sldImg" idx="2"/>
          </p:nvPr>
        </p:nvSpPr>
        <p:spPr>
          <a:xfrm>
            <a:off x="2197100" y="696913"/>
            <a:ext cx="2616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CDB7871-6A9D-46B4-8DF7-FE07EB4F70E8}" type="slidenum">
              <a:rPr lang="en-US" smtClean="0"/>
              <a:pPr/>
              <a:t>‹#›</a:t>
            </a:fld>
            <a:endParaRPr lang="en-US"/>
          </a:p>
        </p:txBody>
      </p:sp>
    </p:spTree>
    <p:extLst>
      <p:ext uri="{BB962C8B-B14F-4D97-AF65-F5344CB8AC3E}">
        <p14:creationId xmlns:p14="http://schemas.microsoft.com/office/powerpoint/2010/main" val="397144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DB7871-6A9D-46B4-8DF7-FE07EB4F70E8}" type="slidenum">
              <a:rPr lang="en-US" smtClean="0"/>
              <a:pPr/>
              <a:t>1</a:t>
            </a:fld>
            <a:endParaRPr lang="en-US"/>
          </a:p>
        </p:txBody>
      </p:sp>
    </p:spTree>
    <p:extLst>
      <p:ext uri="{BB962C8B-B14F-4D97-AF65-F5344CB8AC3E}">
        <p14:creationId xmlns:p14="http://schemas.microsoft.com/office/powerpoint/2010/main" val="1660213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DB7871-6A9D-46B4-8DF7-FE07EB4F70E8}" type="slidenum">
              <a:rPr lang="en-US" smtClean="0"/>
              <a:pPr/>
              <a:t>15</a:t>
            </a:fld>
            <a:endParaRPr lang="en-US"/>
          </a:p>
        </p:txBody>
      </p:sp>
    </p:spTree>
    <p:extLst>
      <p:ext uri="{BB962C8B-B14F-4D97-AF65-F5344CB8AC3E}">
        <p14:creationId xmlns:p14="http://schemas.microsoft.com/office/powerpoint/2010/main" val="803692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DB7871-6A9D-46B4-8DF7-FE07EB4F70E8}" type="slidenum">
              <a:rPr lang="en-US" smtClean="0"/>
              <a:pPr/>
              <a:t>2</a:t>
            </a:fld>
            <a:endParaRPr lang="en-US"/>
          </a:p>
        </p:txBody>
      </p:sp>
    </p:spTree>
    <p:extLst>
      <p:ext uri="{BB962C8B-B14F-4D97-AF65-F5344CB8AC3E}">
        <p14:creationId xmlns:p14="http://schemas.microsoft.com/office/powerpoint/2010/main" val="3903437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DB7871-6A9D-46B4-8DF7-FE07EB4F70E8}" type="slidenum">
              <a:rPr lang="en-US" smtClean="0"/>
              <a:pPr/>
              <a:t>8</a:t>
            </a:fld>
            <a:endParaRPr lang="en-US"/>
          </a:p>
        </p:txBody>
      </p:sp>
    </p:spTree>
    <p:extLst>
      <p:ext uri="{BB962C8B-B14F-4D97-AF65-F5344CB8AC3E}">
        <p14:creationId xmlns:p14="http://schemas.microsoft.com/office/powerpoint/2010/main" val="3333221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DB7871-6A9D-46B4-8DF7-FE07EB4F70E8}" type="slidenum">
              <a:rPr lang="en-US" smtClean="0"/>
              <a:pPr/>
              <a:t>9</a:t>
            </a:fld>
            <a:endParaRPr lang="en-US"/>
          </a:p>
        </p:txBody>
      </p:sp>
    </p:spTree>
    <p:extLst>
      <p:ext uri="{BB962C8B-B14F-4D97-AF65-F5344CB8AC3E}">
        <p14:creationId xmlns:p14="http://schemas.microsoft.com/office/powerpoint/2010/main" val="2049715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DB7871-6A9D-46B4-8DF7-FE07EB4F70E8}" type="slidenum">
              <a:rPr lang="en-US" smtClean="0"/>
              <a:pPr/>
              <a:t>10</a:t>
            </a:fld>
            <a:endParaRPr lang="en-US"/>
          </a:p>
        </p:txBody>
      </p:sp>
    </p:spTree>
    <p:extLst>
      <p:ext uri="{BB962C8B-B14F-4D97-AF65-F5344CB8AC3E}">
        <p14:creationId xmlns:p14="http://schemas.microsoft.com/office/powerpoint/2010/main" val="1083422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DB7871-6A9D-46B4-8DF7-FE07EB4F70E8}" type="slidenum">
              <a:rPr lang="en-US" smtClean="0"/>
              <a:pPr/>
              <a:t>11</a:t>
            </a:fld>
            <a:endParaRPr lang="en-US"/>
          </a:p>
        </p:txBody>
      </p:sp>
    </p:spTree>
    <p:extLst>
      <p:ext uri="{BB962C8B-B14F-4D97-AF65-F5344CB8AC3E}">
        <p14:creationId xmlns:p14="http://schemas.microsoft.com/office/powerpoint/2010/main" val="3758762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DB7871-6A9D-46B4-8DF7-FE07EB4F70E8}" type="slidenum">
              <a:rPr lang="en-US" smtClean="0"/>
              <a:pPr/>
              <a:t>12</a:t>
            </a:fld>
            <a:endParaRPr lang="en-US"/>
          </a:p>
        </p:txBody>
      </p:sp>
    </p:spTree>
    <p:extLst>
      <p:ext uri="{BB962C8B-B14F-4D97-AF65-F5344CB8AC3E}">
        <p14:creationId xmlns:p14="http://schemas.microsoft.com/office/powerpoint/2010/main" val="84622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DB7871-6A9D-46B4-8DF7-FE07EB4F70E8}" type="slidenum">
              <a:rPr lang="en-US" smtClean="0"/>
              <a:pPr/>
              <a:t>13</a:t>
            </a:fld>
            <a:endParaRPr lang="en-US"/>
          </a:p>
        </p:txBody>
      </p:sp>
    </p:spTree>
    <p:extLst>
      <p:ext uri="{BB962C8B-B14F-4D97-AF65-F5344CB8AC3E}">
        <p14:creationId xmlns:p14="http://schemas.microsoft.com/office/powerpoint/2010/main" val="3817097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DB7871-6A9D-46B4-8DF7-FE07EB4F70E8}" type="slidenum">
              <a:rPr lang="en-US" smtClean="0"/>
              <a:pPr/>
              <a:t>14</a:t>
            </a:fld>
            <a:endParaRPr lang="en-US"/>
          </a:p>
        </p:txBody>
      </p:sp>
    </p:spTree>
    <p:extLst>
      <p:ext uri="{BB962C8B-B14F-4D97-AF65-F5344CB8AC3E}">
        <p14:creationId xmlns:p14="http://schemas.microsoft.com/office/powerpoint/2010/main" val="3439808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496484"/>
            <a:ext cx="5143500" cy="3183467"/>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986068B4-BAA3-4B75-92D1-27A62155255D}" type="datetimeFigureOut">
              <a:rPr lang="en-US" smtClean="0"/>
              <a:pPr/>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2018-186D-4B1F-BE25-0B1771BA953B}" type="slidenum">
              <a:rPr lang="en-US" smtClean="0"/>
              <a:pPr/>
              <a:t>‹#›</a:t>
            </a:fld>
            <a:endParaRPr lang="en-US"/>
          </a:p>
        </p:txBody>
      </p:sp>
    </p:spTree>
    <p:extLst>
      <p:ext uri="{BB962C8B-B14F-4D97-AF65-F5344CB8AC3E}">
        <p14:creationId xmlns:p14="http://schemas.microsoft.com/office/powerpoint/2010/main" val="1795764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6068B4-BAA3-4B75-92D1-27A62155255D}" type="datetimeFigureOut">
              <a:rPr lang="en-US" smtClean="0"/>
              <a:pPr/>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2018-186D-4B1F-BE25-0B1771BA953B}" type="slidenum">
              <a:rPr lang="en-US" smtClean="0"/>
              <a:pPr/>
              <a:t>‹#›</a:t>
            </a:fld>
            <a:endParaRPr lang="en-US"/>
          </a:p>
        </p:txBody>
      </p:sp>
    </p:spTree>
    <p:extLst>
      <p:ext uri="{BB962C8B-B14F-4D97-AF65-F5344CB8AC3E}">
        <p14:creationId xmlns:p14="http://schemas.microsoft.com/office/powerpoint/2010/main" val="3386819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6068B4-BAA3-4B75-92D1-27A62155255D}" type="datetimeFigureOut">
              <a:rPr lang="en-US" smtClean="0"/>
              <a:pPr/>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2018-186D-4B1F-BE25-0B1771BA953B}" type="slidenum">
              <a:rPr lang="en-US" smtClean="0"/>
              <a:pPr/>
              <a:t>‹#›</a:t>
            </a:fld>
            <a:endParaRPr lang="en-US"/>
          </a:p>
        </p:txBody>
      </p:sp>
    </p:spTree>
    <p:extLst>
      <p:ext uri="{BB962C8B-B14F-4D97-AF65-F5344CB8AC3E}">
        <p14:creationId xmlns:p14="http://schemas.microsoft.com/office/powerpoint/2010/main" val="3929641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98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6068B4-BAA3-4B75-92D1-27A62155255D}" type="datetimeFigureOut">
              <a:rPr lang="en-US" smtClean="0"/>
              <a:pPr/>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2018-186D-4B1F-BE25-0B1771BA953B}" type="slidenum">
              <a:rPr lang="en-US" smtClean="0"/>
              <a:pPr/>
              <a:t>‹#›</a:t>
            </a:fld>
            <a:endParaRPr lang="en-US"/>
          </a:p>
        </p:txBody>
      </p:sp>
    </p:spTree>
    <p:extLst>
      <p:ext uri="{BB962C8B-B14F-4D97-AF65-F5344CB8AC3E}">
        <p14:creationId xmlns:p14="http://schemas.microsoft.com/office/powerpoint/2010/main" val="46384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2"/>
            <a:ext cx="5915025" cy="3803649"/>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6119285"/>
            <a:ext cx="5915025" cy="200024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068B4-BAA3-4B75-92D1-27A62155255D}" type="datetimeFigureOut">
              <a:rPr lang="en-US" smtClean="0"/>
              <a:pPr/>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2018-186D-4B1F-BE25-0B1771BA953B}" type="slidenum">
              <a:rPr lang="en-US" smtClean="0"/>
              <a:pPr/>
              <a:t>‹#›</a:t>
            </a:fld>
            <a:endParaRPr lang="en-US"/>
          </a:p>
        </p:txBody>
      </p:sp>
    </p:spTree>
    <p:extLst>
      <p:ext uri="{BB962C8B-B14F-4D97-AF65-F5344CB8AC3E}">
        <p14:creationId xmlns:p14="http://schemas.microsoft.com/office/powerpoint/2010/main" val="935736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6068B4-BAA3-4B75-92D1-27A62155255D}" type="datetimeFigureOut">
              <a:rPr lang="en-US" smtClean="0"/>
              <a:pPr/>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F2018-186D-4B1F-BE25-0B1771BA953B}" type="slidenum">
              <a:rPr lang="en-US" smtClean="0"/>
              <a:pPr/>
              <a:t>‹#›</a:t>
            </a:fld>
            <a:endParaRPr lang="en-US"/>
          </a:p>
        </p:txBody>
      </p:sp>
    </p:spTree>
    <p:extLst>
      <p:ext uri="{BB962C8B-B14F-4D97-AF65-F5344CB8AC3E}">
        <p14:creationId xmlns:p14="http://schemas.microsoft.com/office/powerpoint/2010/main" val="2055468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4"/>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6068B4-BAA3-4B75-92D1-27A62155255D}" type="datetimeFigureOut">
              <a:rPr lang="en-US" smtClean="0"/>
              <a:pPr/>
              <a:t>3/14/2023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FF2018-186D-4B1F-BE25-0B1771BA953B}" type="slidenum">
              <a:rPr lang="en-US" smtClean="0"/>
              <a:pPr/>
              <a:t>‹#›</a:t>
            </a:fld>
            <a:endParaRPr lang="en-US"/>
          </a:p>
        </p:txBody>
      </p:sp>
    </p:spTree>
    <p:extLst>
      <p:ext uri="{BB962C8B-B14F-4D97-AF65-F5344CB8AC3E}">
        <p14:creationId xmlns:p14="http://schemas.microsoft.com/office/powerpoint/2010/main" val="437736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6068B4-BAA3-4B75-92D1-27A62155255D}" type="datetimeFigureOut">
              <a:rPr lang="en-US" smtClean="0"/>
              <a:pPr/>
              <a:t>3/14/2023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FF2018-186D-4B1F-BE25-0B1771BA953B}" type="slidenum">
              <a:rPr lang="en-US" smtClean="0"/>
              <a:pPr/>
              <a:t>‹#›</a:t>
            </a:fld>
            <a:endParaRPr lang="en-US"/>
          </a:p>
        </p:txBody>
      </p:sp>
    </p:spTree>
    <p:extLst>
      <p:ext uri="{BB962C8B-B14F-4D97-AF65-F5344CB8AC3E}">
        <p14:creationId xmlns:p14="http://schemas.microsoft.com/office/powerpoint/2010/main" val="180752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6068B4-BAA3-4B75-92D1-27A62155255D}" type="datetimeFigureOut">
              <a:rPr lang="en-US" smtClean="0"/>
              <a:pPr/>
              <a:t>3/14/2023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FF2018-186D-4B1F-BE25-0B1771BA953B}" type="slidenum">
              <a:rPr lang="en-US" smtClean="0"/>
              <a:pPr/>
              <a:t>‹#›</a:t>
            </a:fld>
            <a:endParaRPr lang="en-US"/>
          </a:p>
        </p:txBody>
      </p:sp>
    </p:spTree>
    <p:extLst>
      <p:ext uri="{BB962C8B-B14F-4D97-AF65-F5344CB8AC3E}">
        <p14:creationId xmlns:p14="http://schemas.microsoft.com/office/powerpoint/2010/main" val="3464423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1316567"/>
            <a:ext cx="3471863" cy="64981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986068B4-BAA3-4B75-92D1-27A62155255D}" type="datetimeFigureOut">
              <a:rPr lang="en-US" smtClean="0"/>
              <a:pPr/>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F2018-186D-4B1F-BE25-0B1771BA953B}" type="slidenum">
              <a:rPr lang="en-US" smtClean="0"/>
              <a:pPr/>
              <a:t>‹#›</a:t>
            </a:fld>
            <a:endParaRPr lang="en-US"/>
          </a:p>
        </p:txBody>
      </p:sp>
    </p:spTree>
    <p:extLst>
      <p:ext uri="{BB962C8B-B14F-4D97-AF65-F5344CB8AC3E}">
        <p14:creationId xmlns:p14="http://schemas.microsoft.com/office/powerpoint/2010/main" val="627589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1316567"/>
            <a:ext cx="3471863" cy="649816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986068B4-BAA3-4B75-92D1-27A62155255D}" type="datetimeFigureOut">
              <a:rPr lang="en-US" smtClean="0"/>
              <a:pPr/>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F2018-186D-4B1F-BE25-0B1771BA953B}" type="slidenum">
              <a:rPr lang="en-US" smtClean="0"/>
              <a:pPr/>
              <a:t>‹#›</a:t>
            </a:fld>
            <a:endParaRPr lang="en-US"/>
          </a:p>
        </p:txBody>
      </p:sp>
    </p:spTree>
    <p:extLst>
      <p:ext uri="{BB962C8B-B14F-4D97-AF65-F5344CB8AC3E}">
        <p14:creationId xmlns:p14="http://schemas.microsoft.com/office/powerpoint/2010/main" val="3905989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4"/>
            <a:ext cx="5915025"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8475134"/>
            <a:ext cx="1543050" cy="486833"/>
          </a:xfrm>
          <a:prstGeom prst="rect">
            <a:avLst/>
          </a:prstGeom>
        </p:spPr>
        <p:txBody>
          <a:bodyPr vert="horz" lIns="91440" tIns="45720" rIns="91440" bIns="45720" rtlCol="0" anchor="ctr"/>
          <a:lstStyle>
            <a:lvl1pPr algn="l">
              <a:defRPr sz="675">
                <a:solidFill>
                  <a:schemeClr val="tx1">
                    <a:tint val="75000"/>
                  </a:schemeClr>
                </a:solidFill>
              </a:defRPr>
            </a:lvl1pPr>
          </a:lstStyle>
          <a:p>
            <a:fld id="{986068B4-BAA3-4B75-92D1-27A62155255D}" type="datetimeFigureOut">
              <a:rPr lang="en-US" smtClean="0"/>
              <a:pPr/>
              <a:t>3/14/2023</a:t>
            </a:fld>
            <a:endParaRPr lang="en-US"/>
          </a:p>
        </p:txBody>
      </p:sp>
      <p:sp>
        <p:nvSpPr>
          <p:cNvPr id="5" name="Footer Placeholder 4"/>
          <p:cNvSpPr>
            <a:spLocks noGrp="1"/>
          </p:cNvSpPr>
          <p:nvPr>
            <p:ph type="ftr" sz="quarter" idx="3"/>
          </p:nvPr>
        </p:nvSpPr>
        <p:spPr>
          <a:xfrm>
            <a:off x="2271713" y="8475134"/>
            <a:ext cx="2314575" cy="48683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4"/>
            <a:ext cx="1543050" cy="486833"/>
          </a:xfrm>
          <a:prstGeom prst="rect">
            <a:avLst/>
          </a:prstGeom>
        </p:spPr>
        <p:txBody>
          <a:bodyPr vert="horz" lIns="91440" tIns="45720" rIns="91440" bIns="45720" rtlCol="0" anchor="ctr"/>
          <a:lstStyle>
            <a:lvl1pPr algn="r">
              <a:defRPr sz="675">
                <a:solidFill>
                  <a:schemeClr val="tx1">
                    <a:tint val="75000"/>
                  </a:schemeClr>
                </a:solidFill>
              </a:defRPr>
            </a:lvl1pPr>
          </a:lstStyle>
          <a:p>
            <a:fld id="{8EFF2018-186D-4B1F-BE25-0B1771BA953B}" type="slidenum">
              <a:rPr lang="en-US" smtClean="0"/>
              <a:pPr/>
              <a:t>‹#›</a:t>
            </a:fld>
            <a:endParaRPr lang="en-US"/>
          </a:p>
        </p:txBody>
      </p:sp>
    </p:spTree>
    <p:extLst>
      <p:ext uri="{BB962C8B-B14F-4D97-AF65-F5344CB8AC3E}">
        <p14:creationId xmlns:p14="http://schemas.microsoft.com/office/powerpoint/2010/main" val="3651588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militarychildoftheyear.org/" TargetMode="External"/><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jfif"/><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22.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l="-35000" r="-35000"/>
          </a:stretch>
        </a:blipFill>
        <a:effectLst/>
      </p:bgPr>
    </p:bg>
    <p:spTree>
      <p:nvGrpSpPr>
        <p:cNvPr id="1" name=""/>
        <p:cNvGrpSpPr/>
        <p:nvPr/>
      </p:nvGrpSpPr>
      <p:grpSpPr>
        <a:xfrm>
          <a:off x="0" y="0"/>
          <a:ext cx="0" cy="0"/>
          <a:chOff x="0" y="0"/>
          <a:chExt cx="0" cy="0"/>
        </a:xfrm>
      </p:grpSpPr>
      <p:sp>
        <p:nvSpPr>
          <p:cNvPr id="6146" name="Text Box 32"/>
          <p:cNvSpPr txBox="1">
            <a:spLocks noChangeArrowheads="1"/>
          </p:cNvSpPr>
          <p:nvPr/>
        </p:nvSpPr>
        <p:spPr bwMode="auto">
          <a:xfrm>
            <a:off x="2514600" y="2590800"/>
            <a:ext cx="1828800" cy="609600"/>
          </a:xfrm>
          <a:prstGeom prst="rect">
            <a:avLst/>
          </a:prstGeom>
          <a:noFill/>
          <a:ln w="9525">
            <a:noFill/>
            <a:miter lim="800000"/>
            <a:headEnd/>
            <a:tailEnd/>
          </a:ln>
        </p:spPr>
        <p:txBody>
          <a:bodyPr wrap="none"/>
          <a:lstStyle/>
          <a:p>
            <a:pPr algn="ctr"/>
            <a:endParaRPr lang="en-US" dirty="0"/>
          </a:p>
        </p:txBody>
      </p:sp>
      <p:sp>
        <p:nvSpPr>
          <p:cNvPr id="62" name="TextBox 61"/>
          <p:cNvSpPr txBox="1"/>
          <p:nvPr/>
        </p:nvSpPr>
        <p:spPr>
          <a:xfrm>
            <a:off x="1676214" y="2600586"/>
            <a:ext cx="3505200" cy="1200329"/>
          </a:xfrm>
          <a:prstGeom prst="rect">
            <a:avLst/>
          </a:prstGeom>
          <a:noFill/>
        </p:spPr>
        <p:txBody>
          <a:bodyPr wrap="square" rtlCol="0">
            <a:spAutoFit/>
          </a:bodyPr>
          <a:lstStyle/>
          <a:p>
            <a:pPr algn="ctr"/>
            <a:endParaRPr lang="en-US" sz="2400" b="1" u="sng" dirty="0">
              <a:solidFill>
                <a:srgbClr val="DB6413"/>
              </a:solidFill>
            </a:endParaRPr>
          </a:p>
          <a:p>
            <a:pPr algn="ctr"/>
            <a:endParaRPr lang="en-US" sz="2400" b="1" u="sng" dirty="0">
              <a:solidFill>
                <a:srgbClr val="DB6413"/>
              </a:solidFill>
            </a:endParaRPr>
          </a:p>
          <a:p>
            <a:pPr algn="ctr"/>
            <a:r>
              <a:rPr lang="en-US" sz="2400" b="1" u="sng" dirty="0">
                <a:solidFill>
                  <a:srgbClr val="DB6413"/>
                </a:solidFill>
              </a:rPr>
              <a:t>New Youth Welcome!</a:t>
            </a:r>
          </a:p>
        </p:txBody>
      </p:sp>
      <p:sp>
        <p:nvSpPr>
          <p:cNvPr id="71" name="Rectangle 14"/>
          <p:cNvSpPr>
            <a:spLocks noChangeArrowheads="1"/>
          </p:cNvSpPr>
          <p:nvPr/>
        </p:nvSpPr>
        <p:spPr bwMode="auto">
          <a:xfrm flipV="1">
            <a:off x="0" y="2924265"/>
            <a:ext cx="6858000" cy="76200"/>
          </a:xfrm>
          <a:prstGeom prst="rect">
            <a:avLst/>
          </a:prstGeom>
          <a:solidFill>
            <a:schemeClr val="bg1">
              <a:lumMod val="65000"/>
            </a:schemeClr>
          </a:solidFill>
          <a:ln w="9525">
            <a:solidFill>
              <a:schemeClr val="tx1"/>
            </a:solidFill>
            <a:miter lim="800000"/>
            <a:headEnd/>
            <a:tailEnd/>
          </a:ln>
          <a:scene3d>
            <a:camera prst="orthographicFront"/>
            <a:lightRig rig="threePt" dir="t"/>
          </a:scene3d>
          <a:sp3d>
            <a:bevelT prst="relaxedInset"/>
          </a:sp3d>
        </p:spPr>
        <p:txBody>
          <a:bodyPr wrap="none" anchor="ctr"/>
          <a:lstStyle/>
          <a:p>
            <a:pPr>
              <a:defRPr/>
            </a:pPr>
            <a:endParaRPr lang="en-US" dirty="0"/>
          </a:p>
        </p:txBody>
      </p:sp>
      <p:sp>
        <p:nvSpPr>
          <p:cNvPr id="17410" name="AutoShape 2"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2" name="AutoShape 4"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4" name="AutoShape 6"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6" name="AutoShape 8"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8" name="AutoShape 10"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20" name="AutoShape 12"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22" name="AutoShape 14"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909638"/>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428" name="Picture 20" descr="http://www.kdheks.gov/safekids/images/kidsHome.jpg"/>
          <p:cNvPicPr>
            <a:picLocks noChangeAspect="1" noChangeArrowheads="1"/>
          </p:cNvPicPr>
          <p:nvPr/>
        </p:nvPicPr>
        <p:blipFill>
          <a:blip r:embed="rId4" cstate="print"/>
          <a:srcRect/>
          <a:stretch>
            <a:fillRect/>
          </a:stretch>
        </p:blipFill>
        <p:spPr bwMode="auto">
          <a:xfrm>
            <a:off x="342714" y="4155680"/>
            <a:ext cx="2667000" cy="20094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2" name="Rectangle 21"/>
          <p:cNvSpPr/>
          <p:nvPr/>
        </p:nvSpPr>
        <p:spPr>
          <a:xfrm>
            <a:off x="279140" y="1141274"/>
            <a:ext cx="6299353" cy="1754326"/>
          </a:xfrm>
          <a:prstGeom prst="rect">
            <a:avLst/>
          </a:prstGeom>
          <a:noFill/>
          <a:effectLst/>
          <a:scene3d>
            <a:camera prst="orthographicFront"/>
            <a:lightRig rig="harsh" dir="t"/>
          </a:scene3d>
          <a:sp3d>
            <a:bevelB prst="convex"/>
          </a:sp3d>
        </p:spPr>
        <p:txBody>
          <a:bodyPr wrap="none" lIns="91440" tIns="45720" rIns="91440" bIns="45720">
            <a:spAutoFit/>
            <a:sp3d extrusionH="57150" prstMaterial="matte">
              <a:bevelT w="63500" h="12700" prst="angle"/>
              <a:contourClr>
                <a:schemeClr val="bg1">
                  <a:lumMod val="65000"/>
                </a:schemeClr>
              </a:contourClr>
            </a:sp3d>
          </a:bodyPr>
          <a:lstStyle/>
          <a:p>
            <a:pPr algn="ctr"/>
            <a:r>
              <a:rPr lang="en-US" sz="5400" b="1" cap="none" spc="0" dirty="0">
                <a:ln/>
                <a:solidFill>
                  <a:schemeClr val="bg2">
                    <a:lumMod val="50000"/>
                  </a:schemeClr>
                </a:solidFill>
                <a:effectLst/>
              </a:rPr>
              <a:t>Fort Hamilton Spring </a:t>
            </a:r>
          </a:p>
          <a:p>
            <a:pPr algn="ctr"/>
            <a:r>
              <a:rPr lang="en-US" sz="5400" b="1" cap="none" spc="0" dirty="0">
                <a:ln/>
                <a:solidFill>
                  <a:schemeClr val="bg2">
                    <a:lumMod val="50000"/>
                  </a:schemeClr>
                </a:solidFill>
                <a:effectLst/>
              </a:rPr>
              <a:t>2023 Newsletter</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767"/>
            <a:ext cx="1130657" cy="116562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9522" y="92187"/>
            <a:ext cx="1838478" cy="120720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528" y="7924801"/>
            <a:ext cx="873128" cy="113943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878" y="7924801"/>
            <a:ext cx="1237766" cy="1219200"/>
          </a:xfrm>
          <a:prstGeom prst="rect">
            <a:avLst/>
          </a:prstGeom>
        </p:spPr>
      </p:pic>
      <p:sp>
        <p:nvSpPr>
          <p:cNvPr id="30" name="Rounded Rectangle 29"/>
          <p:cNvSpPr/>
          <p:nvPr/>
        </p:nvSpPr>
        <p:spPr>
          <a:xfrm>
            <a:off x="3286726" y="4145170"/>
            <a:ext cx="3331226" cy="2636630"/>
          </a:xfrm>
          <a:prstGeom prst="roundRect">
            <a:avLst/>
          </a:prstGeom>
          <a:solidFill>
            <a:schemeClr val="accent2">
              <a:lumMod val="40000"/>
              <a:lumOff val="60000"/>
              <a:alpha val="49000"/>
            </a:schemeClr>
          </a:solidFill>
          <a:scene3d>
            <a:camera prst="orthographicFront"/>
            <a:lightRig rig="threePt" dir="t"/>
          </a:scene3d>
          <a:sp3d extrusionH="76200" prstMaterial="metal">
            <a:bevelT w="44450" h="101600" prst="slope"/>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262646" y="4459772"/>
            <a:ext cx="3429000" cy="646331"/>
          </a:xfrm>
          <a:prstGeom prst="rect">
            <a:avLst/>
          </a:prstGeom>
          <a:noFill/>
        </p:spPr>
        <p:txBody>
          <a:bodyPr wrap="square" rtlCol="0">
            <a:spAutoFit/>
          </a:bodyPr>
          <a:lstStyle/>
          <a:p>
            <a:pPr algn="ctr"/>
            <a:r>
              <a:rPr lang="en-US" b="1" dirty="0">
                <a:solidFill>
                  <a:srgbClr val="DB6413"/>
                </a:solidFill>
                <a:latin typeface="Times New Roman" pitchFamily="18" charset="0"/>
                <a:cs typeface="Times New Roman" pitchFamily="18" charset="0"/>
              </a:rPr>
              <a:t>Held at the SAS/Youth Center </a:t>
            </a:r>
          </a:p>
          <a:p>
            <a:pPr algn="ctr"/>
            <a:r>
              <a:rPr lang="en-US" b="1" dirty="0">
                <a:solidFill>
                  <a:srgbClr val="DB6413"/>
                </a:solidFill>
                <a:latin typeface="Times New Roman" pitchFamily="18" charset="0"/>
                <a:cs typeface="Times New Roman" pitchFamily="18" charset="0"/>
              </a:rPr>
              <a:t>Bldg. 412-Sterling Drive</a:t>
            </a:r>
          </a:p>
        </p:txBody>
      </p:sp>
      <p:sp>
        <p:nvSpPr>
          <p:cNvPr id="32" name="TextBox 31"/>
          <p:cNvSpPr txBox="1"/>
          <p:nvPr/>
        </p:nvSpPr>
        <p:spPr>
          <a:xfrm>
            <a:off x="3238998" y="5945494"/>
            <a:ext cx="3429000" cy="738664"/>
          </a:xfrm>
          <a:prstGeom prst="rect">
            <a:avLst/>
          </a:prstGeom>
          <a:noFill/>
        </p:spPr>
        <p:txBody>
          <a:bodyPr wrap="square" rtlCol="0">
            <a:spAutoFit/>
          </a:bodyPr>
          <a:lstStyle/>
          <a:p>
            <a:pPr algn="ctr"/>
            <a:r>
              <a:rPr lang="en-US" sz="1600" b="1" dirty="0">
                <a:solidFill>
                  <a:srgbClr val="DB6413"/>
                </a:solidFill>
                <a:latin typeface="Times New Roman" pitchFamily="18" charset="0"/>
                <a:cs typeface="Times New Roman" pitchFamily="18" charset="0"/>
              </a:rPr>
              <a:t>Call the Youth Center to Reserve Your Seat! </a:t>
            </a:r>
            <a:r>
              <a:rPr lang="en-US" b="1" dirty="0">
                <a:solidFill>
                  <a:srgbClr val="DB6413"/>
                </a:solidFill>
                <a:latin typeface="Times New Roman" pitchFamily="18" charset="0"/>
                <a:cs typeface="Times New Roman" pitchFamily="18" charset="0"/>
              </a:rPr>
              <a:t>(718) 630-4123</a:t>
            </a:r>
            <a:endParaRPr lang="en-US" sz="1000" b="1" dirty="0">
              <a:solidFill>
                <a:srgbClr val="DB6413"/>
              </a:solidFill>
              <a:latin typeface="Times New Roman" pitchFamily="18" charset="0"/>
              <a:cs typeface="Times New Roman" pitchFamily="18" charset="0"/>
            </a:endParaRPr>
          </a:p>
          <a:p>
            <a:pPr algn="ctr"/>
            <a:endParaRPr lang="en-US" sz="800" b="1" dirty="0">
              <a:solidFill>
                <a:srgbClr val="DB6413"/>
              </a:solidFill>
              <a:latin typeface="Times New Roman" pitchFamily="18" charset="0"/>
              <a:cs typeface="Times New Roman" pitchFamily="18" charset="0"/>
            </a:endParaRPr>
          </a:p>
        </p:txBody>
      </p:sp>
      <p:sp>
        <p:nvSpPr>
          <p:cNvPr id="33" name="TextBox 32"/>
          <p:cNvSpPr txBox="1"/>
          <p:nvPr/>
        </p:nvSpPr>
        <p:spPr>
          <a:xfrm>
            <a:off x="3238998" y="5236319"/>
            <a:ext cx="3429000" cy="646331"/>
          </a:xfrm>
          <a:prstGeom prst="rect">
            <a:avLst/>
          </a:prstGeom>
          <a:noFill/>
        </p:spPr>
        <p:txBody>
          <a:bodyPr wrap="square" rtlCol="0">
            <a:spAutoFit/>
          </a:bodyPr>
          <a:lstStyle/>
          <a:p>
            <a:pPr algn="ctr"/>
            <a:r>
              <a:rPr lang="en-US" b="1" dirty="0">
                <a:solidFill>
                  <a:srgbClr val="DB6413"/>
                </a:solidFill>
                <a:latin typeface="Times New Roman" pitchFamily="18" charset="0"/>
                <a:cs typeface="Times New Roman" pitchFamily="18" charset="0"/>
              </a:rPr>
              <a:t>Every 1st &amp; 3</a:t>
            </a:r>
            <a:r>
              <a:rPr lang="en-US" b="1" baseline="30000" dirty="0">
                <a:solidFill>
                  <a:srgbClr val="DB6413"/>
                </a:solidFill>
                <a:latin typeface="Times New Roman" pitchFamily="18" charset="0"/>
                <a:cs typeface="Times New Roman" pitchFamily="18" charset="0"/>
              </a:rPr>
              <a:t>rd</a:t>
            </a:r>
            <a:r>
              <a:rPr lang="en-US" b="1" dirty="0">
                <a:solidFill>
                  <a:srgbClr val="DB6413"/>
                </a:solidFill>
                <a:latin typeface="Times New Roman" pitchFamily="18" charset="0"/>
                <a:cs typeface="Times New Roman" pitchFamily="18" charset="0"/>
              </a:rPr>
              <a:t> Friday</a:t>
            </a:r>
          </a:p>
          <a:p>
            <a:pPr algn="ctr"/>
            <a:r>
              <a:rPr lang="en-US" b="1" dirty="0">
                <a:solidFill>
                  <a:srgbClr val="DB6413"/>
                </a:solidFill>
                <a:latin typeface="Times New Roman" pitchFamily="18" charset="0"/>
                <a:cs typeface="Times New Roman" pitchFamily="18" charset="0"/>
              </a:rPr>
              <a:t>at 4:00 p.m.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69000" r="-69000"/>
          </a:stretch>
        </a:blipFill>
        <a:effectLst/>
      </p:bgPr>
    </p:bg>
    <p:spTree>
      <p:nvGrpSpPr>
        <p:cNvPr id="1" name=""/>
        <p:cNvGrpSpPr/>
        <p:nvPr/>
      </p:nvGrpSpPr>
      <p:grpSpPr>
        <a:xfrm>
          <a:off x="0" y="0"/>
          <a:ext cx="0" cy="0"/>
          <a:chOff x="0" y="0"/>
          <a:chExt cx="0" cy="0"/>
        </a:xfrm>
      </p:grpSpPr>
      <p:pic>
        <p:nvPicPr>
          <p:cNvPr id="23568" name="Picture 16" descr="http://kearneypublicschools.org/modules/groups/homepagefiles/cms/771435/Image/Activities%20Pictures/school-bus.jpg"/>
          <p:cNvPicPr>
            <a:picLocks noChangeAspect="1" noChangeArrowheads="1"/>
          </p:cNvPicPr>
          <p:nvPr/>
        </p:nvPicPr>
        <p:blipFill>
          <a:blip r:embed="rId4" cstate="print"/>
          <a:srcRect/>
          <a:stretch>
            <a:fillRect/>
          </a:stretch>
        </p:blipFill>
        <p:spPr bwMode="auto">
          <a:xfrm>
            <a:off x="304800" y="4216908"/>
            <a:ext cx="914400" cy="964692"/>
          </a:xfrm>
          <a:prstGeom prst="ellipse">
            <a:avLst/>
          </a:prstGeom>
          <a:ln>
            <a:noFill/>
          </a:ln>
          <a:effectLst>
            <a:softEdge rad="112500"/>
          </a:effectLst>
        </p:spPr>
      </p:pic>
      <p:sp>
        <p:nvSpPr>
          <p:cNvPr id="4" name="Rectangle 3"/>
          <p:cNvSpPr/>
          <p:nvPr/>
        </p:nvSpPr>
        <p:spPr>
          <a:xfrm>
            <a:off x="0" y="457200"/>
            <a:ext cx="6857999" cy="523220"/>
          </a:xfrm>
          <a:prstGeom prst="rect">
            <a:avLst/>
          </a:prstGeom>
          <a:noFill/>
          <a:ln>
            <a:solidFill>
              <a:srgbClr val="FFC000"/>
            </a:solidFill>
          </a:ln>
        </p:spPr>
        <p:txBody>
          <a:bodyPr wrap="square">
            <a:spAutoFit/>
          </a:bodyPr>
          <a:lstStyle/>
          <a:p>
            <a:pPr algn="ctr"/>
            <a:r>
              <a:rPr lang="en-US" sz="2800" dirty="0">
                <a:ln>
                  <a:solidFill>
                    <a:schemeClr val="tx1"/>
                  </a:solidFill>
                </a:ln>
                <a:solidFill>
                  <a:schemeClr val="bg2"/>
                </a:solidFill>
                <a:latin typeface="Bernard MT Condensed" pitchFamily="18" charset="0"/>
                <a:cs typeface="Times New Roman" pitchFamily="18" charset="0"/>
              </a:rPr>
              <a:t>CYS Child Development Center</a:t>
            </a:r>
          </a:p>
        </p:txBody>
      </p:sp>
      <p:sp>
        <p:nvSpPr>
          <p:cNvPr id="10" name="Rectangle 9"/>
          <p:cNvSpPr/>
          <p:nvPr/>
        </p:nvSpPr>
        <p:spPr>
          <a:xfrm>
            <a:off x="0" y="8229600"/>
            <a:ext cx="6858000" cy="646331"/>
          </a:xfrm>
          <a:prstGeom prst="rect">
            <a:avLst/>
          </a:prstGeom>
        </p:spPr>
        <p:txBody>
          <a:bodyPr wrap="square">
            <a:spAutoFit/>
          </a:bodyPr>
          <a:lstStyle/>
          <a:p>
            <a:pPr algn="ctr"/>
            <a:r>
              <a:rPr lang="en-US" b="1" dirty="0">
                <a:solidFill>
                  <a:schemeClr val="accent5">
                    <a:lumMod val="75000"/>
                  </a:schemeClr>
                </a:solidFill>
                <a:latin typeface="Cooper Black" pitchFamily="18" charset="0"/>
                <a:cs typeface="Aharoni" pitchFamily="2" charset="-79"/>
              </a:rPr>
              <a:t>Youth Sponsorship classes are offered Quarterly</a:t>
            </a:r>
          </a:p>
          <a:p>
            <a:pPr algn="ctr"/>
            <a:r>
              <a:rPr lang="en-US" b="1" dirty="0">
                <a:solidFill>
                  <a:schemeClr val="accent5">
                    <a:lumMod val="75000"/>
                  </a:schemeClr>
                </a:solidFill>
                <a:latin typeface="Cooper Black" pitchFamily="18" charset="0"/>
                <a:cs typeface="Aharoni" pitchFamily="2" charset="-79"/>
              </a:rPr>
              <a:t>If interested, please call 718-630-4805  </a:t>
            </a:r>
            <a:endParaRPr lang="en-US" b="1" dirty="0">
              <a:solidFill>
                <a:schemeClr val="accent5">
                  <a:lumMod val="75000"/>
                </a:schemeClr>
              </a:solidFill>
              <a:latin typeface="Arial Black" pitchFamily="34" charset="0"/>
              <a:cs typeface="Aharoni" pitchFamily="2" charset="-79"/>
            </a:endParaRPr>
          </a:p>
        </p:txBody>
      </p:sp>
      <p:sp>
        <p:nvSpPr>
          <p:cNvPr id="23558" name="AutoShape 6" descr="data:image/jpeg;base64,/9j/4AAQSkZJRgABAQAAAQABAAD/2wCEAAkGBhQSERUUExQVFRUVGRoaGRgYGBwdHBogHRoYGhgdHBwcIyYgIB0jGhoZIC8gJScqLCwsICMxNTAqNSYrLCkBCQoKDgwOGg8PGikkHyQyLSwtLCotLjQxNCwpLSwsLCksNC0tLCw1LC0tKSwsLyo0LywqLCksLCwsNCwpLCwpLP/AABEIAOcA2wMBIgACEQEDEQH/xAAcAAACAwEBAQEAAAAAAAAAAAAABgQFBwMCAQj/xABQEAACAQMCAgYGBQgFCQcFAAABAgMABBESIQUxBhMiQVFhBzJxgZGhFCNCcrEzUmKCkqKywRUkQ1NzFjRjk6OzwtHTJTV0w9Lh8EVUZIOU/8QAGgEBAAIDAQAAAAAAAAAAAAAAAAMEAQIFBv/EADoRAAEDAgMDCgUDAwUBAAAAAAEAAgMEERIhMUFhgQUTMlFxkbHB0fAUFSKh4SMzQmKC8UNSkrLCJP/aAAwDAQACEQMRAD8A3CiiiiIooooiKKKKIiivhbFKvFPSZZxMY42a5lBwUt16wgjYhmHYX3kVgkDMomuis6f0gX0mertIYF7mnlLt5ExxjHu1++o0vGb+T1rzR/gQIv8AvetNUpOUKePV44Z+CtMo5n6N78lp1FZDcCQ/lr67J85xH8owlcUgix/nlx//AHTf9SoPmsGwOPBSfASDUjvWyUVklqFX1Lu4z53kjfJnI+VWBnuD6l5dL7DE38cbVr84pwbHEOCfAS7Ld60uis3HE75R2b3J/wBLBG38HV11j6U8RTmbOby0ywn4hpB8qmZynSu0f33UZo5h/FaHRSTD0/nXHW2LE/6CZH9+JOrP41YxekK0/tWkgxz66N0Ufr40fvVaZURSdFwPFQOje3pAhMtFR7LiEcyh4pEkU7hkYMD7xUip1oiiiiiIooooiKKKKIiiiisIiiiisoiiiiiIpY6TdOo7Z+piU3Fyf7NTgIDyaV+SL8WPcDXDp50te30W1vg3VwDpJ5RIPWlbxx3DvPsNJUVuttEVjGpjl2Z2wWP25ZpDnC95Y58FBOBXPq6zmbMYLvOg8yrdPT85dzjZo1PkvfFetucyX9wWjAJMKMY7dRz7QyDJy5uceQBrrYQkqFgi0xjlkdUm3guNRHgQuD40o3nTYg5gUSuv9tIp0qfGOLPYH6TEt4+FROC9Ibq5vLdXuJSGlQkBtIwDqYYTAI0g86pmhlmGKodfds+ysirjjOGJtt+1aMOCSE9ufAz6saKPcWfUfeNNdoujsIySGfPPrJJHHuVmKj3AVW9OekEltFGIsCSVtIJ+yMbkZ2zkqN9hknuqBbXd7Yw3E17IsoCoIlDZBclgQToUj7OeYwCRSOns27bC+m9SPmGKxubanqTTZ8Ghj/JwxJ9yNR+AqcE25fKswsujN9eotw9wV6wgqNbqdBPrLp2TbdV7xjJBNWvQa7aS94jKxJVXAGSTgCSb4dlFNTOhyJxXsoRNmBhtdPTRDvA94qPJwaAnJhiz4mNc/HGayzgPSmSDhc8+s9bLOERic6fqkdmGc8gWI7s4r5NZXXDjbXUkhHWOCwDsW/OZJM7MSmrxwQd+Rrb4U3Ixdm9Rmca4VqD8BiP94v3ZpVHwDAfKhuCj7Msq+9W/jUn50qdMOkFy90tlZkhgAXZThskatJJ9VVTSxPfqA7sNz6I9KZ1N1DdEl7dHky27Dq861JHMciDv374xUBpMTcRA7FuJ2h1hdNL8Lk7pFPkyEfNWwP2TUeWOVecZx4o2ofDZj7Aprl0F41NdWxln0atbKNClRgBe4k75Jqy47xhLWEyyBioKjCgEnUwUYBIHnz5A1Ukooy7Bhz3K2yc4cd8t6X24dA7sQgSXG7JmKYd4yV0yDl31ZWXGbyD1LjrV/MuBq2xyEq4fPm2uvvD+N2t6CEKvp3KOuGHnhvPvFev6Kz2oZMg9zHrF9zZ1D9ojyoGVMBtG89h9+iyTDKPqaO0K4tfSQij+twyQYxmRfrYt+/Ug1Ko8XVRTVYcRjnQSQyJIjcmRgwPvFZhJM8f5WNkH56duPv8AtABgNubKo865R2QDddA7QyN/awsBq82G6SfrA+6rTOVHR5VDbbxp74qu+gDheF19x1WuUUh8N6eyw9m9j1p/9xCpwP8AFh3ZfvIXHedNOtlfRzIskTq6MMqykEEeRFdeOVkrcTDcLmvjcw2cLLvRRRUq0RRRRREUUUURFFFFEWSySdfxG+uCc6ZBbJ4KsSqXA9srMT7KTemvFG2g5ayZZCM9odY6QLz5KiaiOWps86Z+jXq3B8bu5Pt+tNVXG+jqTlTI7wSrqjD9W0kUiBmdCWT8mQHIOrG+eeAa4EEjfjZS856DgupKx3wzA3tKsuBRItvEExgop27zjcnzzVPwThyf012Ngis5A5BjHpbHvfPtJrnZdE7oKVtr23Zc76JW259wU4NXHQnobPazvLOY90KjSzMSSysxOVHh86vuLWhxxao6XnmsYGaWzVp0x4TDdKkTzLFKNTx6iNxjDZB5ryzjcY8Mis9nvJX4WyFywS5VRk5wOpc4B56dWCPb4Vo3SHoZDeOryNIrKoXKMNwCSNmDDmTuMV9foZB9Ea1UFUY6tWcvr2w+e8jAGOWBjlUcUzGNAv8AhRSQve4n2VZ8NulNvHIp7HVqVPdgKD8sY91ZDwvgcs1nLeCQIqaiy5bLEKGIBG32sb99NVh6OZom1C4RyqShF0so1PFJGDzOndskjPvqVH0Xnh4Q9sqq8zEkhXGDqlU7M+kbIO/HKt2OYzouvchava+TpN0BSfHb6oeGxN6ks8pdcbHNxHD/AAKR76bvSvh0tYc4aSYkfs9X+Moqu6Q9GZksLJ0R+uth21QamUuVcsAoOSsoHLI3J5V04HBc8Qv47m4j0R2/IFGVSwyVCBt868OW7tAHhUhcCRJfIXUQBF2W1spnQtxLxXiEpHaRmQezrGQfuwrVJxSQfTOLuGGnqHjz3ZfqIce3XqFerTjX9GcQvQ8ZcSsWABxzd5Izv9nDkEjvB7xUIWTrwu4uJPWu5osHlrCyNKzAeDPqI8QAeWK2A+rFsNgFrf6cPVe60L0eW2jh8P6Wt/2nYj5Yqp9LN2Vs0VeckoH7KSN+IWpXQXpHA8MFqjN1sUC6gVIHZCq5Dcj2iPjVZ6TSHmsoWOFd2LHOMDVEjHPdhWaqrWn4jPerTiOYy3BU/Cmhjv5pLXPUxWsr57XMRDPrb41nv7/IVYdEHa34NcyodLfWlSBuGCJGp37wwqpjKwtxSKFtUPUkKchubxoO0OeDK4z34qzu5BFwBADgyFR7S0xdx+yrfCrT8wBvHqq7Da56gfRTIfSAbe1tzODNNIjOWyqYUyOsZOBzKjw7smrvhPVXkX0iDVAxJDYAwSMZ1L6rfeGG8xSfxjh01oLC7RdQigiRtiQpAYnVjkrCRhq7j54p+4BexParNGgjRw0hXYYOSZM42zqDbjnVWoYzDcDU+xZWIHOxWcdPd7qFI7RsFlAUnZXGdDeAB+y36Le4tzrxbpJbuZbRhG5OXjP5KbydR6rH+8Xfx1Dakew9JE5yJ0SeKTOqNwAQGOSuQMEAbYYHPjTLY8ZiKGSF2aAY1o5+sts95zu0P6WTp8SoOjnyUU1M7nIO734dytMqYpxgl79vvf3rT+jXSqO8VgAUljwJYm9ZCeR/SU74YbH3EVdVk1xA6yJcQMFuIvUJPZdT60T45o3vwcMOVaN0c4+l5brNHkZyrI3rI6nS6N5qwI8+Y2NdeirG1LL6Eahc+ppjA62zYVZ0UUVeVVFFFLfTzj0trbxtBoEks8UIZwWVdZwW0gjPLlkURRen3G5YzBbwOY5LhmLOMakjjALldQI1Fii5IONVI7dIARkX98FH2stpOOZDGPSR5irPifCLuedZpLqEusbRj+rMFAZgzEDruey9/dVTe8Xmgt04dJiSOAwpqiQr1iNFLoWUFiB2k1HBwdOO/BqSwyPeTiIGy33vkp45GtFsIJ3r1FIttaySxFpgxaUamGZGcjkQoxqby5mpN8bmNHI+jM0ZUSKpkOjOxycAbZBPgMk1VW6f9nWY55ayz75oSfnTNI0Yhu1OrW6XLFCHACu80iFkO0bsZcYYB222225VHSRTB75RiOIi53K/PO9mFrDYWBSPxjpS6BOtgt3LqTg5JXBK4JYHvDDbwofpBNCiO1i0aPjQyyugbw9Qbew4NSeF8FjnnjWRUXqJShjz6wKyyr2dsxa105xudS8hgu9xw9Vk60qrKoLElHklDBgy9WckhRv2FHgAKuup4IzYNPAn1VZr5ZLm/wBh6JT4Xxm8nAKW92i/ndahHu+kICR7K+p03k1PH9YrxkhhJCjacHBzokT4j20zWlrqm63AViX1qysJSpJWD7Q0rpXOGU5O4wc0n8Ta2XiDszAEygTam7JXMJGBnGANQb2VsyBjnEZ+PjdHPe1oN/fCyvYOljhVLKSCMhjbToMcxvhwNvOukXTaLOHaBSdgOu3P6ron41PnmZdT9Y00Uueyh0lRg46p48cx+cwJO6sD2a88SRVtymmQPPrRQ7a31mNzku7EDSkZbJbAC457VoaYHQn7egUvOOHD3vXa348rckf2jQw/cYn5VIHGY+8sv3kcfMrik3gPRZEhhaWyWWS4cMSVH1CEALnvzjtEdxJydhXeBUiu7gRa0iSEEqXdhqEtwpYBicAiLYDG1V54TEwvuDbhtt1lZjkL3AHK/wDnqCZJ3s7grr+jylTldWhivszuKkcR4ZDcoElRZEBDAZOAQCAQVPgSPfSFwjitwynrb2JHXR2ZIlPrQxS5OkoR+U089yp9lSbm6YANq4fctqUYVTq7RxnGp8AczWTBO06dzvUBYEsZF+vd+SmfhfRG2tpjNDGUcqUPaYjBKk4DE43UcqidKuhy3rIxleNkUquAGXc5yQcE93JhS+OMt2swqNBw3U3UiaT4HAXx8a6/5XFW0FbpDgHIMcuxG27Fqy0T4r4XX4HwJ8FkmLDY2tx9FZcM6BRw208Jcu066Wk0gYwOzpXJwFbtYJOT30uQejq8fq4Z5Y/oyMThXY7H1tKlRgsMjJO2Tz77qLpovLrmH+LAwHxUKKl2vS9XOEmtJD4CQofhl6yaiSO+K47QR5WWObifa32I9VU9JLTiRluYooy9tOFVRlCFXq1RgCzApnBz3d433qzv7ZrHgzox7axFSRy1Stg4J7gz7eyrb+nHABMDnxMbowH7RQ/KqDpzxAXNp1SMIz1iFhPmEEAMcK8gCE69B9buNI5hKWtFrX2butYewRhzs722qh6KdGopIBLIusvqwDnChWK9x3OQTUHj1qbGeOS3JUnUVB3AK4DA55owYAg+dSOGPf2ken6LI8eSVwhcDJ3w0WoYJ3quuoby9mH9XmJ5KOqdVUebMAB5kn/lV8A4ySclo+SI04a1v1ZbO9PnA7oMgCghGRJIwfsq+oFM+Mbo6/d0Vf8AQJzHxC5jHqSwxzEd2tWaNm8sqEz7KXeA22hUQFWWGIR61OQzl3eXSe9FJVQe86vCmLoDFr4hdSj1YooYf1iXlYe5Wj+NcilDRXvDNLenmrM5Jo24tb+q0KiiivQLkIpM9JbbWCY9a9j/AHUkf/hpzpM9In5Xhw//ACj/ALiasoilm54S89xxIR6esjhs5F15x2fpGoHAJ3QsOXPFMuaXpborJxIo2hnNjAXHNQ+rOPAkPpHgSKHRGi5yVIzD+jbduSqtq+/LCyQsc+4V9vOKRzFrW2KNEpV5ZUTRGWAAjSFFOdKlQ2dR3A3O9c5kP9FRgcwkAwNvVkjBHyrrHap9LZmLRozN1irjcR2zS4GBnOfzdziuNycbNe3+p3kunUtBLXHSzfvdcJ7UqqqspVwcx5VWOoHVkADUckb4OatG40shV52EJBAEiPIY5AeaSBSrDJJC788b76Sx8Pt0VQFRYZGXJXIZxjHrHmSNS5yTz5nnS70jsh9HlnKsoAkEykaCdLFOuQAnHIPz3XDDfY3r4jmonNAGSoOP8bSLXDZ4BmbVM8alNTHZY07wAOZ79Q3JZq72Xo+DJpM+mVQNSooKJkZC9xJA8x7MUtcLlZ7hHO5DCR2OMIMjU5zthMhvdWo9IbeO1jb6FG/Xq7HBfWJlZNckzKGORrOxwrF10jZqyGYrlSc7zOFttmaSLCS64exkXE1uGIcxOGjPa0nI5o4PM4wORJrz0h9IjTKqCEKoYMxLamONiEI0gZUlcnOQSNgabOKmPqpFjaWWOWGcNnQ7bDQk2Y9gkq6iAfzRgDBFZ90b4GLy6jgLFVbUzFSNQVUJ7OoEZ1aRy5E0daM3K0c7nWFwNlqh43rEMkQRoJsjrC5Tqyc6M5VgMnK9rGGwDzpXvmI/pBidZRFiDZQg6YcjBRVUjM3cOeah8P4hJYSTRaV0am1ROTgb7Mrb9lkxzGGGDsc58Xl+WsJJWCr104JCjC4M6jYeGhKqVVixrR/JzfG/kphE9pD36YSR3fle+jfADKVDNpjLMgOrDuyKCxGUYEDluV3BGdsH7e/RIUmxLJJPCzLHs27pqUhlCAaQwKk5IIORvtU6146y28MELaCsatJIuCdTMxZFyCAcgliRnDDGOdU54UuCdMjIuA7lyVVj6oYk51Hnk+WcZGbSrP5wt+gjipUFwkjGRQpYKyEiTSVJ7SNqAIZRk9lhvn7JFVb3sRnKiVzqAJPV5OoBV2yyDBUA5GR4Zzt84lwxVGpeWQCDvzOMjO/M8uVTej3R6IW0t1dZUPIUXOxVFYq2C+OrZmUgvzVFJGknImjkwm7SR2W8wfBVpQ9xMb2777PLivgC/wB4x/8A1Ef8bVCvHVVJbQw2ABDZOdu9NPxNNE3RyLqROssgQ7hOw58NKOSq4yPWYkY3LY3qk6S9Hov6P66OTrMyqEkZsHS/YZZMdjsuD2lA28eZv/FANye4neG+TVU+GdfMDhf1XbhPAYo4UklZYzISYo4nZXl1sRDlkZSEJIxjGwBLDcVd3VoYYy30maMxqHkiZkmIjJ06iCCx5Hkx5MBmpaOkmmdbgRqFCsracKAu8bBjpAydXLPgcHFQekHG4jaKqXFvOwaISZkQ6wGUnKrnIZgMjIABY92DzZY2S9IA8F1Gjm2mxtx/KjT2ksKNI30ZpNGtlj128hAGT2lZicYPMAHHdU+z0zKS6yZDMjxyyO+lkYqykFipwRz3B51R2sctwVDQ7NIcqZCukiPVqMhJYhEwNJyPHuAu+A3XWrLKGDCSeUhl5NhtIYeR05HlXC5RZzUf0kg7ie62mw9yt0jxJLYgWttU65nWONmY4RFJPgABk/Kmz0fcHaCzVpBpmuGaeUd4aQ5Cn7iaU/VrPby5hux1MV1GHDBtIKsToOcMhIJXUASARnHPBp06MdMZnuFtbpIy7q7RyxZCto06gyNkocMOTMDvy5VvyOGRkh+TzsPUE5RLn2LeiNo6050UUV6JchFJnpB/L8O/8Q/yt5qc6V+m/A7ic2r2wjZ4JWcrI5QENFJHzCtvlh3URQ8VE6H8OSafiySDUrywoR923j+YJyD3EZqgv+kN9FPJA1rDrijEjETsVCkMV30AknSRjHMcxzpt6C2Tw2s13K6M13i5wgIVV6lAqgkknZedYxAkgHMJYjNZpNFMbeW0TSViklie5kbA2mbToCgln9XOwAbbnUyC2n65LhXtnwzEJqdQz9VJCwzgkEKTkY2K8hvXfg6TfQYjHo62QCRtZIGZGMrn1W3yxxkEDv5VJHCxqhbQA0bOxOdRy6uG7WATqZyx2G/dXk3Vpjc/myAMTt99db55kAe8+42AuDcVzk33wuV6mv5tay/RnVwGDfR5IGDgmI9ozKjcolXIGQCQO6q7pLx2d7KWMwT9bcYUqsZdIlIUOodM6tlbc/afuGBUy842FcxRRtNKOaqQAmeXWOdl9m58q8Ja3Mm8sqxD8yDc++Rxv7lHtqSPlKYAGUNA437sz9rI6labiMk91vIJR6KX4trlHmDRoUdGZ1ZQudJBOR4qB7DTrb8et4WPVtA0MhLq0LwqFYLl1fLKu+CwcnvYHGBnm/AVOCZbknx6+QfJSB8qj3PRWFxhus37y2T8WBqdvK0GhBR1NUHMW95KbxDj/U2ss06iLWGWKLbrHJBCk+ZyGx9lRueeFbgXRC5NvHcJHrWQBk0OA6gZAO5XGfWBU535DFd7j0fRtuJpR4AhWA/h299erbotdQ/kbvHkA8Y9+hjn4VY+YU7h9LwDvBWjWVMbr4fA9fqus3E7pSHljkZos6HmtNbJ46XeLVjbnn31WdJtS8Ps4ySXYoSBuWPVnOw5kvINh34q0ujxYxSRmVHWRGQ4cZwwKndkDZwfzhVdx2K7ke3dbWRDbdobo41Bo2UjSckZjGxFYEkb5I7ObYEnIjqy6tpWkxJa76LG2wHrF/BTeh3R6e41EhokjzH28glgT1mAeb6tixGFxjcginHhVifocSlUGmXtHWygqJWDOWUYcsMntDTJntAasBb6J9NnRXhugLckySJPKjKgZ3ZyrqxXbW+RhhttkHBN7NcQiNtbwLBI2CkLtIZsjOnH2VPayi5yBuwGRXUG5Um/UAFTdKuFLayQ9WCY5JUKpqAw6yxN1alj6r52B2XBGQMYY7TiKskr3GEjM5RRNowANCANjK7yBiMk8+fIUn9JekjzSKkSrGgjkjCsNTaW6vUwCkqG0ppUbkKWO3IT+jnHI7iOe2uXBE2rDbKGEiAMoPINvqB2yGBGcGtjESzEtjJhlwOy7ff2TUsZlDLJFA0BBwQ2sEd2UKaeXgxFcekHEY7W36xgAqtHgBQcdtSdK+IUM23LGe6oh4RlhLci2VIm1hlRMuF1aTJJoQAA6XwBzA3wN1njvG/prtHr6iF0eNJHGRvpOSupdLPggFvVVcDBdgNBGXG40GqOlwts7U6Ktteiq3sjTySGNJpJDbJjL9X1jFTg+qvaAwNh4gEV84j6NpkBMUiS4BOjGhseW5BPtIp/MSwpHhlijjwm4GCuCiJqJGntFT7sd9cr2YKss7ImIY2McgbLFdGp87DA1AbZIOAa3xKMxi2eqy/hPENSksSca3kfbtJoUBWOMnkeZxgAAc6cRHJHZQwJtcT6IlxnaSY5kb9TU7/q0ndF+FlykeMpKRk7YKRflB8cKfvVqfRKxNzxQyHeOyTA85phv+zF/HVGraJpoodgu93gFmlJjbJKdtmjxKkdPLG2isksY4dc3VAwBUBZBEyAyauakatsbkk1V9EuKwtxdesLRFYHWITI0Zd3cF9IcAkhEX25NWcUvX3t1c7FdQt4/uw51n3zM/7IqTeWkUkbLOivEBqYOMgBdyd+WAM57qvGFrniQ6i9uKhEhDS0aHyT5RSt6MonHDIGcsTKGlUMxbSsjFo0BYk4VCoppqVaoooooizvprbCLiKSNnRdQ9Tnu1xszKvtZJHx92q+Ljl5bWP0UQ28kcUJjEhmdGKKmkEp1ZGoKPzsE+GafulQtxaTNdIHhjQyOpGfU7Qx+lkbHxrKeG9F1YdZcKx1dpbdpXkjiHcp1sdbDvY7Z5AVx62Q0r+eDrYrXFr3t1ZjYr0DefHN20230uvk/SiK2todw7mNNKA/ogZY/ZHz8KR+J9J7mYktM6juWMlAP2Tk/rE0+3XC7Xt6LO2bR6zukccSHGcNIVO/koYjvxUK14daStiO34fMwGSsEql/1VKqp97LVaiia1vOthcb53OH7XKkqHuccBkAtsF0h2nFJos9XLIuTk4c4JPMkZwT5nep0PTC7X+2LeTIh+enPzp5/wAlbOUbQhcEggF0IPeCARg+X/tUWb0f2p5dansfPu7QNZfyjRuNpGZ72hZbR1AF2Oy3Eqk4X0yvJpBGiRSNzxpYYHiSGwB501JwmRwTNO+T9mEmNV9mDqJ35k93IVK4dwuO3TREgQd+ObHxY8yfM1MBri1FWxzv0GBo7M/wupBTODf1XEntyVT/AEIw9W5uV9rI/wDvEavRtbgerNGw/wBJCc/FHUfu1ZCl/i/S76NKUkhYjGVZWB1Dv543B2Iz4eNaxGad2FoBPYPNbyiKIXcSB2nyU/rLkH8lC48VlZT8GUj96vLcUlBwbSU+aPE3y1A/KonRzjH02SXTJJFp0lUKRnIIwSeZJ155MNiNqvRw6fO0kbe2Jh8w/wDKuh8snLb4G95v42VL42O9sTu4el1XP0gRdnjuV9sEhHxUEVWy3/DZGy/UK/i6dU/xYKwq04d0gikXeWINqYYEg3AYgEasHBABHtqxEmRzyPbkVz3foOILXNO53481Zb+qAQWntH5S7b9Hbdhm2nlj3zmC4J8s7lhy2zUC/wChEpdnWdZSwGROgOSFCjJGRsqqPV7qZLvg8Mnrwxse46RqHmGG4PmDUM8WFsdFwxCn8nIctqHerlRs6+J9YYPPVi3FXVB/acSeoi/dtP28VFJSxf6jQB1gpUm4VLEuieGNFBysqEqiHnkmMFQB+mgHn31KPCJTCjYkDaHLSR4mSQkjqtIR8qAMgkLvmmqDpBbscLPET4awD8CQa5yWBizNbLnO7xKRok8So5CXwI2bkeYIus5WqG/S5uE77gH07cx2BUncnw6tdccLj3wRP0kjnjVYpjDOcHqm7Mm4wV0OyBsb7ZIONq7yXcsYTrWDSsCqRKAgflqkkCl8AAdx0gsBuWGO8bx3EQJCyRuMgOuQQfFWHy7jUH/JWBcmIPCSMZicrtucad15k91bx8sx3wyNIPf6LLqGTpMIKhcOnw93eSkFVLBdPqhY1HWae/dlC+ZTOBnFOnACeGcFe5mH1zq1xIMYJll9RPbkxxj2UoWnAW660sXdXtpZN8phiI8zNG2OywkxucDkeeaePSHL1j2loOUknXSD9CDDD4ymIfGuhRDnC+e98Ry7BkPyqlQcIbF1a9pUDgtl1NvFGTkqo1HxY7uT5lyxqN0nVntuoT17t0tx7JD9afdEJD7qthXjgEHX8RJO6Wce3I/WzDf3rCB/rK6KqJ2ghCKFUYVQAB4ADAr3RRWCsoooorKJc9I//dN7/wCHk/hNKl85CnScMSFU+DMwRT7iwNM/pLm08MuM8mCJ+3Iif8VLV5EWUgbHIIPmpDL7tQFed5Zc0SRYtLm/eF1KAEtkw629V74FwKORjK41JG7x28berGI2ZHkIPrSvIrnWcnBGOZzdX/CYpl0yRow8xuD3FWG6kdxBBFUvAuORxgo/1aO7Mjt6oZ3LSROx2WUSs2Acagy6c4OLq74rFGBrdcnZVByzHnhVG7HHcB3VyK81HxR11+m3Vssq8eHCldoTHKuTqbU8Dnvcookhdv0uryCe/V4AVJqKzl5yMDKs8so56XdVSKPI21LCDqHmh5Gl/p/bCSOJOugiIcuOufQDhSNtjyLfhU9XFz1W2NxsSBiO+y6NK8x05da+eSaGNfM1mkHBb4AGGXWP9DdAj4ah+FSDxbicHrpM33odY/aVT+NZPJN+hI0++K2HKH+5hWhA1xurJJBiSNHA7mUN+NIkfpIlQ4kjiLeGWQ/Ak/hVlb+kZPtwuPusrfjpqM8l1cZu1vcVIK+nfkT3hXQ4PHAeut4VWRN8JtrH2kxnGWHL9LBqx4lxDr0WKJjpmj1tKhAKxsDp05z235DbYBjzAzRR9OrQ82dT5xsf4c1KtOPWQzolgj1HJ5R5J7yDp38zVqKprIInMcxxOwkE26/wq74qaWQOa4AbQqt/RzF9maQD9JVP4BaY+F8Kjt00RLpGcnxY7ZJPedhXeC5RxlHVge9WDD5V0NcqernlGCVxt1K9DBCw4owvJNQuMcLW4haNts8mxnSw5N7jzHeMjvqdmvuKrMe5hDm5EKy8BzcLtCsdvuHyQsVlRlK7E4Ok+YbGCPOudrcsm8bsvflGI/CtoHhUC+4RbMC8sMGBzZkQY/Wxn516SPltrvpezu9FwpOTS3Nru9IfAOmElv2GHWRkliOTAscsQe/JJODzzzFaRZ3SSoroQysMgj/5se7FKtz0Xsmzpju4yT6yw3JXnzBeNlx58ql8F4LJbqTazpLGxPZkG2oZBw6HY52I093lUFeyCUc4AWO/qBAPlf2VvSvkjOEkOG43t5q9tF1cT4ev5rzOfYIWX/zBXb0gXbwcQjkQCcyW7L1OSrIkba3kDbjtEquCNyAB5LcwkkvIut6y2YRuInim5yFlLBXAGewvqOu+DscVOvbORWwssst5dlYUkk06hgE5woUBI11SHA3I8TVyjqRBCyBubzp1Zk7R1bVFUQmWR0hyaO/IdSn2HTa1dFZ3MIbl1w0BuedDnsPyxsSaafRtan6H9IYYe8drg+SucQj3QiMY9vtq64dwOKG2jt1QGONAoDDOcDmc8yeZqeiAAAAADYAchXoFy19oooosoooooig8c4NHd28kEoJSQYODggggqwPcysAwPiKy3gfGusMkMh+uiZlJO3WqrsglUeBKnI7jWmdKOOCztJrgjV1SEhc41NyRc92WIGfOvz9w3ps0eC0EUjBpGDZKsvWuXcA4bbUeXhiuXynSmois0XcNPfv7K1Sz8y+5OSfruzXLSBmjYjtMuCGA7nRsq4AHeMjuIqBa2l0w3SeJCAfqoIEZh4aklkYA+QBHjVDddP4poZI3jli6xHTWulwupSucZUnGc1fWvpSjIAzDn9LrYh8Skg+dceJlfBFgAPZ1Dcc1ZnfA94c22/3krDh7JoKxqVCMVKlWUg8zkNvk5zk880qdN3tnmRJpJY3RCQyIGXDHHaHrZyndTBw3jMUus9bAXZ3bSkqtgMxKjuOdOkcqU+ldzKLh9VnHLEoULI0LkkaQSetQjADFvZUNDC4VZ1Fr7Rfq26qzUSA0w0zt7yVIvAYW3S9tye4So8R+J1VYwcAv0GYZQ4HdFcZHwbSKqF4hZtsYHT/CuM/KVW/GukdtZndZbiJvGSJX+cRBr0bhJtv/AHNB/wCpXJaWbuBt4q4N3xSMdtJHA7mjjk/gyTVdPx0Akz2dtnxMTRN7zn+VdoC6AdVxGP2SPJH8nDCrOG74mB2SlwP0TE4/dKk1X+luxg4lnkpddrvs7zVInErJ92tXXzinJ+T4Ar0YbFtxNcwnwkjVx/szmp95xmQf51w+Jsd5hZPH7RDCoX9KcPfnayKe/qpiQPcxA+VSjFqA7g4O8T5LQ20JbxBHgPNeR0dibHV3lszd2vVEfmGNTo+CX8Y+qk1+UVwCPgxWoX0WwPK4uYyf7yIOB7erA/GvH+TkRwY721Zu4PmI/MmjnnRzj/cw+VggA2Dud63KszxPikG7rKR4NGHA96An4mvr+keeMfWxx5wdiHQn3En8K4pwK/TBidn/AMK4yPgWG3uqRa3/ABJZEWUTMrOoIeFWGCQDlgpxtnfNV3RQPzwxnsNvC6mD5W7Xj7+i0GIkgZ5kDaoX0WWd1ERCsxYiQqCLeNTo1qpOGmkbVpPIL7DqnrXHo5Oscq6j6yLbE7aVeF5GRW8DIs2oeOMcyM8KgOFssrBdzRlxOZ4BX68mzW7DqrGHoXbgbmZm73M8usnvOoMMewACqriFo9u7EvrwA4Y4DPFqCyCTGxaIsrK+MlTpPeS5E0rdJisjsRvohkg25F53iGB5p1QJ8M+RxvQTyzyGOUlzSDe+zLXdmue4BlnNyKq+lVoJIAhAOqWBQPNp41/Ake+tH4X0NtLeXrYogr4KglmbSDjIUMSFzgcqQ+Iwa3tkB9a6t/3ZBIfklatXa5FH/wA/E+S35R/e4BFFFFdpc9FFFFERRRRRFWdJODR3drLBKSEddyvMYIYEZ2yCAd9q/P8AwroE88McvXKgkUMFMZYgHlk6gM43xWkemjpTPbJBFA5j67rC7AKSVUKujtA4zrztvtzrMeGdO54USPTEyIqqoKsDhQANw3PA54qlWCpwD4ci+/q4qaExYv1b2UqX0bzD1Zom8Mhl/wDVVbc9CLtDtEH80dSPgSG/dq7g9Ju/bt8DxWTPyKj8asofSDan1utT2pn+EmuV8RylH02B3vcVc5ujfo4j3vCz+44RMuQ8Eox4xvj44waj29yYz2HMZ79DFT+6Qc1rUHSm1blcRjyZtP8AFipmI5R/ZyD9Vv8AnT5u9mUsRHveFn4Bjv25B74rKR0iuMYMzOvhIFkH+0BrwOKqdmt7Zh+jH1Z/aiK4+FaVN0Utcf5tEPurp/hxVfP0BtSOyJU+6+f4w1bs5VpT/Ejh6G61dQTjQg8fVIwuLZtjBLH5xz6vlKp/GvgtLVsESyRkf3sAY/tRMcfs00z+jYfYuCPvxhvmrL+FQZvR5cA9h4XHmWU/DSR86tMr6Z3Rkt23/wDQKgdSzDVnvgodu0y7w36ewzyRk/qzBRUlrm/ZTriS4XzSGbP+ryTUK46H3an8izDxRkP88/Kq2XhcsZ7cMiEd5jYfvYx86mAikP0lp4An7EKM42ZEOHf5qyuOIIo+v4fGniQJLf8ACvHXWLgDq7mPx0Okg/f3qHBx2ZCQk8g8usJH7JJHyrs3HpW/KCKX/Fhjb4EKD86k5kjS/wDyPgbha85f/A/yup4baEjRdlD/AKS3fP7SZA9tXnRyymFxHpvY5YwcuqzsxIAP2G7vwpc/pGNvXtoj/htLH/xMv7tWXAOMW1vKJeruA2CNOuN1GcZPqoar1Mcjo3AXOR1DT4WKkhcwPBNhnsv+VqAOAfAc/wCdUV3KpdntpbaQyDEsEjqUmGAAe/S4XbVggjAPIYjXHTS1likRZGVmRlGpGG5Ugb4I7/GmW06cWk3ZxnbkTE37oct+7Xm6eGopTzoa4HTh5rp1VRHJ9AsQqVL+TYfROIfdF2DH7M9djT5csbYxU+1tGJRpFRerGI4Y/Ui2IJGw1OQcasAAZAG5J6WqIZJ3jiEaFlC4TRqAjQlsYH22ce6qrinHHY9VajJMqQtMcaY3d1jwoPruC33Rg5zjFWn1E9QeYjAbe17C2vXmezrOm5aQxRRNEz77gr3g0QuOJQIN/ouqeQ9yko0cSn9I63bHgtabVdwLgMVpEIogcZJZics7H1mZjuWNWNekpacU8QjGxc2aUyvLyiiiirKhRRRRREUUUURL/TLoZFxGFY5WZCjakdMZU4IPMEEEHcezwrEOP+j9oLua3WUMIo0kDMuCwYOcYBO40Hfz5Cv0fWS9Mn/7UvPK1h/C4osFZkeik+UACNrUuMN3DTnOcAHtLUKfhEyKWaNgqnSTzAOrTjbv1beZrSLVPrIx3rCvd+cw/wDRXBYAYkG3buC/t+ueYfw0WqzYqw2KkEbYIII9oNeFABzgZrRbzhxdJpSjOsN8rMiqXLILeKMkL36dQPsBqHxGWwkRxqt0lYBQ2kKyFiFDEbHs51HPcKWRKUPFp0OVmlX2SNj4ZxVjB0zu1/ttXkyIfnpz86jcRsMyyNBDN9HLv1TBJGUoGIUh8HUCBnOe+qyUgNgnB8CcH4GoXwRP6TQe0BSNke3okjimuD0jTj144n9mpf5kfKp8HpJTHbgcH9B1P8QWkXFegtVH8l0rv4d1wp21s7f5LR4en9ocajIntjJ/g1VZQdJbZvVuIgTyBcKfg2DWS4r0TVR3IkB6JI99isN5TlGoBWxyWkco7SRyDzVX/EGq+46IWjbG3Qfcyn8BFZSq4ORsfEbH4irC247cJ6s8o/XY/jmoflM0f7UxHePAqT5hG7pxg++xPE3o9tj6pmj+64P8YY/OoVz6NB/Z3BH34wfmrD8Ko7fpzdr/AGiv99FP4YNWEPpJmHrxRP7NS/zanMcpx9F4Pd5ha87Rv1aR73FcpvRzcD1Xif3sp+akfOq+56JXaZzbuQO9NL/AKSflTFbek1CPrIHB/QdW/i0VZW/T+1bmZIz4NGT/AAFhWRU8ox9OMHs/B8lgw0jui+3b+Qs61PAcduEnu7UZ+GxqUekVwoH18vYIdSWJ0sucMNWdxkmtMj6S2sgwJ4jn7LHT8nxXToZ0dtZ+KyPohZIIY3CqF0mVpHPWYGxZVUfteOKtUtYaiTBJEWnW5/IChmpxG3Ex4IWl9HppXtYGnGJmiQybY7RUFtu7fuqwoorrqoiiiiiIooooiKKKKIisd6WyhuIcSIz2YokPtELv/wAYrYqxbjp/rnFPOWNfjDCv86LBXqAfXsd+zHEPZ2pjUPh9uTFZBicqAx8yIGU598lSrhtJnbvCfgrMPxryoxJCvcIpPkYAPkTWVquvB+kKQiZXjuD/AFiQ6kgkdOSj1lBGcjlU1+l1k3rtjH97DIuP20pp9GD5tpx4XU4+JDfgacMVhbWWVw9MbHAC3duABsNYUDw2OKnR31vNsskMnkHRv5mn6fh8bjDxow8GUEfMUv8AE/Rjw2dWDWkKFvtRKI2B8QUx/wC/fRLJZuOidpIctbQk+PVqD8QAar7n0eWTf2JX7skg+WrHyqbNPPw89XeqzQrhUvFBZGHJevAyUfGMseyeeRVrbTrIoaNg6kZDIQwIPgRkVlYSXN6K4CezLcL5Eow/gB+dV0/opfJ0XK47g0Rz7CQ/zxWk6fbVJfdJUD9Tbg3Vyc4hhIYjHMyN6qLuPWPuoiQrj0Z3YPZMLD77A/Ar/Oo8PRLRHdfSWEcsQiEYDg7uwwxAzqTDKO7v5VobcbuIyOv4dfR+aRiZR7TGSflUW+6SWEo0XJUZ+zcwOvw6xAM+w1hEoS9BowCRMwABJZlUgAb52xtVVZdFZZc4KghUOGyPyih1BwDjsFW/Wx3U5RcG4VI2lJ48E56sXXYznPqMxBHljHlXiC77d5cNJr+tkOshRlYVEYPZAHKPuAFFhI8vRydQh0htbFV0sNyAx2zjYhGIPhUabh0qetG/PT6pO45jbYnY8q0K2tQn0aNhkxoTkjvVVjJ8c/WGuUEi/wBXJzyln5+A3/31EWdPIBsSAfA7H509ehvhUknEkkTISBXaRhyIZSqofaxDY/Q8q1X0c8FVeF2/WorNMpmk1KDlpiZDkHwDAewUycP4XDAuiCKOJc50xoqDJ5nCgDNFtZSqKKKLKKKKKIiiiiiIooooiKxjpSnV8RvkbYySWsqjxVjEhPuaNq2eq7i/R22ugBcQRy6fVLqCVz+aeY9xoix+/c6L3uwhH+wB/E1IlX+sRf4Uv8cFOs3oksjqCm5jDesFuJCCMYwdZbu28aiSeiJNWUvrxdmAyY2IDEEgEpkbqO/O1FrZS/Rcv1N0RuDdy4PsWNT8GBHup0qr6N9H47K3WCMuyqWJZzlmZmLMzEAbkk91WlFsiiiiiL4VzzpauvRxYOzP1AjZuZhZ4snxPVld/OmaiiJRHoq4fnLRSP5STzOD7QzkUxcL4NDbJogijiXwRQo9+OdTKKIivjIDzAPtr7RRFQ9IeC2QgkluLa3dYkZyWiQ7KCTzHlWSWlpotEjKgFgiso5AyMC4HkNTVpHpVuCLDqRzuZY4f1SS8n+zR6Rbn1owMeszcu5VP82Wi1K53U2Glb8yLPvOs/yWq/i50wzoAcx2gUHzkLqQP9Wv/wA5TJF1LNyOuQJ7sxxt8MNUXij5ivDjdDGNh3BYn2/bNFhbrw+DRFGg5Kij4KBUiviHYV9ot0UUUURFFFFERRRRREUUUURFFFFERRRRREUUUURFFFFERRRRREm9K+mV7aylYeGSXEYx9aJPW2B7KIrvtuNwOVKz+l/iOf8AuiUe1bj/AKNa3RRFkEnpj4gP/pTj2rP/ANKolx6a7/H+ZLF5ukxHzC1tVfCKLC/PPGvS4931KzrAqxTLJ2CQ2yuh5kj1XbarKLjdtJPHpnjbCNyYfaZc+/CjY+NbkYFP2R8BUS84FbyrplgidT3NGpHzFEssUtb9DHB20BkbrHBYAqGV35ePWMoqNxbikKxTjWCzyjAU5JA6oE+GML3nurZj0F4fjH0K1xnOOpTGfhXkdAuHjlY2v+pT/lRYsqex9MPDpCA0rxE/3kbAD2uAUHtzTnFKGUMpDKwBBByCDuCCO6qdOhNgpBFnbAjkRCn/ACq6RcDAGB4UWy+0UUURFFFFERRRRREUUUURFFFFERRRRREUUUURFFFFERRRRREUUUURFFFFERRRRREUUUURFFFFERRRRREUUUURFFFFEX//2Q=="/>
          <p:cNvSpPr>
            <a:spLocks noChangeAspect="1" noChangeArrowheads="1"/>
          </p:cNvSpPr>
          <p:nvPr/>
        </p:nvSpPr>
        <p:spPr bwMode="auto">
          <a:xfrm>
            <a:off x="0" y="-1050925"/>
            <a:ext cx="2085975" cy="22002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0" name="AutoShape 8" descr="data:image/jpeg;base64,/9j/4AAQSkZJRgABAQAAAQABAAD/2wCEAAkGBhQSERUUExQVFRUVGRoaGRgYGBwdHBogHRoYGhgdHBwcIyYgIB0jGhoZIC8gJScqLCwsICMxNTAqNSYrLCkBCQoKDgwOGg8PGikkHyQyLSwtLCotLjQxNCwpLSwsLCksNC0tLCw1LC0tKSwsLyo0LywqLCksLCwsNCwpLCwpLP/AABEIAOcA2wMBIgACEQEDEQH/xAAcAAACAwEBAQEAAAAAAAAAAAAABgQFBwMCAQj/xABQEAACAQMCAgYGBQgFCQcFAAABAgMABBESIQUxBhMiQVFhBzJxgZGhFCNCcrEzUmKCkqKywRUkQ1NzFjRjk6OzwtHTJTV0w9Lh8EVUZIOU/8QAGgEBAAIDAQAAAAAAAAAAAAAAAAMEAQIFBv/EADoRAAEDAgMDCgUDAwUBAAAAAAEAAgMEERIhMUFhgQUTMlFxkbHB0fAUFSKh4SMzQmKC8UNSkrLCJP/aAAwDAQACEQMRAD8A3CiiiiIooooiKKKKIiivhbFKvFPSZZxMY42a5lBwUt16wgjYhmHYX3kVgkDMomuis6f0gX0mertIYF7mnlLt5ExxjHu1++o0vGb+T1rzR/gQIv8AvetNUpOUKePV44Z+CtMo5n6N78lp1FZDcCQ/lr67J85xH8owlcUgix/nlx//AHTf9SoPmsGwOPBSfASDUjvWyUVklqFX1Lu4z53kjfJnI+VWBnuD6l5dL7DE38cbVr84pwbHEOCfAS7Ld60uis3HE75R2b3J/wBLBG38HV11j6U8RTmbOby0ywn4hpB8qmZynSu0f33UZo5h/FaHRSTD0/nXHW2LE/6CZH9+JOrP41YxekK0/tWkgxz66N0Ufr40fvVaZURSdFwPFQOje3pAhMtFR7LiEcyh4pEkU7hkYMD7xUip1oiiiiiIooooiKKKKIiiiisIiiiisoiiiiiIpY6TdOo7Z+piU3Fyf7NTgIDyaV+SL8WPcDXDp50te30W1vg3VwDpJ5RIPWlbxx3DvPsNJUVuttEVjGpjl2Z2wWP25ZpDnC95Y58FBOBXPq6zmbMYLvOg8yrdPT85dzjZo1PkvfFetucyX9wWjAJMKMY7dRz7QyDJy5uceQBrrYQkqFgi0xjlkdUm3guNRHgQuD40o3nTYg5gUSuv9tIp0qfGOLPYH6TEt4+FROC9Ibq5vLdXuJSGlQkBtIwDqYYTAI0g86pmhlmGKodfds+ysirjjOGJtt+1aMOCSE9ufAz6saKPcWfUfeNNdoujsIySGfPPrJJHHuVmKj3AVW9OekEltFGIsCSVtIJ+yMbkZ2zkqN9hknuqBbXd7Yw3E17IsoCoIlDZBclgQToUj7OeYwCRSOns27bC+m9SPmGKxubanqTTZ8Ghj/JwxJ9yNR+AqcE25fKswsujN9eotw9wV6wgqNbqdBPrLp2TbdV7xjJBNWvQa7aS94jKxJVXAGSTgCSb4dlFNTOhyJxXsoRNmBhtdPTRDvA94qPJwaAnJhiz4mNc/HGayzgPSmSDhc8+s9bLOERic6fqkdmGc8gWI7s4r5NZXXDjbXUkhHWOCwDsW/OZJM7MSmrxwQd+Rrb4U3Ixdm9Rmca4VqD8BiP94v3ZpVHwDAfKhuCj7Msq+9W/jUn50qdMOkFy90tlZkhgAXZThskatJJ9VVTSxPfqA7sNz6I9KZ1N1DdEl7dHky27Dq861JHMciDv374xUBpMTcRA7FuJ2h1hdNL8Lk7pFPkyEfNWwP2TUeWOVecZx4o2ofDZj7Aprl0F41NdWxln0atbKNClRgBe4k75Jqy47xhLWEyyBioKjCgEnUwUYBIHnz5A1Ukooy7Bhz3K2yc4cd8t6X24dA7sQgSXG7JmKYd4yV0yDl31ZWXGbyD1LjrV/MuBq2xyEq4fPm2uvvD+N2t6CEKvp3KOuGHnhvPvFev6Kz2oZMg9zHrF9zZ1D9ojyoGVMBtG89h9+iyTDKPqaO0K4tfSQij+twyQYxmRfrYt+/Ug1Ko8XVRTVYcRjnQSQyJIjcmRgwPvFZhJM8f5WNkH56duPv8AtABgNubKo865R2QDddA7QyN/awsBq82G6SfrA+6rTOVHR5VDbbxp74qu+gDheF19x1WuUUh8N6eyw9m9j1p/9xCpwP8AFh3ZfvIXHedNOtlfRzIskTq6MMqykEEeRFdeOVkrcTDcLmvjcw2cLLvRRRUq0RRRRREUUUURFFFFEWSySdfxG+uCc6ZBbJ4KsSqXA9srMT7KTemvFG2g5ayZZCM9odY6QLz5KiaiOWps86Z+jXq3B8bu5Pt+tNVXG+jqTlTI7wSrqjD9W0kUiBmdCWT8mQHIOrG+eeAa4EEjfjZS856DgupKx3wzA3tKsuBRItvEExgop27zjcnzzVPwThyf012Ngis5A5BjHpbHvfPtJrnZdE7oKVtr23Zc76JW259wU4NXHQnobPazvLOY90KjSzMSSysxOVHh86vuLWhxxao6XnmsYGaWzVp0x4TDdKkTzLFKNTx6iNxjDZB5ryzjcY8Mis9nvJX4WyFywS5VRk5wOpc4B56dWCPb4Vo3SHoZDeOryNIrKoXKMNwCSNmDDmTuMV9foZB9Ea1UFUY6tWcvr2w+e8jAGOWBjlUcUzGNAv8AhRSQve4n2VZ8NulNvHIp7HVqVPdgKD8sY91ZDwvgcs1nLeCQIqaiy5bLEKGIBG32sb99NVh6OZom1C4RyqShF0so1PFJGDzOndskjPvqVH0Xnh4Q9sqq8zEkhXGDqlU7M+kbIO/HKt2OYzouvchava+TpN0BSfHb6oeGxN6ks8pdcbHNxHD/AAKR76bvSvh0tYc4aSYkfs9X+Moqu6Q9GZksLJ0R+uth21QamUuVcsAoOSsoHLI3J5V04HBc8Qv47m4j0R2/IFGVSwyVCBt868OW7tAHhUhcCRJfIXUQBF2W1spnQtxLxXiEpHaRmQezrGQfuwrVJxSQfTOLuGGnqHjz3ZfqIce3XqFerTjX9GcQvQ8ZcSsWABxzd5Izv9nDkEjvB7xUIWTrwu4uJPWu5osHlrCyNKzAeDPqI8QAeWK2A+rFsNgFrf6cPVe60L0eW2jh8P6Wt/2nYj5Yqp9LN2Vs0VeckoH7KSN+IWpXQXpHA8MFqjN1sUC6gVIHZCq5Dcj2iPjVZ6TSHmsoWOFd2LHOMDVEjHPdhWaqrWn4jPerTiOYy3BU/Cmhjv5pLXPUxWsr57XMRDPrb41nv7/IVYdEHa34NcyodLfWlSBuGCJGp37wwqpjKwtxSKFtUPUkKchubxoO0OeDK4z34qzu5BFwBADgyFR7S0xdx+yrfCrT8wBvHqq7Da56gfRTIfSAbe1tzODNNIjOWyqYUyOsZOBzKjw7smrvhPVXkX0iDVAxJDYAwSMZ1L6rfeGG8xSfxjh01oLC7RdQigiRtiQpAYnVjkrCRhq7j54p+4BexParNGgjRw0hXYYOSZM42zqDbjnVWoYzDcDU+xZWIHOxWcdPd7qFI7RsFlAUnZXGdDeAB+y36Le4tzrxbpJbuZbRhG5OXjP5KbydR6rH+8Xfx1Dakew9JE5yJ0SeKTOqNwAQGOSuQMEAbYYHPjTLY8ZiKGSF2aAY1o5+sts95zu0P6WTp8SoOjnyUU1M7nIO734dytMqYpxgl79vvf3rT+jXSqO8VgAUljwJYm9ZCeR/SU74YbH3EVdVk1xA6yJcQMFuIvUJPZdT60T45o3vwcMOVaN0c4+l5brNHkZyrI3rI6nS6N5qwI8+Y2NdeirG1LL6Eahc+ppjA62zYVZ0UUVeVVFFFLfTzj0trbxtBoEks8UIZwWVdZwW0gjPLlkURRen3G5YzBbwOY5LhmLOMakjjALldQI1Fii5IONVI7dIARkX98FH2stpOOZDGPSR5irPifCLuedZpLqEusbRj+rMFAZgzEDruey9/dVTe8Xmgt04dJiSOAwpqiQr1iNFLoWUFiB2k1HBwdOO/BqSwyPeTiIGy33vkp45GtFsIJ3r1FIttaySxFpgxaUamGZGcjkQoxqby5mpN8bmNHI+jM0ZUSKpkOjOxycAbZBPgMk1VW6f9nWY55ayz75oSfnTNI0Yhu1OrW6XLFCHACu80iFkO0bsZcYYB222225VHSRTB75RiOIi53K/PO9mFrDYWBSPxjpS6BOtgt3LqTg5JXBK4JYHvDDbwofpBNCiO1i0aPjQyyugbw9Qbew4NSeF8FjnnjWRUXqJShjz6wKyyr2dsxa105xudS8hgu9xw9Vk60qrKoLElHklDBgy9WckhRv2FHgAKuup4IzYNPAn1VZr5ZLm/wBh6JT4Xxm8nAKW92i/ndahHu+kICR7K+p03k1PH9YrxkhhJCjacHBzokT4j20zWlrqm63AViX1qysJSpJWD7Q0rpXOGU5O4wc0n8Ta2XiDszAEygTam7JXMJGBnGANQb2VsyBjnEZ+PjdHPe1oN/fCyvYOljhVLKSCMhjbToMcxvhwNvOukXTaLOHaBSdgOu3P6ron41PnmZdT9Y00Uueyh0lRg46p48cx+cwJO6sD2a88SRVtymmQPPrRQ7a31mNzku7EDSkZbJbAC457VoaYHQn7egUvOOHD3vXa348rckf2jQw/cYn5VIHGY+8sv3kcfMrik3gPRZEhhaWyWWS4cMSVH1CEALnvzjtEdxJydhXeBUiu7gRa0iSEEqXdhqEtwpYBicAiLYDG1V54TEwvuDbhtt1lZjkL3AHK/wDnqCZJ3s7grr+jylTldWhivszuKkcR4ZDcoElRZEBDAZOAQCAQVPgSPfSFwjitwynrb2JHXR2ZIlPrQxS5OkoR+U089yp9lSbm6YANq4fctqUYVTq7RxnGp8AczWTBO06dzvUBYEsZF+vd+SmfhfRG2tpjNDGUcqUPaYjBKk4DE43UcqidKuhy3rIxleNkUquAGXc5yQcE93JhS+OMt2swqNBw3U3UiaT4HAXx8a6/5XFW0FbpDgHIMcuxG27Fqy0T4r4XX4HwJ8FkmLDY2tx9FZcM6BRw208Jcu066Wk0gYwOzpXJwFbtYJOT30uQejq8fq4Z5Y/oyMThXY7H1tKlRgsMjJO2Tz77qLpovLrmH+LAwHxUKKl2vS9XOEmtJD4CQofhl6yaiSO+K47QR5WWObifa32I9VU9JLTiRluYooy9tOFVRlCFXq1RgCzApnBz3d433qzv7ZrHgzox7axFSRy1Stg4J7gz7eyrb+nHABMDnxMbowH7RQ/KqDpzxAXNp1SMIz1iFhPmEEAMcK8gCE69B9buNI5hKWtFrX2butYewRhzs722qh6KdGopIBLIusvqwDnChWK9x3OQTUHj1qbGeOS3JUnUVB3AK4DA55owYAg+dSOGPf2ken6LI8eSVwhcDJ3w0WoYJ3quuoby9mH9XmJ5KOqdVUebMAB5kn/lV8A4ySclo+SI04a1v1ZbO9PnA7oMgCghGRJIwfsq+oFM+Mbo6/d0Vf8AQJzHxC5jHqSwxzEd2tWaNm8sqEz7KXeA22hUQFWWGIR61OQzl3eXSe9FJVQe86vCmLoDFr4hdSj1YooYf1iXlYe5Wj+NcilDRXvDNLenmrM5Jo24tb+q0KiiivQLkIpM9JbbWCY9a9j/AHUkf/hpzpM9In5Xhw//ACj/ALiasoilm54S89xxIR6esjhs5F15x2fpGoHAJ3QsOXPFMuaXpborJxIo2hnNjAXHNQ+rOPAkPpHgSKHRGi5yVIzD+jbduSqtq+/LCyQsc+4V9vOKRzFrW2KNEpV5ZUTRGWAAjSFFOdKlQ2dR3A3O9c5kP9FRgcwkAwNvVkjBHyrrHap9LZmLRozN1irjcR2zS4GBnOfzdziuNycbNe3+p3kunUtBLXHSzfvdcJ7UqqqspVwcx5VWOoHVkADUckb4OatG40shV52EJBAEiPIY5AeaSBSrDJJC788b76Sx8Pt0VQFRYZGXJXIZxjHrHmSNS5yTz5nnS70jsh9HlnKsoAkEykaCdLFOuQAnHIPz3XDDfY3r4jmonNAGSoOP8bSLXDZ4BmbVM8alNTHZY07wAOZ79Q3JZq72Xo+DJpM+mVQNSooKJkZC9xJA8x7MUtcLlZ7hHO5DCR2OMIMjU5zthMhvdWo9IbeO1jb6FG/Xq7HBfWJlZNckzKGORrOxwrF10jZqyGYrlSc7zOFttmaSLCS64exkXE1uGIcxOGjPa0nI5o4PM4wORJrz0h9IjTKqCEKoYMxLamONiEI0gZUlcnOQSNgabOKmPqpFjaWWOWGcNnQ7bDQk2Y9gkq6iAfzRgDBFZ90b4GLy6jgLFVbUzFSNQVUJ7OoEZ1aRy5E0daM3K0c7nWFwNlqh43rEMkQRoJsjrC5Tqyc6M5VgMnK9rGGwDzpXvmI/pBidZRFiDZQg6YcjBRVUjM3cOeah8P4hJYSTRaV0am1ROTgb7Mrb9lkxzGGGDsc58Xl+WsJJWCr104JCjC4M6jYeGhKqVVixrR/JzfG/kphE9pD36YSR3fle+jfADKVDNpjLMgOrDuyKCxGUYEDluV3BGdsH7e/RIUmxLJJPCzLHs27pqUhlCAaQwKk5IIORvtU6146y28MELaCsatJIuCdTMxZFyCAcgliRnDDGOdU54UuCdMjIuA7lyVVj6oYk51Hnk+WcZGbSrP5wt+gjipUFwkjGRQpYKyEiTSVJ7SNqAIZRk9lhvn7JFVb3sRnKiVzqAJPV5OoBV2yyDBUA5GR4Zzt84lwxVGpeWQCDvzOMjO/M8uVTej3R6IW0t1dZUPIUXOxVFYq2C+OrZmUgvzVFJGknImjkwm7SR2W8wfBVpQ9xMb2777PLivgC/wB4x/8A1Ef8bVCvHVVJbQw2ABDZOdu9NPxNNE3RyLqROssgQ7hOw58NKOSq4yPWYkY3LY3qk6S9Hov6P66OTrMyqEkZsHS/YZZMdjsuD2lA28eZv/FANye4neG+TVU+GdfMDhf1XbhPAYo4UklZYzISYo4nZXl1sRDlkZSEJIxjGwBLDcVd3VoYYy30maMxqHkiZkmIjJ06iCCx5Hkx5MBmpaOkmmdbgRqFCsracKAu8bBjpAydXLPgcHFQekHG4jaKqXFvOwaISZkQ6wGUnKrnIZgMjIABY92DzZY2S9IA8F1Gjm2mxtx/KjT2ksKNI30ZpNGtlj128hAGT2lZicYPMAHHdU+z0zKS6yZDMjxyyO+lkYqykFipwRz3B51R2sctwVDQ7NIcqZCukiPVqMhJYhEwNJyPHuAu+A3XWrLKGDCSeUhl5NhtIYeR05HlXC5RZzUf0kg7ie62mw9yt0jxJLYgWttU65nWONmY4RFJPgABk/Kmz0fcHaCzVpBpmuGaeUd4aQ5Cn7iaU/VrPby5hux1MV1GHDBtIKsToOcMhIJXUASARnHPBp06MdMZnuFtbpIy7q7RyxZCto06gyNkocMOTMDvy5VvyOGRkh+TzsPUE5RLn2LeiNo6050UUV6JchFJnpB/L8O/8Q/yt5qc6V+m/A7ic2r2wjZ4JWcrI5QENFJHzCtvlh3URQ8VE6H8OSafiySDUrywoR923j+YJyD3EZqgv+kN9FPJA1rDrijEjETsVCkMV30AknSRjHMcxzpt6C2Tw2s13K6M13i5wgIVV6lAqgkknZedYxAkgHMJYjNZpNFMbeW0TSViklie5kbA2mbToCgln9XOwAbbnUyC2n65LhXtnwzEJqdQz9VJCwzgkEKTkY2K8hvXfg6TfQYjHo62QCRtZIGZGMrn1W3yxxkEDv5VJHCxqhbQA0bOxOdRy6uG7WATqZyx2G/dXk3Vpjc/myAMTt99db55kAe8+42AuDcVzk33wuV6mv5tay/RnVwGDfR5IGDgmI9ozKjcolXIGQCQO6q7pLx2d7KWMwT9bcYUqsZdIlIUOodM6tlbc/afuGBUy842FcxRRtNKOaqQAmeXWOdl9m58q8Ja3Mm8sqxD8yDc++Rxv7lHtqSPlKYAGUNA437sz9rI6labiMk91vIJR6KX4trlHmDRoUdGZ1ZQudJBOR4qB7DTrb8et4WPVtA0MhLq0LwqFYLl1fLKu+CwcnvYHGBnm/AVOCZbknx6+QfJSB8qj3PRWFxhus37y2T8WBqdvK0GhBR1NUHMW95KbxDj/U2ss06iLWGWKLbrHJBCk+ZyGx9lRueeFbgXRC5NvHcJHrWQBk0OA6gZAO5XGfWBU535DFd7j0fRtuJpR4AhWA/h299erbotdQ/kbvHkA8Y9+hjn4VY+YU7h9LwDvBWjWVMbr4fA9fqus3E7pSHljkZos6HmtNbJ46XeLVjbnn31WdJtS8Ps4ySXYoSBuWPVnOw5kvINh34q0ujxYxSRmVHWRGQ4cZwwKndkDZwfzhVdx2K7ke3dbWRDbdobo41Bo2UjSckZjGxFYEkb5I7ObYEnIjqy6tpWkxJa76LG2wHrF/BTeh3R6e41EhokjzH28glgT1mAeb6tixGFxjcginHhVifocSlUGmXtHWygqJWDOWUYcsMntDTJntAasBb6J9NnRXhugLckySJPKjKgZ3ZyrqxXbW+RhhttkHBN7NcQiNtbwLBI2CkLtIZsjOnH2VPayi5yBuwGRXUG5Um/UAFTdKuFLayQ9WCY5JUKpqAw6yxN1alj6r52B2XBGQMYY7TiKskr3GEjM5RRNowANCANjK7yBiMk8+fIUn9JekjzSKkSrGgjkjCsNTaW6vUwCkqG0ppUbkKWO3IT+jnHI7iOe2uXBE2rDbKGEiAMoPINvqB2yGBGcGtjESzEtjJhlwOy7ff2TUsZlDLJFA0BBwQ2sEd2UKaeXgxFcekHEY7W36xgAqtHgBQcdtSdK+IUM23LGe6oh4RlhLci2VIm1hlRMuF1aTJJoQAA6XwBzA3wN1njvG/prtHr6iF0eNJHGRvpOSupdLPggFvVVcDBdgNBGXG40GqOlwts7U6Ktteiq3sjTySGNJpJDbJjL9X1jFTg+qvaAwNh4gEV84j6NpkBMUiS4BOjGhseW5BPtIp/MSwpHhlijjwm4GCuCiJqJGntFT7sd9cr2YKss7ImIY2McgbLFdGp87DA1AbZIOAa3xKMxi2eqy/hPENSksSca3kfbtJoUBWOMnkeZxgAAc6cRHJHZQwJtcT6IlxnaSY5kb9TU7/q0ndF+FlykeMpKRk7YKRflB8cKfvVqfRKxNzxQyHeOyTA85phv+zF/HVGraJpoodgu93gFmlJjbJKdtmjxKkdPLG2isksY4dc3VAwBUBZBEyAyauakatsbkk1V9EuKwtxdesLRFYHWITI0Zd3cF9IcAkhEX25NWcUvX3t1c7FdQt4/uw51n3zM/7IqTeWkUkbLOivEBqYOMgBdyd+WAM57qvGFrniQ6i9uKhEhDS0aHyT5RSt6MonHDIGcsTKGlUMxbSsjFo0BYk4VCoppqVaoooooizvprbCLiKSNnRdQ9Tnu1xszKvtZJHx92q+Ljl5bWP0UQ28kcUJjEhmdGKKmkEp1ZGoKPzsE+GafulQtxaTNdIHhjQyOpGfU7Qx+lkbHxrKeG9F1YdZcKx1dpbdpXkjiHcp1sdbDvY7Z5AVx62Q0r+eDrYrXFr3t1ZjYr0DefHN20230uvk/SiK2todw7mNNKA/ogZY/ZHz8KR+J9J7mYktM6juWMlAP2Tk/rE0+3XC7Xt6LO2bR6zukccSHGcNIVO/koYjvxUK14daStiO34fMwGSsEql/1VKqp97LVaiia1vOthcb53OH7XKkqHuccBkAtsF0h2nFJos9XLIuTk4c4JPMkZwT5nep0PTC7X+2LeTIh+enPzp5/wAlbOUbQhcEggF0IPeCARg+X/tUWb0f2p5dansfPu7QNZfyjRuNpGZ72hZbR1AF2Oy3Eqk4X0yvJpBGiRSNzxpYYHiSGwB501JwmRwTNO+T9mEmNV9mDqJ35k93IVK4dwuO3TREgQd+ObHxY8yfM1MBri1FWxzv0GBo7M/wupBTODf1XEntyVT/AEIw9W5uV9rI/wDvEavRtbgerNGw/wBJCc/FHUfu1ZCl/i/S76NKUkhYjGVZWB1Dv543B2Iz4eNaxGad2FoBPYPNbyiKIXcSB2nyU/rLkH8lC48VlZT8GUj96vLcUlBwbSU+aPE3y1A/KonRzjH02SXTJJFp0lUKRnIIwSeZJ155MNiNqvRw6fO0kbe2Jh8w/wDKuh8snLb4G95v42VL42O9sTu4el1XP0gRdnjuV9sEhHxUEVWy3/DZGy/UK/i6dU/xYKwq04d0gikXeWINqYYEg3AYgEasHBABHtqxEmRzyPbkVz3foOILXNO53481Zb+qAQWntH5S7b9Hbdhm2nlj3zmC4J8s7lhy2zUC/wChEpdnWdZSwGROgOSFCjJGRsqqPV7qZLvg8Mnrwxse46RqHmGG4PmDUM8WFsdFwxCn8nIctqHerlRs6+J9YYPPVi3FXVB/acSeoi/dtP28VFJSxf6jQB1gpUm4VLEuieGNFBysqEqiHnkmMFQB+mgHn31KPCJTCjYkDaHLSR4mSQkjqtIR8qAMgkLvmmqDpBbscLPET4awD8CQa5yWBizNbLnO7xKRok8So5CXwI2bkeYIus5WqG/S5uE77gH07cx2BUncnw6tdccLj3wRP0kjnjVYpjDOcHqm7Mm4wV0OyBsb7ZIONq7yXcsYTrWDSsCqRKAgflqkkCl8AAdx0gsBuWGO8bx3EQJCyRuMgOuQQfFWHy7jUH/JWBcmIPCSMZicrtucad15k91bx8sx3wyNIPf6LLqGTpMIKhcOnw93eSkFVLBdPqhY1HWae/dlC+ZTOBnFOnACeGcFe5mH1zq1xIMYJll9RPbkxxj2UoWnAW660sXdXtpZN8phiI8zNG2OywkxucDkeeaePSHL1j2loOUknXSD9CDDD4ymIfGuhRDnC+e98Ry7BkPyqlQcIbF1a9pUDgtl1NvFGTkqo1HxY7uT5lyxqN0nVntuoT17t0tx7JD9afdEJD7qthXjgEHX8RJO6Wce3I/WzDf3rCB/rK6KqJ2ghCKFUYVQAB4ADAr3RRWCsoooorKJc9I//dN7/wCHk/hNKl85CnScMSFU+DMwRT7iwNM/pLm08MuM8mCJ+3Iif8VLV5EWUgbHIIPmpDL7tQFed5Zc0SRYtLm/eF1KAEtkw629V74FwKORjK41JG7x28berGI2ZHkIPrSvIrnWcnBGOZzdX/CYpl0yRow8xuD3FWG6kdxBBFUvAuORxgo/1aO7Mjt6oZ3LSROx2WUSs2Acagy6c4OLq74rFGBrdcnZVByzHnhVG7HHcB3VyK81HxR11+m3Vssq8eHCldoTHKuTqbU8Dnvcookhdv0uryCe/V4AVJqKzl5yMDKs8so56XdVSKPI21LCDqHmh5Gl/p/bCSOJOugiIcuOufQDhSNtjyLfhU9XFz1W2NxsSBiO+y6NK8x05da+eSaGNfM1mkHBb4AGGXWP9DdAj4ah+FSDxbicHrpM33odY/aVT+NZPJN+hI0++K2HKH+5hWhA1xurJJBiSNHA7mUN+NIkfpIlQ4kjiLeGWQ/Ak/hVlb+kZPtwuPusrfjpqM8l1cZu1vcVIK+nfkT3hXQ4PHAeut4VWRN8JtrH2kxnGWHL9LBqx4lxDr0WKJjpmj1tKhAKxsDp05z235DbYBjzAzRR9OrQ82dT5xsf4c1KtOPWQzolgj1HJ5R5J7yDp38zVqKprIInMcxxOwkE26/wq74qaWQOa4AbQqt/RzF9maQD9JVP4BaY+F8Kjt00RLpGcnxY7ZJPedhXeC5RxlHVge9WDD5V0NcqernlGCVxt1K9DBCw4owvJNQuMcLW4haNts8mxnSw5N7jzHeMjvqdmvuKrMe5hDm5EKy8BzcLtCsdvuHyQsVlRlK7E4Ok+YbGCPOudrcsm8bsvflGI/CtoHhUC+4RbMC8sMGBzZkQY/Wxn516SPltrvpezu9FwpOTS3Nru9IfAOmElv2GHWRkliOTAscsQe/JJODzzzFaRZ3SSoroQysMgj/5se7FKtz0Xsmzpju4yT6yw3JXnzBeNlx58ql8F4LJbqTazpLGxPZkG2oZBw6HY52I093lUFeyCUc4AWO/qBAPlf2VvSvkjOEkOG43t5q9tF1cT4ev5rzOfYIWX/zBXb0gXbwcQjkQCcyW7L1OSrIkba3kDbjtEquCNyAB5LcwkkvIut6y2YRuInim5yFlLBXAGewvqOu+DscVOvbORWwssst5dlYUkk06hgE5woUBI11SHA3I8TVyjqRBCyBubzp1Zk7R1bVFUQmWR0hyaO/IdSn2HTa1dFZ3MIbl1w0BuedDnsPyxsSaafRtan6H9IYYe8drg+SucQj3QiMY9vtq64dwOKG2jt1QGONAoDDOcDmc8yeZqeiAAAAADYAchXoFy19oooosoooooig8c4NHd28kEoJSQYODggggqwPcysAwPiKy3gfGusMkMh+uiZlJO3WqrsglUeBKnI7jWmdKOOCztJrgjV1SEhc41NyRc92WIGfOvz9w3ps0eC0EUjBpGDZKsvWuXcA4bbUeXhiuXynSmois0XcNPfv7K1Sz8y+5OSfruzXLSBmjYjtMuCGA7nRsq4AHeMjuIqBa2l0w3SeJCAfqoIEZh4aklkYA+QBHjVDddP4poZI3jli6xHTWulwupSucZUnGc1fWvpSjIAzDn9LrYh8Skg+dceJlfBFgAPZ1Dcc1ZnfA94c22/3krDh7JoKxqVCMVKlWUg8zkNvk5zk880qdN3tnmRJpJY3RCQyIGXDHHaHrZyndTBw3jMUus9bAXZ3bSkqtgMxKjuOdOkcqU+ldzKLh9VnHLEoULI0LkkaQSetQjADFvZUNDC4VZ1Fr7Rfq26qzUSA0w0zt7yVIvAYW3S9tye4So8R+J1VYwcAv0GYZQ4HdFcZHwbSKqF4hZtsYHT/CuM/KVW/GukdtZndZbiJvGSJX+cRBr0bhJtv/AHNB/wCpXJaWbuBt4q4N3xSMdtJHA7mjjk/gyTVdPx0Akz2dtnxMTRN7zn+VdoC6AdVxGP2SPJH8nDCrOG74mB2SlwP0TE4/dKk1X+luxg4lnkpddrvs7zVInErJ92tXXzinJ+T4Ar0YbFtxNcwnwkjVx/szmp95xmQf51w+Jsd5hZPH7RDCoX9KcPfnayKe/qpiQPcxA+VSjFqA7g4O8T5LQ20JbxBHgPNeR0dibHV3lszd2vVEfmGNTo+CX8Y+qk1+UVwCPgxWoX0WwPK4uYyf7yIOB7erA/GvH+TkRwY721Zu4PmI/MmjnnRzj/cw+VggA2Dud63KszxPikG7rKR4NGHA96An4mvr+keeMfWxx5wdiHQn3En8K4pwK/TBidn/AMK4yPgWG3uqRa3/ABJZEWUTMrOoIeFWGCQDlgpxtnfNV3RQPzwxnsNvC6mD5W7Xj7+i0GIkgZ5kDaoX0WWd1ERCsxYiQqCLeNTo1qpOGmkbVpPIL7DqnrXHo5Oscq6j6yLbE7aVeF5GRW8DIs2oeOMcyM8KgOFssrBdzRlxOZ4BX68mzW7DqrGHoXbgbmZm73M8usnvOoMMewACqriFo9u7EvrwA4Y4DPFqCyCTGxaIsrK+MlTpPeS5E0rdJisjsRvohkg25F53iGB5p1QJ8M+RxvQTyzyGOUlzSDe+zLXdmue4BlnNyKq+lVoJIAhAOqWBQPNp41/Ake+tH4X0NtLeXrYogr4KglmbSDjIUMSFzgcqQ+Iwa3tkB9a6t/3ZBIfklatXa5FH/wA/E+S35R/e4BFFFFdpc9FFFFERRRRRFWdJODR3drLBKSEddyvMYIYEZ2yCAd9q/P8AwroE88McvXKgkUMFMZYgHlk6gM43xWkemjpTPbJBFA5j67rC7AKSVUKujtA4zrztvtzrMeGdO54USPTEyIqqoKsDhQANw3PA54qlWCpwD4ci+/q4qaExYv1b2UqX0bzD1Zom8Mhl/wDVVbc9CLtDtEH80dSPgSG/dq7g9Ju/bt8DxWTPyKj8asofSDan1utT2pn+EmuV8RylH02B3vcVc5ujfo4j3vCz+44RMuQ8Eox4xvj44waj29yYz2HMZ79DFT+6Qc1rUHSm1blcRjyZtP8AFipmI5R/ZyD9Vv8AnT5u9mUsRHveFn4Bjv25B74rKR0iuMYMzOvhIFkH+0BrwOKqdmt7Zh+jH1Z/aiK4+FaVN0Utcf5tEPurp/hxVfP0BtSOyJU+6+f4w1bs5VpT/Ejh6G61dQTjQg8fVIwuLZtjBLH5xz6vlKp/GvgtLVsESyRkf3sAY/tRMcfs00z+jYfYuCPvxhvmrL+FQZvR5cA9h4XHmWU/DSR86tMr6Z3Rkt23/wDQKgdSzDVnvgodu0y7w36ewzyRk/qzBRUlrm/ZTriS4XzSGbP+ryTUK46H3an8izDxRkP88/Kq2XhcsZ7cMiEd5jYfvYx86mAikP0lp4An7EKM42ZEOHf5qyuOIIo+v4fGniQJLf8ACvHXWLgDq7mPx0Okg/f3qHBx2ZCQk8g8usJH7JJHyrs3HpW/KCKX/Fhjb4EKD86k5kjS/wDyPgbha85f/A/yup4baEjRdlD/AKS3fP7SZA9tXnRyymFxHpvY5YwcuqzsxIAP2G7vwpc/pGNvXtoj/htLH/xMv7tWXAOMW1vKJeruA2CNOuN1GcZPqoar1Mcjo3AXOR1DT4WKkhcwPBNhnsv+VqAOAfAc/wCdUV3KpdntpbaQyDEsEjqUmGAAe/S4XbVggjAPIYjXHTS1likRZGVmRlGpGG5Ugb4I7/GmW06cWk3ZxnbkTE37oct+7Xm6eGopTzoa4HTh5rp1VRHJ9AsQqVL+TYfROIfdF2DH7M9djT5csbYxU+1tGJRpFRerGI4Y/Ui2IJGw1OQcasAAZAG5J6WqIZJ3jiEaFlC4TRqAjQlsYH22ce6qrinHHY9VajJMqQtMcaY3d1jwoPruC33Rg5zjFWn1E9QeYjAbe17C2vXmezrOm5aQxRRNEz77gr3g0QuOJQIN/ouqeQ9yko0cSn9I63bHgtabVdwLgMVpEIogcZJZics7H1mZjuWNWNekpacU8QjGxc2aUyvLyiiiirKhRRRRREUUUURL/TLoZFxGFY5WZCjakdMZU4IPMEEEHcezwrEOP+j9oLua3WUMIo0kDMuCwYOcYBO40Hfz5Cv0fWS9Mn/7UvPK1h/C4osFZkeik+UACNrUuMN3DTnOcAHtLUKfhEyKWaNgqnSTzAOrTjbv1beZrSLVPrIx3rCvd+cw/wDRXBYAYkG3buC/t+ueYfw0WqzYqw2KkEbYIII9oNeFABzgZrRbzhxdJpSjOsN8rMiqXLILeKMkL36dQPsBqHxGWwkRxqt0lYBQ2kKyFiFDEbHs51HPcKWRKUPFp0OVmlX2SNj4ZxVjB0zu1/ttXkyIfnpz86jcRsMyyNBDN9HLv1TBJGUoGIUh8HUCBnOe+qyUgNgnB8CcH4GoXwRP6TQe0BSNke3okjimuD0jTj144n9mpf5kfKp8HpJTHbgcH9B1P8QWkXFegtVH8l0rv4d1wp21s7f5LR4en9ocajIntjJ/g1VZQdJbZvVuIgTyBcKfg2DWS4r0TVR3IkB6JI99isN5TlGoBWxyWkco7SRyDzVX/EGq+46IWjbG3Qfcyn8BFZSq4ORsfEbH4irC247cJ6s8o/XY/jmoflM0f7UxHePAqT5hG7pxg++xPE3o9tj6pmj+64P8YY/OoVz6NB/Z3BH34wfmrD8Ko7fpzdr/AGiv99FP4YNWEPpJmHrxRP7NS/zanMcpx9F4Pd5ha87Rv1aR73FcpvRzcD1Xif3sp+akfOq+56JXaZzbuQO9NL/AKSflTFbek1CPrIHB/QdW/i0VZW/T+1bmZIz4NGT/AAFhWRU8ox9OMHs/B8lgw0jui+3b+Qs61PAcduEnu7UZ+GxqUekVwoH18vYIdSWJ0sucMNWdxkmtMj6S2sgwJ4jn7LHT8nxXToZ0dtZ+KyPohZIIY3CqF0mVpHPWYGxZVUfteOKtUtYaiTBJEWnW5/IChmpxG3Ex4IWl9HppXtYGnGJmiQybY7RUFtu7fuqwoorrqoiiiiiIooooiKKKKIisd6WyhuIcSIz2YokPtELv/wAYrYqxbjp/rnFPOWNfjDCv86LBXqAfXsd+zHEPZ2pjUPh9uTFZBicqAx8yIGU598lSrhtJnbvCfgrMPxryoxJCvcIpPkYAPkTWVquvB+kKQiZXjuD/AFiQ6kgkdOSj1lBGcjlU1+l1k3rtjH97DIuP20pp9GD5tpx4XU4+JDfgacMVhbWWVw9MbHAC3duABsNYUDw2OKnR31vNsskMnkHRv5mn6fh8bjDxow8GUEfMUv8AE/Rjw2dWDWkKFvtRKI2B8QUx/wC/fRLJZuOidpIctbQk+PVqD8QAar7n0eWTf2JX7skg+WrHyqbNPPw89XeqzQrhUvFBZGHJevAyUfGMseyeeRVrbTrIoaNg6kZDIQwIPgRkVlYSXN6K4CezLcL5Eow/gB+dV0/opfJ0XK47g0Rz7CQ/zxWk6fbVJfdJUD9Tbg3Vyc4hhIYjHMyN6qLuPWPuoiQrj0Z3YPZMLD77A/Ar/Oo8PRLRHdfSWEcsQiEYDg7uwwxAzqTDKO7v5VobcbuIyOv4dfR+aRiZR7TGSflUW+6SWEo0XJUZ+zcwOvw6xAM+w1hEoS9BowCRMwABJZlUgAb52xtVVZdFZZc4KghUOGyPyih1BwDjsFW/Wx3U5RcG4VI2lJ48E56sXXYznPqMxBHljHlXiC77d5cNJr+tkOshRlYVEYPZAHKPuAFFhI8vRydQh0htbFV0sNyAx2zjYhGIPhUabh0qetG/PT6pO45jbYnY8q0K2tQn0aNhkxoTkjvVVjJ8c/WGuUEi/wBXJzyln5+A3/31EWdPIBsSAfA7H509ehvhUknEkkTISBXaRhyIZSqofaxDY/Q8q1X0c8FVeF2/WorNMpmk1KDlpiZDkHwDAewUycP4XDAuiCKOJc50xoqDJ5nCgDNFtZSqKKKLKKKKKIiiiiiIooooiKxjpSnV8RvkbYySWsqjxVjEhPuaNq2eq7i/R22ugBcQRy6fVLqCVz+aeY9xoix+/c6L3uwhH+wB/E1IlX+sRf4Uv8cFOs3oksjqCm5jDesFuJCCMYwdZbu28aiSeiJNWUvrxdmAyY2IDEEgEpkbqO/O1FrZS/Rcv1N0RuDdy4PsWNT8GBHup0qr6N9H47K3WCMuyqWJZzlmZmLMzEAbkk91WlFsiiiiiL4VzzpauvRxYOzP1AjZuZhZ4snxPVld/OmaiiJRHoq4fnLRSP5STzOD7QzkUxcL4NDbJogijiXwRQo9+OdTKKIivjIDzAPtr7RRFQ9IeC2QgkluLa3dYkZyWiQ7KCTzHlWSWlpotEjKgFgiso5AyMC4HkNTVpHpVuCLDqRzuZY4f1SS8n+zR6Rbn1owMeszcu5VP82Wi1K53U2Glb8yLPvOs/yWq/i50wzoAcx2gUHzkLqQP9Wv/wA5TJF1LNyOuQJ7sxxt8MNUXij5ivDjdDGNh3BYn2/bNFhbrw+DRFGg5Kij4KBUiviHYV9ot0UUUURFFFFERRRRREUUUURFFFFERRRRREUUUURFFFFERRRRREm9K+mV7aylYeGSXEYx9aJPW2B7KIrvtuNwOVKz+l/iOf8AuiUe1bj/AKNa3RRFkEnpj4gP/pTj2rP/ANKolx6a7/H+ZLF5ukxHzC1tVfCKLC/PPGvS4931KzrAqxTLJ2CQ2yuh5kj1XbarKLjdtJPHpnjbCNyYfaZc+/CjY+NbkYFP2R8BUS84FbyrplgidT3NGpHzFEssUtb9DHB20BkbrHBYAqGV35ePWMoqNxbikKxTjWCzyjAU5JA6oE+GML3nurZj0F4fjH0K1xnOOpTGfhXkdAuHjlY2v+pT/lRYsqex9MPDpCA0rxE/3kbAD2uAUHtzTnFKGUMpDKwBBByCDuCCO6qdOhNgpBFnbAjkRCn/ACq6RcDAGB4UWy+0UUURFFFFERRRRREUUUURFFFFERRRRREUUUURFFFFERRRRREUUUURFFFFERRRRREUUUURFFFFERRRRREUUUURFFFFEX//2Q=="/>
          <p:cNvSpPr>
            <a:spLocks noChangeAspect="1" noChangeArrowheads="1"/>
          </p:cNvSpPr>
          <p:nvPr/>
        </p:nvSpPr>
        <p:spPr bwMode="auto">
          <a:xfrm>
            <a:off x="0" y="-1050925"/>
            <a:ext cx="2085975" cy="22002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2" name="AutoShape 10" descr="data:image/jpeg;base64,/9j/4AAQSkZJRgABAQAAAQABAAD/2wCEAAkGBhQSERUUExQVFRUVGRoaGRgYGBwdHBogHRoYGhgdHBwcIyYgIB0jGhoZIC8gJScqLCwsICMxNTAqNSYrLCkBCQoKDgwOGg8PGikkHyQyLSwtLCotLjQxNCwpLSwsLCksNC0tLCw1LC0tKSwsLyo0LywqLCksLCwsNCwpLCwpLP/AABEIAOcA2wMBIgACEQEDEQH/xAAcAAACAwEBAQEAAAAAAAAAAAAABgQFBwMCAQj/xABQEAACAQMCAgYGBQgFCQcFAAABAgMABBESIQUxBhMiQVFhBzJxgZGhFCNCcrEzUmKCkqKywRUkQ1NzFjRjk6OzwtHTJTV0w9Lh8EVUZIOU/8QAGgEBAAIDAQAAAAAAAAAAAAAAAAMEAQIFBv/EADoRAAEDAgMDCgUDAwUBAAAAAAEAAgMEERIhMUFhgQUTMlFxkbHB0fAUFSKh4SMzQmKC8UNSkrLCJP/aAAwDAQACEQMRAD8A3CiiiiIooooiKKKKIiivhbFKvFPSZZxMY42a5lBwUt16wgjYhmHYX3kVgkDMomuis6f0gX0mertIYF7mnlLt5ExxjHu1++o0vGb+T1rzR/gQIv8AvetNUpOUKePV44Z+CtMo5n6N78lp1FZDcCQ/lr67J85xH8owlcUgix/nlx//AHTf9SoPmsGwOPBSfASDUjvWyUVklqFX1Lu4z53kjfJnI+VWBnuD6l5dL7DE38cbVr84pwbHEOCfAS7Ld60uis3HE75R2b3J/wBLBG38HV11j6U8RTmbOby0ywn4hpB8qmZynSu0f33UZo5h/FaHRSTD0/nXHW2LE/6CZH9+JOrP41YxekK0/tWkgxz66N0Ufr40fvVaZURSdFwPFQOje3pAhMtFR7LiEcyh4pEkU7hkYMD7xUip1oiiiiiIooooiKKKKIiiiisIiiiisoiiiiiIpY6TdOo7Z+piU3Fyf7NTgIDyaV+SL8WPcDXDp50te30W1vg3VwDpJ5RIPWlbxx3DvPsNJUVuttEVjGpjl2Z2wWP25ZpDnC95Y58FBOBXPq6zmbMYLvOg8yrdPT85dzjZo1PkvfFetucyX9wWjAJMKMY7dRz7QyDJy5uceQBrrYQkqFgi0xjlkdUm3guNRHgQuD40o3nTYg5gUSuv9tIp0qfGOLPYH6TEt4+FROC9Ibq5vLdXuJSGlQkBtIwDqYYTAI0g86pmhlmGKodfds+ysirjjOGJtt+1aMOCSE9ufAz6saKPcWfUfeNNdoujsIySGfPPrJJHHuVmKj3AVW9OekEltFGIsCSVtIJ+yMbkZ2zkqN9hknuqBbXd7Yw3E17IsoCoIlDZBclgQToUj7OeYwCRSOns27bC+m9SPmGKxubanqTTZ8Ghj/JwxJ9yNR+AqcE25fKswsujN9eotw9wV6wgqNbqdBPrLp2TbdV7xjJBNWvQa7aS94jKxJVXAGSTgCSb4dlFNTOhyJxXsoRNmBhtdPTRDvA94qPJwaAnJhiz4mNc/HGayzgPSmSDhc8+s9bLOERic6fqkdmGc8gWI7s4r5NZXXDjbXUkhHWOCwDsW/OZJM7MSmrxwQd+Rrb4U3Ixdm9Rmca4VqD8BiP94v3ZpVHwDAfKhuCj7Msq+9W/jUn50qdMOkFy90tlZkhgAXZThskatJJ9VVTSxPfqA7sNz6I9KZ1N1DdEl7dHky27Dq861JHMciDv374xUBpMTcRA7FuJ2h1hdNL8Lk7pFPkyEfNWwP2TUeWOVecZx4o2ofDZj7Aprl0F41NdWxln0atbKNClRgBe4k75Jqy47xhLWEyyBioKjCgEnUwUYBIHnz5A1Ukooy7Bhz3K2yc4cd8t6X24dA7sQgSXG7JmKYd4yV0yDl31ZWXGbyD1LjrV/MuBq2xyEq4fPm2uvvD+N2t6CEKvp3KOuGHnhvPvFev6Kz2oZMg9zHrF9zZ1D9ojyoGVMBtG89h9+iyTDKPqaO0K4tfSQij+twyQYxmRfrYt+/Ug1Ko8XVRTVYcRjnQSQyJIjcmRgwPvFZhJM8f5WNkH56duPv8AtABgNubKo865R2QDddA7QyN/awsBq82G6SfrA+6rTOVHR5VDbbxp74qu+gDheF19x1WuUUh8N6eyw9m9j1p/9xCpwP8AFh3ZfvIXHedNOtlfRzIskTq6MMqykEEeRFdeOVkrcTDcLmvjcw2cLLvRRRUq0RRRRREUUUURFFFFEWSySdfxG+uCc6ZBbJ4KsSqXA9srMT7KTemvFG2g5ayZZCM9odY6QLz5KiaiOWps86Z+jXq3B8bu5Pt+tNVXG+jqTlTI7wSrqjD9W0kUiBmdCWT8mQHIOrG+eeAa4EEjfjZS856DgupKx3wzA3tKsuBRItvEExgop27zjcnzzVPwThyf012Ngis5A5BjHpbHvfPtJrnZdE7oKVtr23Zc76JW259wU4NXHQnobPazvLOY90KjSzMSSysxOVHh86vuLWhxxao6XnmsYGaWzVp0x4TDdKkTzLFKNTx6iNxjDZB5ryzjcY8Mis9nvJX4WyFywS5VRk5wOpc4B56dWCPb4Vo3SHoZDeOryNIrKoXKMNwCSNmDDmTuMV9foZB9Ea1UFUY6tWcvr2w+e8jAGOWBjlUcUzGNAv8AhRSQve4n2VZ8NulNvHIp7HVqVPdgKD8sY91ZDwvgcs1nLeCQIqaiy5bLEKGIBG32sb99NVh6OZom1C4RyqShF0so1PFJGDzOndskjPvqVH0Xnh4Q9sqq8zEkhXGDqlU7M+kbIO/HKt2OYzouvchava+TpN0BSfHb6oeGxN6ks8pdcbHNxHD/AAKR76bvSvh0tYc4aSYkfs9X+Moqu6Q9GZksLJ0R+uth21QamUuVcsAoOSsoHLI3J5V04HBc8Qv47m4j0R2/IFGVSwyVCBt868OW7tAHhUhcCRJfIXUQBF2W1spnQtxLxXiEpHaRmQezrGQfuwrVJxSQfTOLuGGnqHjz3ZfqIce3XqFerTjX9GcQvQ8ZcSsWABxzd5Izv9nDkEjvB7xUIWTrwu4uJPWu5osHlrCyNKzAeDPqI8QAeWK2A+rFsNgFrf6cPVe60L0eW2jh8P6Wt/2nYj5Yqp9LN2Vs0VeckoH7KSN+IWpXQXpHA8MFqjN1sUC6gVIHZCq5Dcj2iPjVZ6TSHmsoWOFd2LHOMDVEjHPdhWaqrWn4jPerTiOYy3BU/Cmhjv5pLXPUxWsr57XMRDPrb41nv7/IVYdEHa34NcyodLfWlSBuGCJGp37wwqpjKwtxSKFtUPUkKchubxoO0OeDK4z34qzu5BFwBADgyFR7S0xdx+yrfCrT8wBvHqq7Da56gfRTIfSAbe1tzODNNIjOWyqYUyOsZOBzKjw7smrvhPVXkX0iDVAxJDYAwSMZ1L6rfeGG8xSfxjh01oLC7RdQigiRtiQpAYnVjkrCRhq7j54p+4BexParNGgjRw0hXYYOSZM42zqDbjnVWoYzDcDU+xZWIHOxWcdPd7qFI7RsFlAUnZXGdDeAB+y36Le4tzrxbpJbuZbRhG5OXjP5KbydR6rH+8Xfx1Dakew9JE5yJ0SeKTOqNwAQGOSuQMEAbYYHPjTLY8ZiKGSF2aAY1o5+sts95zu0P6WTp8SoOjnyUU1M7nIO734dytMqYpxgl79vvf3rT+jXSqO8VgAUljwJYm9ZCeR/SU74YbH3EVdVk1xA6yJcQMFuIvUJPZdT60T45o3vwcMOVaN0c4+l5brNHkZyrI3rI6nS6N5qwI8+Y2NdeirG1LL6Eahc+ppjA62zYVZ0UUVeVVFFFLfTzj0trbxtBoEks8UIZwWVdZwW0gjPLlkURRen3G5YzBbwOY5LhmLOMakjjALldQI1Fii5IONVI7dIARkX98FH2stpOOZDGPSR5irPifCLuedZpLqEusbRj+rMFAZgzEDruey9/dVTe8Xmgt04dJiSOAwpqiQr1iNFLoWUFiB2k1HBwdOO/BqSwyPeTiIGy33vkp45GtFsIJ3r1FIttaySxFpgxaUamGZGcjkQoxqby5mpN8bmNHI+jM0ZUSKpkOjOxycAbZBPgMk1VW6f9nWY55ayz75oSfnTNI0Yhu1OrW6XLFCHACu80iFkO0bsZcYYB222225VHSRTB75RiOIi53K/PO9mFrDYWBSPxjpS6BOtgt3LqTg5JXBK4JYHvDDbwofpBNCiO1i0aPjQyyugbw9Qbew4NSeF8FjnnjWRUXqJShjz6wKyyr2dsxa105xudS8hgu9xw9Vk60qrKoLElHklDBgy9WckhRv2FHgAKuup4IzYNPAn1VZr5ZLm/wBh6JT4Xxm8nAKW92i/ndahHu+kICR7K+p03k1PH9YrxkhhJCjacHBzokT4j20zWlrqm63AViX1qysJSpJWD7Q0rpXOGU5O4wc0n8Ta2XiDszAEygTam7JXMJGBnGANQb2VsyBjnEZ+PjdHPe1oN/fCyvYOljhVLKSCMhjbToMcxvhwNvOukXTaLOHaBSdgOu3P6ron41PnmZdT9Y00Uueyh0lRg46p48cx+cwJO6sD2a88SRVtymmQPPrRQ7a31mNzku7EDSkZbJbAC457VoaYHQn7egUvOOHD3vXa348rckf2jQw/cYn5VIHGY+8sv3kcfMrik3gPRZEhhaWyWWS4cMSVH1CEALnvzjtEdxJydhXeBUiu7gRa0iSEEqXdhqEtwpYBicAiLYDG1V54TEwvuDbhtt1lZjkL3AHK/wDnqCZJ3s7grr+jylTldWhivszuKkcR4ZDcoElRZEBDAZOAQCAQVPgSPfSFwjitwynrb2JHXR2ZIlPrQxS5OkoR+U089yp9lSbm6YANq4fctqUYVTq7RxnGp8AczWTBO06dzvUBYEsZF+vd+SmfhfRG2tpjNDGUcqUPaYjBKk4DE43UcqidKuhy3rIxleNkUquAGXc5yQcE93JhS+OMt2swqNBw3U3UiaT4HAXx8a6/5XFW0FbpDgHIMcuxG27Fqy0T4r4XX4HwJ8FkmLDY2tx9FZcM6BRw208Jcu066Wk0gYwOzpXJwFbtYJOT30uQejq8fq4Z5Y/oyMThXY7H1tKlRgsMjJO2Tz77qLpovLrmH+LAwHxUKKl2vS9XOEmtJD4CQofhl6yaiSO+K47QR5WWObifa32I9VU9JLTiRluYooy9tOFVRlCFXq1RgCzApnBz3d433qzv7ZrHgzox7axFSRy1Stg4J7gz7eyrb+nHABMDnxMbowH7RQ/KqDpzxAXNp1SMIz1iFhPmEEAMcK8gCE69B9buNI5hKWtFrX2butYewRhzs722qh6KdGopIBLIusvqwDnChWK9x3OQTUHj1qbGeOS3JUnUVB3AK4DA55owYAg+dSOGPf2ken6LI8eSVwhcDJ3w0WoYJ3quuoby9mH9XmJ5KOqdVUebMAB5kn/lV8A4ySclo+SI04a1v1ZbO9PnA7oMgCghGRJIwfsq+oFM+Mbo6/d0Vf8AQJzHxC5jHqSwxzEd2tWaNm8sqEz7KXeA22hUQFWWGIR61OQzl3eXSe9FJVQe86vCmLoDFr4hdSj1YooYf1iXlYe5Wj+NcilDRXvDNLenmrM5Jo24tb+q0KiiivQLkIpM9JbbWCY9a9j/AHUkf/hpzpM9In5Xhw//ACj/ALiasoilm54S89xxIR6esjhs5F15x2fpGoHAJ3QsOXPFMuaXpborJxIo2hnNjAXHNQ+rOPAkPpHgSKHRGi5yVIzD+jbduSqtq+/LCyQsc+4V9vOKRzFrW2KNEpV5ZUTRGWAAjSFFOdKlQ2dR3A3O9c5kP9FRgcwkAwNvVkjBHyrrHap9LZmLRozN1irjcR2zS4GBnOfzdziuNycbNe3+p3kunUtBLXHSzfvdcJ7UqqqspVwcx5VWOoHVkADUckb4OatG40shV52EJBAEiPIY5AeaSBSrDJJC788b76Sx8Pt0VQFRYZGXJXIZxjHrHmSNS5yTz5nnS70jsh9HlnKsoAkEykaCdLFOuQAnHIPz3XDDfY3r4jmonNAGSoOP8bSLXDZ4BmbVM8alNTHZY07wAOZ79Q3JZq72Xo+DJpM+mVQNSooKJkZC9xJA8x7MUtcLlZ7hHO5DCR2OMIMjU5zthMhvdWo9IbeO1jb6FG/Xq7HBfWJlZNckzKGORrOxwrF10jZqyGYrlSc7zOFttmaSLCS64exkXE1uGIcxOGjPa0nI5o4PM4wORJrz0h9IjTKqCEKoYMxLamONiEI0gZUlcnOQSNgabOKmPqpFjaWWOWGcNnQ7bDQk2Y9gkq6iAfzRgDBFZ90b4GLy6jgLFVbUzFSNQVUJ7OoEZ1aRy5E0daM3K0c7nWFwNlqh43rEMkQRoJsjrC5Tqyc6M5VgMnK9rGGwDzpXvmI/pBidZRFiDZQg6YcjBRVUjM3cOeah8P4hJYSTRaV0am1ROTgb7Mrb9lkxzGGGDsc58Xl+WsJJWCr104JCjC4M6jYeGhKqVVixrR/JzfG/kphE9pD36YSR3fle+jfADKVDNpjLMgOrDuyKCxGUYEDluV3BGdsH7e/RIUmxLJJPCzLHs27pqUhlCAaQwKk5IIORvtU6146y28MELaCsatJIuCdTMxZFyCAcgliRnDDGOdU54UuCdMjIuA7lyVVj6oYk51Hnk+WcZGbSrP5wt+gjipUFwkjGRQpYKyEiTSVJ7SNqAIZRk9lhvn7JFVb3sRnKiVzqAJPV5OoBV2yyDBUA5GR4Zzt84lwxVGpeWQCDvzOMjO/M8uVTej3R6IW0t1dZUPIUXOxVFYq2C+OrZmUgvzVFJGknImjkwm7SR2W8wfBVpQ9xMb2777PLivgC/wB4x/8A1Ef8bVCvHVVJbQw2ABDZOdu9NPxNNE3RyLqROssgQ7hOw58NKOSq4yPWYkY3LY3qk6S9Hov6P66OTrMyqEkZsHS/YZZMdjsuD2lA28eZv/FANye4neG+TVU+GdfMDhf1XbhPAYo4UklZYzISYo4nZXl1sRDlkZSEJIxjGwBLDcVd3VoYYy30maMxqHkiZkmIjJ06iCCx5Hkx5MBmpaOkmmdbgRqFCsracKAu8bBjpAydXLPgcHFQekHG4jaKqXFvOwaISZkQ6wGUnKrnIZgMjIABY92DzZY2S9IA8F1Gjm2mxtx/KjT2ksKNI30ZpNGtlj128hAGT2lZicYPMAHHdU+z0zKS6yZDMjxyyO+lkYqykFipwRz3B51R2sctwVDQ7NIcqZCukiPVqMhJYhEwNJyPHuAu+A3XWrLKGDCSeUhl5NhtIYeR05HlXC5RZzUf0kg7ie62mw9yt0jxJLYgWttU65nWONmY4RFJPgABk/Kmz0fcHaCzVpBpmuGaeUd4aQ5Cn7iaU/VrPby5hux1MV1GHDBtIKsToOcMhIJXUASARnHPBp06MdMZnuFtbpIy7q7RyxZCto06gyNkocMOTMDvy5VvyOGRkh+TzsPUE5RLn2LeiNo6050UUV6JchFJnpB/L8O/8Q/yt5qc6V+m/A7ic2r2wjZ4JWcrI5QENFJHzCtvlh3URQ8VE6H8OSafiySDUrywoR923j+YJyD3EZqgv+kN9FPJA1rDrijEjETsVCkMV30AknSRjHMcxzpt6C2Tw2s13K6M13i5wgIVV6lAqgkknZedYxAkgHMJYjNZpNFMbeW0TSViklie5kbA2mbToCgln9XOwAbbnUyC2n65LhXtnwzEJqdQz9VJCwzgkEKTkY2K8hvXfg6TfQYjHo62QCRtZIGZGMrn1W3yxxkEDv5VJHCxqhbQA0bOxOdRy6uG7WATqZyx2G/dXk3Vpjc/myAMTt99db55kAe8+42AuDcVzk33wuV6mv5tay/RnVwGDfR5IGDgmI9ozKjcolXIGQCQO6q7pLx2d7KWMwT9bcYUqsZdIlIUOodM6tlbc/afuGBUy842FcxRRtNKOaqQAmeXWOdl9m58q8Ja3Mm8sqxD8yDc++Rxv7lHtqSPlKYAGUNA437sz9rI6labiMk91vIJR6KX4trlHmDRoUdGZ1ZQudJBOR4qB7DTrb8et4WPVtA0MhLq0LwqFYLl1fLKu+CwcnvYHGBnm/AVOCZbknx6+QfJSB8qj3PRWFxhus37y2T8WBqdvK0GhBR1NUHMW95KbxDj/U2ss06iLWGWKLbrHJBCk+ZyGx9lRueeFbgXRC5NvHcJHrWQBk0OA6gZAO5XGfWBU535DFd7j0fRtuJpR4AhWA/h299erbotdQ/kbvHkA8Y9+hjn4VY+YU7h9LwDvBWjWVMbr4fA9fqus3E7pSHljkZos6HmtNbJ46XeLVjbnn31WdJtS8Ps4ySXYoSBuWPVnOw5kvINh34q0ujxYxSRmVHWRGQ4cZwwKndkDZwfzhVdx2K7ke3dbWRDbdobo41Bo2UjSckZjGxFYEkb5I7ObYEnIjqy6tpWkxJa76LG2wHrF/BTeh3R6e41EhokjzH28glgT1mAeb6tixGFxjcginHhVifocSlUGmXtHWygqJWDOWUYcsMntDTJntAasBb6J9NnRXhugLckySJPKjKgZ3ZyrqxXbW+RhhttkHBN7NcQiNtbwLBI2CkLtIZsjOnH2VPayi5yBuwGRXUG5Um/UAFTdKuFLayQ9WCY5JUKpqAw6yxN1alj6r52B2XBGQMYY7TiKskr3GEjM5RRNowANCANjK7yBiMk8+fIUn9JekjzSKkSrGgjkjCsNTaW6vUwCkqG0ppUbkKWO3IT+jnHI7iOe2uXBE2rDbKGEiAMoPINvqB2yGBGcGtjESzEtjJhlwOy7ff2TUsZlDLJFA0BBwQ2sEd2UKaeXgxFcekHEY7W36xgAqtHgBQcdtSdK+IUM23LGe6oh4RlhLci2VIm1hlRMuF1aTJJoQAA6XwBzA3wN1njvG/prtHr6iF0eNJHGRvpOSupdLPggFvVVcDBdgNBGXG40GqOlwts7U6Ktteiq3sjTySGNJpJDbJjL9X1jFTg+qvaAwNh4gEV84j6NpkBMUiS4BOjGhseW5BPtIp/MSwpHhlijjwm4GCuCiJqJGntFT7sd9cr2YKss7ImIY2McgbLFdGp87DA1AbZIOAa3xKMxi2eqy/hPENSksSca3kfbtJoUBWOMnkeZxgAAc6cRHJHZQwJtcT6IlxnaSY5kb9TU7/q0ndF+FlykeMpKRk7YKRflB8cKfvVqfRKxNzxQyHeOyTA85phv+zF/HVGraJpoodgu93gFmlJjbJKdtmjxKkdPLG2isksY4dc3VAwBUBZBEyAyauakatsbkk1V9EuKwtxdesLRFYHWITI0Zd3cF9IcAkhEX25NWcUvX3t1c7FdQt4/uw51n3zM/7IqTeWkUkbLOivEBqYOMgBdyd+WAM57qvGFrniQ6i9uKhEhDS0aHyT5RSt6MonHDIGcsTKGlUMxbSsjFo0BYk4VCoppqVaoooooizvprbCLiKSNnRdQ9Tnu1xszKvtZJHx92q+Ljl5bWP0UQ28kcUJjEhmdGKKmkEp1ZGoKPzsE+GafulQtxaTNdIHhjQyOpGfU7Qx+lkbHxrKeG9F1YdZcKx1dpbdpXkjiHcp1sdbDvY7Z5AVx62Q0r+eDrYrXFr3t1ZjYr0DefHN20230uvk/SiK2todw7mNNKA/ogZY/ZHz8KR+J9J7mYktM6juWMlAP2Tk/rE0+3XC7Xt6LO2bR6zukccSHGcNIVO/koYjvxUK14daStiO34fMwGSsEql/1VKqp97LVaiia1vOthcb53OH7XKkqHuccBkAtsF0h2nFJos9XLIuTk4c4JPMkZwT5nep0PTC7X+2LeTIh+enPzp5/wAlbOUbQhcEggF0IPeCARg+X/tUWb0f2p5dansfPu7QNZfyjRuNpGZ72hZbR1AF2Oy3Eqk4X0yvJpBGiRSNzxpYYHiSGwB501JwmRwTNO+T9mEmNV9mDqJ35k93IVK4dwuO3TREgQd+ObHxY8yfM1MBri1FWxzv0GBo7M/wupBTODf1XEntyVT/AEIw9W5uV9rI/wDvEavRtbgerNGw/wBJCc/FHUfu1ZCl/i/S76NKUkhYjGVZWB1Dv543B2Iz4eNaxGad2FoBPYPNbyiKIXcSB2nyU/rLkH8lC48VlZT8GUj96vLcUlBwbSU+aPE3y1A/KonRzjH02SXTJJFp0lUKRnIIwSeZJ155MNiNqvRw6fO0kbe2Jh8w/wDKuh8snLb4G95v42VL42O9sTu4el1XP0gRdnjuV9sEhHxUEVWy3/DZGy/UK/i6dU/xYKwq04d0gikXeWINqYYEg3AYgEasHBABHtqxEmRzyPbkVz3foOILXNO53481Zb+qAQWntH5S7b9Hbdhm2nlj3zmC4J8s7lhy2zUC/wChEpdnWdZSwGROgOSFCjJGRsqqPV7qZLvg8Mnrwxse46RqHmGG4PmDUM8WFsdFwxCn8nIctqHerlRs6+J9YYPPVi3FXVB/acSeoi/dtP28VFJSxf6jQB1gpUm4VLEuieGNFBysqEqiHnkmMFQB+mgHn31KPCJTCjYkDaHLSR4mSQkjqtIR8qAMgkLvmmqDpBbscLPET4awD8CQa5yWBizNbLnO7xKRok8So5CXwI2bkeYIus5WqG/S5uE77gH07cx2BUncnw6tdccLj3wRP0kjnjVYpjDOcHqm7Mm4wV0OyBsb7ZIONq7yXcsYTrWDSsCqRKAgflqkkCl8AAdx0gsBuWGO8bx3EQJCyRuMgOuQQfFWHy7jUH/JWBcmIPCSMZicrtucad15k91bx8sx3wyNIPf6LLqGTpMIKhcOnw93eSkFVLBdPqhY1HWae/dlC+ZTOBnFOnACeGcFe5mH1zq1xIMYJll9RPbkxxj2UoWnAW660sXdXtpZN8phiI8zNG2OywkxucDkeeaePSHL1j2loOUknXSD9CDDD4ymIfGuhRDnC+e98Ry7BkPyqlQcIbF1a9pUDgtl1NvFGTkqo1HxY7uT5lyxqN0nVntuoT17t0tx7JD9afdEJD7qthXjgEHX8RJO6Wce3I/WzDf3rCB/rK6KqJ2ghCKFUYVQAB4ADAr3RRWCsoooorKJc9I//dN7/wCHk/hNKl85CnScMSFU+DMwRT7iwNM/pLm08MuM8mCJ+3Iif8VLV5EWUgbHIIPmpDL7tQFed5Zc0SRYtLm/eF1KAEtkw629V74FwKORjK41JG7x28berGI2ZHkIPrSvIrnWcnBGOZzdX/CYpl0yRow8xuD3FWG6kdxBBFUvAuORxgo/1aO7Mjt6oZ3LSROx2WUSs2Acagy6c4OLq74rFGBrdcnZVByzHnhVG7HHcB3VyK81HxR11+m3Vssq8eHCldoTHKuTqbU8Dnvcookhdv0uryCe/V4AVJqKzl5yMDKs8so56XdVSKPI21LCDqHmh5Gl/p/bCSOJOugiIcuOufQDhSNtjyLfhU9XFz1W2NxsSBiO+y6NK8x05da+eSaGNfM1mkHBb4AGGXWP9DdAj4ah+FSDxbicHrpM33odY/aVT+NZPJN+hI0++K2HKH+5hWhA1xurJJBiSNHA7mUN+NIkfpIlQ4kjiLeGWQ/Ak/hVlb+kZPtwuPusrfjpqM8l1cZu1vcVIK+nfkT3hXQ4PHAeut4VWRN8JtrH2kxnGWHL9LBqx4lxDr0WKJjpmj1tKhAKxsDp05z235DbYBjzAzRR9OrQ82dT5xsf4c1KtOPWQzolgj1HJ5R5J7yDp38zVqKprIInMcxxOwkE26/wq74qaWQOa4AbQqt/RzF9maQD9JVP4BaY+F8Kjt00RLpGcnxY7ZJPedhXeC5RxlHVge9WDD5V0NcqernlGCVxt1K9DBCw4owvJNQuMcLW4haNts8mxnSw5N7jzHeMjvqdmvuKrMe5hDm5EKy8BzcLtCsdvuHyQsVlRlK7E4Ok+YbGCPOudrcsm8bsvflGI/CtoHhUC+4RbMC8sMGBzZkQY/Wxn516SPltrvpezu9FwpOTS3Nru9IfAOmElv2GHWRkliOTAscsQe/JJODzzzFaRZ3SSoroQysMgj/5se7FKtz0Xsmzpju4yT6yw3JXnzBeNlx58ql8F4LJbqTazpLGxPZkG2oZBw6HY52I093lUFeyCUc4AWO/qBAPlf2VvSvkjOEkOG43t5q9tF1cT4ev5rzOfYIWX/zBXb0gXbwcQjkQCcyW7L1OSrIkba3kDbjtEquCNyAB5LcwkkvIut6y2YRuInim5yFlLBXAGewvqOu+DscVOvbORWwssst5dlYUkk06hgE5woUBI11SHA3I8TVyjqRBCyBubzp1Zk7R1bVFUQmWR0hyaO/IdSn2HTa1dFZ3MIbl1w0BuedDnsPyxsSaafRtan6H9IYYe8drg+SucQj3QiMY9vtq64dwOKG2jt1QGONAoDDOcDmc8yeZqeiAAAAADYAchXoFy19oooosoooooig8c4NHd28kEoJSQYODggggqwPcysAwPiKy3gfGusMkMh+uiZlJO3WqrsglUeBKnI7jWmdKOOCztJrgjV1SEhc41NyRc92WIGfOvz9w3ps0eC0EUjBpGDZKsvWuXcA4bbUeXhiuXynSmois0XcNPfv7K1Sz8y+5OSfruzXLSBmjYjtMuCGA7nRsq4AHeMjuIqBa2l0w3SeJCAfqoIEZh4aklkYA+QBHjVDddP4poZI3jli6xHTWulwupSucZUnGc1fWvpSjIAzDn9LrYh8Skg+dceJlfBFgAPZ1Dcc1ZnfA94c22/3krDh7JoKxqVCMVKlWUg8zkNvk5zk880qdN3tnmRJpJY3RCQyIGXDHHaHrZyndTBw3jMUus9bAXZ3bSkqtgMxKjuOdOkcqU+ldzKLh9VnHLEoULI0LkkaQSetQjADFvZUNDC4VZ1Fr7Rfq26qzUSA0w0zt7yVIvAYW3S9tye4So8R+J1VYwcAv0GYZQ4HdFcZHwbSKqF4hZtsYHT/CuM/KVW/GukdtZndZbiJvGSJX+cRBr0bhJtv/AHNB/wCpXJaWbuBt4q4N3xSMdtJHA7mjjk/gyTVdPx0Akz2dtnxMTRN7zn+VdoC6AdVxGP2SPJH8nDCrOG74mB2SlwP0TE4/dKk1X+luxg4lnkpddrvs7zVInErJ92tXXzinJ+T4Ar0YbFtxNcwnwkjVx/szmp95xmQf51w+Jsd5hZPH7RDCoX9KcPfnayKe/qpiQPcxA+VSjFqA7g4O8T5LQ20JbxBHgPNeR0dibHV3lszd2vVEfmGNTo+CX8Y+qk1+UVwCPgxWoX0WwPK4uYyf7yIOB7erA/GvH+TkRwY721Zu4PmI/MmjnnRzj/cw+VggA2Dud63KszxPikG7rKR4NGHA96An4mvr+keeMfWxx5wdiHQn3En8K4pwK/TBidn/AMK4yPgWG3uqRa3/ABJZEWUTMrOoIeFWGCQDlgpxtnfNV3RQPzwxnsNvC6mD5W7Xj7+i0GIkgZ5kDaoX0WWd1ERCsxYiQqCLeNTo1qpOGmkbVpPIL7DqnrXHo5Oscq6j6yLbE7aVeF5GRW8DIs2oeOMcyM8KgOFssrBdzRlxOZ4BX68mzW7DqrGHoXbgbmZm73M8usnvOoMMewACqriFo9u7EvrwA4Y4DPFqCyCTGxaIsrK+MlTpPeS5E0rdJisjsRvohkg25F53iGB5p1QJ8M+RxvQTyzyGOUlzSDe+zLXdmue4BlnNyKq+lVoJIAhAOqWBQPNp41/Ake+tH4X0NtLeXrYogr4KglmbSDjIUMSFzgcqQ+Iwa3tkB9a6t/3ZBIfklatXa5FH/wA/E+S35R/e4BFFFFdpc9FFFFERRRRRFWdJODR3drLBKSEddyvMYIYEZ2yCAd9q/P8AwroE88McvXKgkUMFMZYgHlk6gM43xWkemjpTPbJBFA5j67rC7AKSVUKujtA4zrztvtzrMeGdO54USPTEyIqqoKsDhQANw3PA54qlWCpwD4ci+/q4qaExYv1b2UqX0bzD1Zom8Mhl/wDVVbc9CLtDtEH80dSPgSG/dq7g9Ju/bt8DxWTPyKj8asofSDan1utT2pn+EmuV8RylH02B3vcVc5ujfo4j3vCz+44RMuQ8Eox4xvj44waj29yYz2HMZ79DFT+6Qc1rUHSm1blcRjyZtP8AFipmI5R/ZyD9Vv8AnT5u9mUsRHveFn4Bjv25B74rKR0iuMYMzOvhIFkH+0BrwOKqdmt7Zh+jH1Z/aiK4+FaVN0Utcf5tEPurp/hxVfP0BtSOyJU+6+f4w1bs5VpT/Ejh6G61dQTjQg8fVIwuLZtjBLH5xz6vlKp/GvgtLVsESyRkf3sAY/tRMcfs00z+jYfYuCPvxhvmrL+FQZvR5cA9h4XHmWU/DSR86tMr6Z3Rkt23/wDQKgdSzDVnvgodu0y7w36ewzyRk/qzBRUlrm/ZTriS4XzSGbP+ryTUK46H3an8izDxRkP88/Kq2XhcsZ7cMiEd5jYfvYx86mAikP0lp4An7EKM42ZEOHf5qyuOIIo+v4fGniQJLf8ACvHXWLgDq7mPx0Okg/f3qHBx2ZCQk8g8usJH7JJHyrs3HpW/KCKX/Fhjb4EKD86k5kjS/wDyPgbha85f/A/yup4baEjRdlD/AKS3fP7SZA9tXnRyymFxHpvY5YwcuqzsxIAP2G7vwpc/pGNvXtoj/htLH/xMv7tWXAOMW1vKJeruA2CNOuN1GcZPqoar1Mcjo3AXOR1DT4WKkhcwPBNhnsv+VqAOAfAc/wCdUV3KpdntpbaQyDEsEjqUmGAAe/S4XbVggjAPIYjXHTS1likRZGVmRlGpGG5Ugb4I7/GmW06cWk3ZxnbkTE37oct+7Xm6eGopTzoa4HTh5rp1VRHJ9AsQqVL+TYfROIfdF2DH7M9djT5csbYxU+1tGJRpFRerGI4Y/Ui2IJGw1OQcasAAZAG5J6WqIZJ3jiEaFlC4TRqAjQlsYH22ce6qrinHHY9VajJMqQtMcaY3d1jwoPruC33Rg5zjFWn1E9QeYjAbe17C2vXmezrOm5aQxRRNEz77gr3g0QuOJQIN/ouqeQ9yko0cSn9I63bHgtabVdwLgMVpEIogcZJZics7H1mZjuWNWNekpacU8QjGxc2aUyvLyiiiirKhRRRRREUUUURL/TLoZFxGFY5WZCjakdMZU4IPMEEEHcezwrEOP+j9oLua3WUMIo0kDMuCwYOcYBO40Hfz5Cv0fWS9Mn/7UvPK1h/C4osFZkeik+UACNrUuMN3DTnOcAHtLUKfhEyKWaNgqnSTzAOrTjbv1beZrSLVPrIx3rCvd+cw/wDRXBYAYkG3buC/t+ueYfw0WqzYqw2KkEbYIII9oNeFABzgZrRbzhxdJpSjOsN8rMiqXLILeKMkL36dQPsBqHxGWwkRxqt0lYBQ2kKyFiFDEbHs51HPcKWRKUPFp0OVmlX2SNj4ZxVjB0zu1/ttXkyIfnpz86jcRsMyyNBDN9HLv1TBJGUoGIUh8HUCBnOe+qyUgNgnB8CcH4GoXwRP6TQe0BSNke3okjimuD0jTj144n9mpf5kfKp8HpJTHbgcH9B1P8QWkXFegtVH8l0rv4d1wp21s7f5LR4en9ocajIntjJ/g1VZQdJbZvVuIgTyBcKfg2DWS4r0TVR3IkB6JI99isN5TlGoBWxyWkco7SRyDzVX/EGq+46IWjbG3Qfcyn8BFZSq4ORsfEbH4irC247cJ6s8o/XY/jmoflM0f7UxHePAqT5hG7pxg++xPE3o9tj6pmj+64P8YY/OoVz6NB/Z3BH34wfmrD8Ko7fpzdr/AGiv99FP4YNWEPpJmHrxRP7NS/zanMcpx9F4Pd5ha87Rv1aR73FcpvRzcD1Xif3sp+akfOq+56JXaZzbuQO9NL/AKSflTFbek1CPrIHB/QdW/i0VZW/T+1bmZIz4NGT/AAFhWRU8ox9OMHs/B8lgw0jui+3b+Qs61PAcduEnu7UZ+GxqUekVwoH18vYIdSWJ0sucMNWdxkmtMj6S2sgwJ4jn7LHT8nxXToZ0dtZ+KyPohZIIY3CqF0mVpHPWYGxZVUfteOKtUtYaiTBJEWnW5/IChmpxG3Ex4IWl9HppXtYGnGJmiQybY7RUFtu7fuqwoorrqoiiiiiIooooiKKKKIisd6WyhuIcSIz2YokPtELv/wAYrYqxbjp/rnFPOWNfjDCv86LBXqAfXsd+zHEPZ2pjUPh9uTFZBicqAx8yIGU598lSrhtJnbvCfgrMPxryoxJCvcIpPkYAPkTWVquvB+kKQiZXjuD/AFiQ6kgkdOSj1lBGcjlU1+l1k3rtjH97DIuP20pp9GD5tpx4XU4+JDfgacMVhbWWVw9MbHAC3duABsNYUDw2OKnR31vNsskMnkHRv5mn6fh8bjDxow8GUEfMUv8AE/Rjw2dWDWkKFvtRKI2B8QUx/wC/fRLJZuOidpIctbQk+PVqD8QAar7n0eWTf2JX7skg+WrHyqbNPPw89XeqzQrhUvFBZGHJevAyUfGMseyeeRVrbTrIoaNg6kZDIQwIPgRkVlYSXN6K4CezLcL5Eow/gB+dV0/opfJ0XK47g0Rz7CQ/zxWk6fbVJfdJUD9Tbg3Vyc4hhIYjHMyN6qLuPWPuoiQrj0Z3YPZMLD77A/Ar/Oo8PRLRHdfSWEcsQiEYDg7uwwxAzqTDKO7v5VobcbuIyOv4dfR+aRiZR7TGSflUW+6SWEo0XJUZ+zcwOvw6xAM+w1hEoS9BowCRMwABJZlUgAb52xtVVZdFZZc4KghUOGyPyih1BwDjsFW/Wx3U5RcG4VI2lJ48E56sXXYznPqMxBHljHlXiC77d5cNJr+tkOshRlYVEYPZAHKPuAFFhI8vRydQh0htbFV0sNyAx2zjYhGIPhUabh0qetG/PT6pO45jbYnY8q0K2tQn0aNhkxoTkjvVVjJ8c/WGuUEi/wBXJzyln5+A3/31EWdPIBsSAfA7H509ehvhUknEkkTISBXaRhyIZSqofaxDY/Q8q1X0c8FVeF2/WorNMpmk1KDlpiZDkHwDAewUycP4XDAuiCKOJc50xoqDJ5nCgDNFtZSqKKKLKKKKKIiiiiiIooooiKxjpSnV8RvkbYySWsqjxVjEhPuaNq2eq7i/R22ugBcQRy6fVLqCVz+aeY9xoix+/c6L3uwhH+wB/E1IlX+sRf4Uv8cFOs3oksjqCm5jDesFuJCCMYwdZbu28aiSeiJNWUvrxdmAyY2IDEEgEpkbqO/O1FrZS/Rcv1N0RuDdy4PsWNT8GBHup0qr6N9H47K3WCMuyqWJZzlmZmLMzEAbkk91WlFsiiiiiL4VzzpauvRxYOzP1AjZuZhZ4snxPVld/OmaiiJRHoq4fnLRSP5STzOD7QzkUxcL4NDbJogijiXwRQo9+OdTKKIivjIDzAPtr7RRFQ9IeC2QgkluLa3dYkZyWiQ7KCTzHlWSWlpotEjKgFgiso5AyMC4HkNTVpHpVuCLDqRzuZY4f1SS8n+zR6Rbn1owMeszcu5VP82Wi1K53U2Glb8yLPvOs/yWq/i50wzoAcx2gUHzkLqQP9Wv/wA5TJF1LNyOuQJ7sxxt8MNUXij5ivDjdDGNh3BYn2/bNFhbrw+DRFGg5Kij4KBUiviHYV9ot0UUUURFFFFERRRRREUUUURFFFFERRRRREUUUURFFFFERRRRREm9K+mV7aylYeGSXEYx9aJPW2B7KIrvtuNwOVKz+l/iOf8AuiUe1bj/AKNa3RRFkEnpj4gP/pTj2rP/ANKolx6a7/H+ZLF5ukxHzC1tVfCKLC/PPGvS4931KzrAqxTLJ2CQ2yuh5kj1XbarKLjdtJPHpnjbCNyYfaZc+/CjY+NbkYFP2R8BUS84FbyrplgidT3NGpHzFEssUtb9DHB20BkbrHBYAqGV35ePWMoqNxbikKxTjWCzyjAU5JA6oE+GML3nurZj0F4fjH0K1xnOOpTGfhXkdAuHjlY2v+pT/lRYsqex9MPDpCA0rxE/3kbAD2uAUHtzTnFKGUMpDKwBBByCDuCCO6qdOhNgpBFnbAjkRCn/ACq6RcDAGB4UWy+0UUURFFFFERRRRREUUUURFFFFERRRRREUUUURFFFFERRRRREUUUURFFFFERRRRREUUUURFFFFERRRRREUUUURFFFFEX//2Q=="/>
          <p:cNvSpPr>
            <a:spLocks noChangeAspect="1" noChangeArrowheads="1"/>
          </p:cNvSpPr>
          <p:nvPr/>
        </p:nvSpPr>
        <p:spPr bwMode="auto">
          <a:xfrm>
            <a:off x="0" y="-1050925"/>
            <a:ext cx="2085975" cy="22002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4" name="AutoShape 12" descr="data:image/jpeg;base64,/9j/4AAQSkZJRgABAQAAAQABAAD/2wCEAAkGBhQSERUUExQVFRUVGRoaGRgYGBwdHBogHRoYGhgdHBwcIyYgIB0jGhoZIC8gJScqLCwsICMxNTAqNSYrLCkBCQoKDgwOGg8PGikkHyQyLSwtLCotLjQxNCwpLSwsLCksNC0tLCw1LC0tKSwsLyo0LywqLCksLCwsNCwpLCwpLP/AABEIAOcA2wMBIgACEQEDEQH/xAAcAAACAwEBAQEAAAAAAAAAAAAABgQFBwMCAQj/xABQEAACAQMCAgYGBQgFCQcFAAABAgMABBESIQUxBhMiQVFhBzJxgZGhFCNCcrEzUmKCkqKywRUkQ1NzFjRjk6OzwtHTJTV0w9Lh8EVUZIOU/8QAGgEBAAIDAQAAAAAAAAAAAAAAAAMEAQIFBv/EADoRAAEDAgMDCgUDAwUBAAAAAAEAAgMEERIhMUFhgQUTMlFxkbHB0fAUFSKh4SMzQmKC8UNSkrLCJP/aAAwDAQACEQMRAD8A3CiiiiIooooiKKKKIiivhbFKvFPSZZxMY42a5lBwUt16wgjYhmHYX3kVgkDMomuis6f0gX0mertIYF7mnlLt5ExxjHu1++o0vGb+T1rzR/gQIv8AvetNUpOUKePV44Z+CtMo5n6N78lp1FZDcCQ/lr67J85xH8owlcUgix/nlx//AHTf9SoPmsGwOPBSfASDUjvWyUVklqFX1Lu4z53kjfJnI+VWBnuD6l5dL7DE38cbVr84pwbHEOCfAS7Ld60uis3HE75R2b3J/wBLBG38HV11j6U8RTmbOby0ywn4hpB8qmZynSu0f33UZo5h/FaHRSTD0/nXHW2LE/6CZH9+JOrP41YxekK0/tWkgxz66N0Ufr40fvVaZURSdFwPFQOje3pAhMtFR7LiEcyh4pEkU7hkYMD7xUip1oiiiiiIooooiKKKKIiiiisIiiiisoiiiiiIpY6TdOo7Z+piU3Fyf7NTgIDyaV+SL8WPcDXDp50te30W1vg3VwDpJ5RIPWlbxx3DvPsNJUVuttEVjGpjl2Z2wWP25ZpDnC95Y58FBOBXPq6zmbMYLvOg8yrdPT85dzjZo1PkvfFetucyX9wWjAJMKMY7dRz7QyDJy5uceQBrrYQkqFgi0xjlkdUm3guNRHgQuD40o3nTYg5gUSuv9tIp0qfGOLPYH6TEt4+FROC9Ibq5vLdXuJSGlQkBtIwDqYYTAI0g86pmhlmGKodfds+ysirjjOGJtt+1aMOCSE9ufAz6saKPcWfUfeNNdoujsIySGfPPrJJHHuVmKj3AVW9OekEltFGIsCSVtIJ+yMbkZ2zkqN9hknuqBbXd7Yw3E17IsoCoIlDZBclgQToUj7OeYwCRSOns27bC+m9SPmGKxubanqTTZ8Ghj/JwxJ9yNR+AqcE25fKswsujN9eotw9wV6wgqNbqdBPrLp2TbdV7xjJBNWvQa7aS94jKxJVXAGSTgCSb4dlFNTOhyJxXsoRNmBhtdPTRDvA94qPJwaAnJhiz4mNc/HGayzgPSmSDhc8+s9bLOERic6fqkdmGc8gWI7s4r5NZXXDjbXUkhHWOCwDsW/OZJM7MSmrxwQd+Rrb4U3Ixdm9Rmca4VqD8BiP94v3ZpVHwDAfKhuCj7Msq+9W/jUn50qdMOkFy90tlZkhgAXZThskatJJ9VVTSxPfqA7sNz6I9KZ1N1DdEl7dHky27Dq861JHMciDv374xUBpMTcRA7FuJ2h1hdNL8Lk7pFPkyEfNWwP2TUeWOVecZx4o2ofDZj7Aprl0F41NdWxln0atbKNClRgBe4k75Jqy47xhLWEyyBioKjCgEnUwUYBIHnz5A1Ukooy7Bhz3K2yc4cd8t6X24dA7sQgSXG7JmKYd4yV0yDl31ZWXGbyD1LjrV/MuBq2xyEq4fPm2uvvD+N2t6CEKvp3KOuGHnhvPvFev6Kz2oZMg9zHrF9zZ1D9ojyoGVMBtG89h9+iyTDKPqaO0K4tfSQij+twyQYxmRfrYt+/Ug1Ko8XVRTVYcRjnQSQyJIjcmRgwPvFZhJM8f5WNkH56duPv8AtABgNubKo865R2QDddA7QyN/awsBq82G6SfrA+6rTOVHR5VDbbxp74qu+gDheF19x1WuUUh8N6eyw9m9j1p/9xCpwP8AFh3ZfvIXHedNOtlfRzIskTq6MMqykEEeRFdeOVkrcTDcLmvjcw2cLLvRRRUq0RRRRREUUUURFFFFEWSySdfxG+uCc6ZBbJ4KsSqXA9srMT7KTemvFG2g5ayZZCM9odY6QLz5KiaiOWps86Z+jXq3B8bu5Pt+tNVXG+jqTlTI7wSrqjD9W0kUiBmdCWT8mQHIOrG+eeAa4EEjfjZS856DgupKx3wzA3tKsuBRItvEExgop27zjcnzzVPwThyf012Ngis5A5BjHpbHvfPtJrnZdE7oKVtr23Zc76JW259wU4NXHQnobPazvLOY90KjSzMSSysxOVHh86vuLWhxxao6XnmsYGaWzVp0x4TDdKkTzLFKNTx6iNxjDZB5ryzjcY8Mis9nvJX4WyFywS5VRk5wOpc4B56dWCPb4Vo3SHoZDeOryNIrKoXKMNwCSNmDDmTuMV9foZB9Ea1UFUY6tWcvr2w+e8jAGOWBjlUcUzGNAv8AhRSQve4n2VZ8NulNvHIp7HVqVPdgKD8sY91ZDwvgcs1nLeCQIqaiy5bLEKGIBG32sb99NVh6OZom1C4RyqShF0so1PFJGDzOndskjPvqVH0Xnh4Q9sqq8zEkhXGDqlU7M+kbIO/HKt2OYzouvchava+TpN0BSfHb6oeGxN6ks8pdcbHNxHD/AAKR76bvSvh0tYc4aSYkfs9X+Moqu6Q9GZksLJ0R+uth21QamUuVcsAoOSsoHLI3J5V04HBc8Qv47m4j0R2/IFGVSwyVCBt868OW7tAHhUhcCRJfIXUQBF2W1spnQtxLxXiEpHaRmQezrGQfuwrVJxSQfTOLuGGnqHjz3ZfqIce3XqFerTjX9GcQvQ8ZcSsWABxzd5Izv9nDkEjvB7xUIWTrwu4uJPWu5osHlrCyNKzAeDPqI8QAeWK2A+rFsNgFrf6cPVe60L0eW2jh8P6Wt/2nYj5Yqp9LN2Vs0VeckoH7KSN+IWpXQXpHA8MFqjN1sUC6gVIHZCq5Dcj2iPjVZ6TSHmsoWOFd2LHOMDVEjHPdhWaqrWn4jPerTiOYy3BU/Cmhjv5pLXPUxWsr57XMRDPrb41nv7/IVYdEHa34NcyodLfWlSBuGCJGp37wwqpjKwtxSKFtUPUkKchubxoO0OeDK4z34qzu5BFwBADgyFR7S0xdx+yrfCrT8wBvHqq7Da56gfRTIfSAbe1tzODNNIjOWyqYUyOsZOBzKjw7smrvhPVXkX0iDVAxJDYAwSMZ1L6rfeGG8xSfxjh01oLC7RdQigiRtiQpAYnVjkrCRhq7j54p+4BexParNGgjRw0hXYYOSZM42zqDbjnVWoYzDcDU+xZWIHOxWcdPd7qFI7RsFlAUnZXGdDeAB+y36Le4tzrxbpJbuZbRhG5OXjP5KbydR6rH+8Xfx1Dakew9JE5yJ0SeKTOqNwAQGOSuQMEAbYYHPjTLY8ZiKGSF2aAY1o5+sts95zu0P6WTp8SoOjnyUU1M7nIO734dytMqYpxgl79vvf3rT+jXSqO8VgAUljwJYm9ZCeR/SU74YbH3EVdVk1xA6yJcQMFuIvUJPZdT60T45o3vwcMOVaN0c4+l5brNHkZyrI3rI6nS6N5qwI8+Y2NdeirG1LL6Eahc+ppjA62zYVZ0UUVeVVFFFLfTzj0trbxtBoEks8UIZwWVdZwW0gjPLlkURRen3G5YzBbwOY5LhmLOMakjjALldQI1Fii5IONVI7dIARkX98FH2stpOOZDGPSR5irPifCLuedZpLqEusbRj+rMFAZgzEDruey9/dVTe8Xmgt04dJiSOAwpqiQr1iNFLoWUFiB2k1HBwdOO/BqSwyPeTiIGy33vkp45GtFsIJ3r1FIttaySxFpgxaUamGZGcjkQoxqby5mpN8bmNHI+jM0ZUSKpkOjOxycAbZBPgMk1VW6f9nWY55ayz75oSfnTNI0Yhu1OrW6XLFCHACu80iFkO0bsZcYYB222225VHSRTB75RiOIi53K/PO9mFrDYWBSPxjpS6BOtgt3LqTg5JXBK4JYHvDDbwofpBNCiO1i0aPjQyyugbw9Qbew4NSeF8FjnnjWRUXqJShjz6wKyyr2dsxa105xudS8hgu9xw9Vk60qrKoLElHklDBgy9WckhRv2FHgAKuup4IzYNPAn1VZr5ZLm/wBh6JT4Xxm8nAKW92i/ndahHu+kICR7K+p03k1PH9YrxkhhJCjacHBzokT4j20zWlrqm63AViX1qysJSpJWD7Q0rpXOGU5O4wc0n8Ta2XiDszAEygTam7JXMJGBnGANQb2VsyBjnEZ+PjdHPe1oN/fCyvYOljhVLKSCMhjbToMcxvhwNvOukXTaLOHaBSdgOu3P6ron41PnmZdT9Y00Uueyh0lRg46p48cx+cwJO6sD2a88SRVtymmQPPrRQ7a31mNzku7EDSkZbJbAC457VoaYHQn7egUvOOHD3vXa348rckf2jQw/cYn5VIHGY+8sv3kcfMrik3gPRZEhhaWyWWS4cMSVH1CEALnvzjtEdxJydhXeBUiu7gRa0iSEEqXdhqEtwpYBicAiLYDG1V54TEwvuDbhtt1lZjkL3AHK/wDnqCZJ3s7grr+jylTldWhivszuKkcR4ZDcoElRZEBDAZOAQCAQVPgSPfSFwjitwynrb2JHXR2ZIlPrQxS5OkoR+U089yp9lSbm6YANq4fctqUYVTq7RxnGp8AczWTBO06dzvUBYEsZF+vd+SmfhfRG2tpjNDGUcqUPaYjBKk4DE43UcqidKuhy3rIxleNkUquAGXc5yQcE93JhS+OMt2swqNBw3U3UiaT4HAXx8a6/5XFW0FbpDgHIMcuxG27Fqy0T4r4XX4HwJ8FkmLDY2tx9FZcM6BRw208Jcu066Wk0gYwOzpXJwFbtYJOT30uQejq8fq4Z5Y/oyMThXY7H1tKlRgsMjJO2Tz77qLpovLrmH+LAwHxUKKl2vS9XOEmtJD4CQofhl6yaiSO+K47QR5WWObifa32I9VU9JLTiRluYooy9tOFVRlCFXq1RgCzApnBz3d433qzv7ZrHgzox7axFSRy1Stg4J7gz7eyrb+nHABMDnxMbowH7RQ/KqDpzxAXNp1SMIz1iFhPmEEAMcK8gCE69B9buNI5hKWtFrX2butYewRhzs722qh6KdGopIBLIusvqwDnChWK9x3OQTUHj1qbGeOS3JUnUVB3AK4DA55owYAg+dSOGPf2ken6LI8eSVwhcDJ3w0WoYJ3quuoby9mH9XmJ5KOqdVUebMAB5kn/lV8A4ySclo+SI04a1v1ZbO9PnA7oMgCghGRJIwfsq+oFM+Mbo6/d0Vf8AQJzHxC5jHqSwxzEd2tWaNm8sqEz7KXeA22hUQFWWGIR61OQzl3eXSe9FJVQe86vCmLoDFr4hdSj1YooYf1iXlYe5Wj+NcilDRXvDNLenmrM5Jo24tb+q0KiiivQLkIpM9JbbWCY9a9j/AHUkf/hpzpM9In5Xhw//ACj/ALiasoilm54S89xxIR6esjhs5F15x2fpGoHAJ3QsOXPFMuaXpborJxIo2hnNjAXHNQ+rOPAkPpHgSKHRGi5yVIzD+jbduSqtq+/LCyQsc+4V9vOKRzFrW2KNEpV5ZUTRGWAAjSFFOdKlQ2dR3A3O9c5kP9FRgcwkAwNvVkjBHyrrHap9LZmLRozN1irjcR2zS4GBnOfzdziuNycbNe3+p3kunUtBLXHSzfvdcJ7UqqqspVwcx5VWOoHVkADUckb4OatG40shV52EJBAEiPIY5AeaSBSrDJJC788b76Sx8Pt0VQFRYZGXJXIZxjHrHmSNS5yTz5nnS70jsh9HlnKsoAkEykaCdLFOuQAnHIPz3XDDfY3r4jmonNAGSoOP8bSLXDZ4BmbVM8alNTHZY07wAOZ79Q3JZq72Xo+DJpM+mVQNSooKJkZC9xJA8x7MUtcLlZ7hHO5DCR2OMIMjU5zthMhvdWo9IbeO1jb6FG/Xq7HBfWJlZNckzKGORrOxwrF10jZqyGYrlSc7zOFttmaSLCS64exkXE1uGIcxOGjPa0nI5o4PM4wORJrz0h9IjTKqCEKoYMxLamONiEI0gZUlcnOQSNgabOKmPqpFjaWWOWGcNnQ7bDQk2Y9gkq6iAfzRgDBFZ90b4GLy6jgLFVbUzFSNQVUJ7OoEZ1aRy5E0daM3K0c7nWFwNlqh43rEMkQRoJsjrC5Tqyc6M5VgMnK9rGGwDzpXvmI/pBidZRFiDZQg6YcjBRVUjM3cOeah8P4hJYSTRaV0am1ROTgb7Mrb9lkxzGGGDsc58Xl+WsJJWCr104JCjC4M6jYeGhKqVVixrR/JzfG/kphE9pD36YSR3fle+jfADKVDNpjLMgOrDuyKCxGUYEDluV3BGdsH7e/RIUmxLJJPCzLHs27pqUhlCAaQwKk5IIORvtU6146y28MELaCsatJIuCdTMxZFyCAcgliRnDDGOdU54UuCdMjIuA7lyVVj6oYk51Hnk+WcZGbSrP5wt+gjipUFwkjGRQpYKyEiTSVJ7SNqAIZRk9lhvn7JFVb3sRnKiVzqAJPV5OoBV2yyDBUA5GR4Zzt84lwxVGpeWQCDvzOMjO/M8uVTej3R6IW0t1dZUPIUXOxVFYq2C+OrZmUgvzVFJGknImjkwm7SR2W8wfBVpQ9xMb2777PLivgC/wB4x/8A1Ef8bVCvHVVJbQw2ABDZOdu9NPxNNE3RyLqROssgQ7hOw58NKOSq4yPWYkY3LY3qk6S9Hov6P66OTrMyqEkZsHS/YZZMdjsuD2lA28eZv/FANye4neG+TVU+GdfMDhf1XbhPAYo4UklZYzISYo4nZXl1sRDlkZSEJIxjGwBLDcVd3VoYYy30maMxqHkiZkmIjJ06iCCx5Hkx5MBmpaOkmmdbgRqFCsracKAu8bBjpAydXLPgcHFQekHG4jaKqXFvOwaISZkQ6wGUnKrnIZgMjIABY92DzZY2S9IA8F1Gjm2mxtx/KjT2ksKNI30ZpNGtlj128hAGT2lZicYPMAHHdU+z0zKS6yZDMjxyyO+lkYqykFipwRz3B51R2sctwVDQ7NIcqZCukiPVqMhJYhEwNJyPHuAu+A3XWrLKGDCSeUhl5NhtIYeR05HlXC5RZzUf0kg7ie62mw9yt0jxJLYgWttU65nWONmY4RFJPgABk/Kmz0fcHaCzVpBpmuGaeUd4aQ5Cn7iaU/VrPby5hux1MV1GHDBtIKsToOcMhIJXUASARnHPBp06MdMZnuFtbpIy7q7RyxZCto06gyNkocMOTMDvy5VvyOGRkh+TzsPUE5RLn2LeiNo6050UUV6JchFJnpB/L8O/8Q/yt5qc6V+m/A7ic2r2wjZ4JWcrI5QENFJHzCtvlh3URQ8VE6H8OSafiySDUrywoR923j+YJyD3EZqgv+kN9FPJA1rDrijEjETsVCkMV30AknSRjHMcxzpt6C2Tw2s13K6M13i5wgIVV6lAqgkknZedYxAkgHMJYjNZpNFMbeW0TSViklie5kbA2mbToCgln9XOwAbbnUyC2n65LhXtnwzEJqdQz9VJCwzgkEKTkY2K8hvXfg6TfQYjHo62QCRtZIGZGMrn1W3yxxkEDv5VJHCxqhbQA0bOxOdRy6uG7WATqZyx2G/dXk3Vpjc/myAMTt99db55kAe8+42AuDcVzk33wuV6mv5tay/RnVwGDfR5IGDgmI9ozKjcolXIGQCQO6q7pLx2d7KWMwT9bcYUqsZdIlIUOodM6tlbc/afuGBUy842FcxRRtNKOaqQAmeXWOdl9m58q8Ja3Mm8sqxD8yDc++Rxv7lHtqSPlKYAGUNA437sz9rI6labiMk91vIJR6KX4trlHmDRoUdGZ1ZQudJBOR4qB7DTrb8et4WPVtA0MhLq0LwqFYLl1fLKu+CwcnvYHGBnm/AVOCZbknx6+QfJSB8qj3PRWFxhus37y2T8WBqdvK0GhBR1NUHMW95KbxDj/U2ss06iLWGWKLbrHJBCk+ZyGx9lRueeFbgXRC5NvHcJHrWQBk0OA6gZAO5XGfWBU535DFd7j0fRtuJpR4AhWA/h299erbotdQ/kbvHkA8Y9+hjn4VY+YU7h9LwDvBWjWVMbr4fA9fqus3E7pSHljkZos6HmtNbJ46XeLVjbnn31WdJtS8Ps4ySXYoSBuWPVnOw5kvINh34q0ujxYxSRmVHWRGQ4cZwwKndkDZwfzhVdx2K7ke3dbWRDbdobo41Bo2UjSckZjGxFYEkb5I7ObYEnIjqy6tpWkxJa76LG2wHrF/BTeh3R6e41EhokjzH28glgT1mAeb6tixGFxjcginHhVifocSlUGmXtHWygqJWDOWUYcsMntDTJntAasBb6J9NnRXhugLckySJPKjKgZ3ZyrqxXbW+RhhttkHBN7NcQiNtbwLBI2CkLtIZsjOnH2VPayi5yBuwGRXUG5Um/UAFTdKuFLayQ9WCY5JUKpqAw6yxN1alj6r52B2XBGQMYY7TiKskr3GEjM5RRNowANCANjK7yBiMk8+fIUn9JekjzSKkSrGgjkjCsNTaW6vUwCkqG0ppUbkKWO3IT+jnHI7iOe2uXBE2rDbKGEiAMoPINvqB2yGBGcGtjESzEtjJhlwOy7ff2TUsZlDLJFA0BBwQ2sEd2UKaeXgxFcekHEY7W36xgAqtHgBQcdtSdK+IUM23LGe6oh4RlhLci2VIm1hlRMuF1aTJJoQAA6XwBzA3wN1njvG/prtHr6iF0eNJHGRvpOSupdLPggFvVVcDBdgNBGXG40GqOlwts7U6Ktteiq3sjTySGNJpJDbJjL9X1jFTg+qvaAwNh4gEV84j6NpkBMUiS4BOjGhseW5BPtIp/MSwpHhlijjwm4GCuCiJqJGntFT7sd9cr2YKss7ImIY2McgbLFdGp87DA1AbZIOAa3xKMxi2eqy/hPENSksSca3kfbtJoUBWOMnkeZxgAAc6cRHJHZQwJtcT6IlxnaSY5kb9TU7/q0ndF+FlykeMpKRk7YKRflB8cKfvVqfRKxNzxQyHeOyTA85phv+zF/HVGraJpoodgu93gFmlJjbJKdtmjxKkdPLG2isksY4dc3VAwBUBZBEyAyauakatsbkk1V9EuKwtxdesLRFYHWITI0Zd3cF9IcAkhEX25NWcUvX3t1c7FdQt4/uw51n3zM/7IqTeWkUkbLOivEBqYOMgBdyd+WAM57qvGFrniQ6i9uKhEhDS0aHyT5RSt6MonHDIGcsTKGlUMxbSsjFo0BYk4VCoppqVaoooooizvprbCLiKSNnRdQ9Tnu1xszKvtZJHx92q+Ljl5bWP0UQ28kcUJjEhmdGKKmkEp1ZGoKPzsE+GafulQtxaTNdIHhjQyOpGfU7Qx+lkbHxrKeG9F1YdZcKx1dpbdpXkjiHcp1sdbDvY7Z5AVx62Q0r+eDrYrXFr3t1ZjYr0DefHN20230uvk/SiK2todw7mNNKA/ogZY/ZHz8KR+J9J7mYktM6juWMlAP2Tk/rE0+3XC7Xt6LO2bR6zukccSHGcNIVO/koYjvxUK14daStiO34fMwGSsEql/1VKqp97LVaiia1vOthcb53OH7XKkqHuccBkAtsF0h2nFJos9XLIuTk4c4JPMkZwT5nep0PTC7X+2LeTIh+enPzp5/wAlbOUbQhcEggF0IPeCARg+X/tUWb0f2p5dansfPu7QNZfyjRuNpGZ72hZbR1AF2Oy3Eqk4X0yvJpBGiRSNzxpYYHiSGwB501JwmRwTNO+T9mEmNV9mDqJ35k93IVK4dwuO3TREgQd+ObHxY8yfM1MBri1FWxzv0GBo7M/wupBTODf1XEntyVT/AEIw9W5uV9rI/wDvEavRtbgerNGw/wBJCc/FHUfu1ZCl/i/S76NKUkhYjGVZWB1Dv543B2Iz4eNaxGad2FoBPYPNbyiKIXcSB2nyU/rLkH8lC48VlZT8GUj96vLcUlBwbSU+aPE3y1A/KonRzjH02SXTJJFp0lUKRnIIwSeZJ155MNiNqvRw6fO0kbe2Jh8w/wDKuh8snLb4G95v42VL42O9sTu4el1XP0gRdnjuV9sEhHxUEVWy3/DZGy/UK/i6dU/xYKwq04d0gikXeWINqYYEg3AYgEasHBABHtqxEmRzyPbkVz3foOILXNO53481Zb+qAQWntH5S7b9Hbdhm2nlj3zmC4J8s7lhy2zUC/wChEpdnWdZSwGROgOSFCjJGRsqqPV7qZLvg8Mnrwxse46RqHmGG4PmDUM8WFsdFwxCn8nIctqHerlRs6+J9YYPPVi3FXVB/acSeoi/dtP28VFJSxf6jQB1gpUm4VLEuieGNFBysqEqiHnkmMFQB+mgHn31KPCJTCjYkDaHLSR4mSQkjqtIR8qAMgkLvmmqDpBbscLPET4awD8CQa5yWBizNbLnO7xKRok8So5CXwI2bkeYIus5WqG/S5uE77gH07cx2BUncnw6tdccLj3wRP0kjnjVYpjDOcHqm7Mm4wV0OyBsb7ZIONq7yXcsYTrWDSsCqRKAgflqkkCl8AAdx0gsBuWGO8bx3EQJCyRuMgOuQQfFWHy7jUH/JWBcmIPCSMZicrtucad15k91bx8sx3wyNIPf6LLqGTpMIKhcOnw93eSkFVLBdPqhY1HWae/dlC+ZTOBnFOnACeGcFe5mH1zq1xIMYJll9RPbkxxj2UoWnAW660sXdXtpZN8phiI8zNG2OywkxucDkeeaePSHL1j2loOUknXSD9CDDD4ymIfGuhRDnC+e98Ry7BkPyqlQcIbF1a9pUDgtl1NvFGTkqo1HxY7uT5lyxqN0nVntuoT17t0tx7JD9afdEJD7qthXjgEHX8RJO6Wce3I/WzDf3rCB/rK6KqJ2ghCKFUYVQAB4ADAr3RRWCsoooorKJc9I//dN7/wCHk/hNKl85CnScMSFU+DMwRT7iwNM/pLm08MuM8mCJ+3Iif8VLV5EWUgbHIIPmpDL7tQFed5Zc0SRYtLm/eF1KAEtkw629V74FwKORjK41JG7x28berGI2ZHkIPrSvIrnWcnBGOZzdX/CYpl0yRow8xuD3FWG6kdxBBFUvAuORxgo/1aO7Mjt6oZ3LSROx2WUSs2Acagy6c4OLq74rFGBrdcnZVByzHnhVG7HHcB3VyK81HxR11+m3Vssq8eHCldoTHKuTqbU8Dnvcookhdv0uryCe/V4AVJqKzl5yMDKs8so56XdVSKPI21LCDqHmh5Gl/p/bCSOJOugiIcuOufQDhSNtjyLfhU9XFz1W2NxsSBiO+y6NK8x05da+eSaGNfM1mkHBb4AGGXWP9DdAj4ah+FSDxbicHrpM33odY/aVT+NZPJN+hI0++K2HKH+5hWhA1xurJJBiSNHA7mUN+NIkfpIlQ4kjiLeGWQ/Ak/hVlb+kZPtwuPusrfjpqM8l1cZu1vcVIK+nfkT3hXQ4PHAeut4VWRN8JtrH2kxnGWHL9LBqx4lxDr0WKJjpmj1tKhAKxsDp05z235DbYBjzAzRR9OrQ82dT5xsf4c1KtOPWQzolgj1HJ5R5J7yDp38zVqKprIInMcxxOwkE26/wq74qaWQOa4AbQqt/RzF9maQD9JVP4BaY+F8Kjt00RLpGcnxY7ZJPedhXeC5RxlHVge9WDD5V0NcqernlGCVxt1K9DBCw4owvJNQuMcLW4haNts8mxnSw5N7jzHeMjvqdmvuKrMe5hDm5EKy8BzcLtCsdvuHyQsVlRlK7E4Ok+YbGCPOudrcsm8bsvflGI/CtoHhUC+4RbMC8sMGBzZkQY/Wxn516SPltrvpezu9FwpOTS3Nru9IfAOmElv2GHWRkliOTAscsQe/JJODzzzFaRZ3SSoroQysMgj/5se7FKtz0Xsmzpju4yT6yw3JXnzBeNlx58ql8F4LJbqTazpLGxPZkG2oZBw6HY52I093lUFeyCUc4AWO/qBAPlf2VvSvkjOEkOG43t5q9tF1cT4ev5rzOfYIWX/zBXb0gXbwcQjkQCcyW7L1OSrIkba3kDbjtEquCNyAB5LcwkkvIut6y2YRuInim5yFlLBXAGewvqOu+DscVOvbORWwssst5dlYUkk06hgE5woUBI11SHA3I8TVyjqRBCyBubzp1Zk7R1bVFUQmWR0hyaO/IdSn2HTa1dFZ3MIbl1w0BuedDnsPyxsSaafRtan6H9IYYe8drg+SucQj3QiMY9vtq64dwOKG2jt1QGONAoDDOcDmc8yeZqeiAAAAADYAchXoFy19oooosoooooig8c4NHd28kEoJSQYODggggqwPcysAwPiKy3gfGusMkMh+uiZlJO3WqrsglUeBKnI7jWmdKOOCztJrgjV1SEhc41NyRc92WIGfOvz9w3ps0eC0EUjBpGDZKsvWuXcA4bbUeXhiuXynSmois0XcNPfv7K1Sz8y+5OSfruzXLSBmjYjtMuCGA7nRsq4AHeMjuIqBa2l0w3SeJCAfqoIEZh4aklkYA+QBHjVDddP4poZI3jli6xHTWulwupSucZUnGc1fWvpSjIAzDn9LrYh8Skg+dceJlfBFgAPZ1Dcc1ZnfA94c22/3krDh7JoKxqVCMVKlWUg8zkNvk5zk880qdN3tnmRJpJY3RCQyIGXDHHaHrZyndTBw3jMUus9bAXZ3bSkqtgMxKjuOdOkcqU+ldzKLh9VnHLEoULI0LkkaQSetQjADFvZUNDC4VZ1Fr7Rfq26qzUSA0w0zt7yVIvAYW3S9tye4So8R+J1VYwcAv0GYZQ4HdFcZHwbSKqF4hZtsYHT/CuM/KVW/GukdtZndZbiJvGSJX+cRBr0bhJtv/AHNB/wCpXJaWbuBt4q4N3xSMdtJHA7mjjk/gyTVdPx0Akz2dtnxMTRN7zn+VdoC6AdVxGP2SPJH8nDCrOG74mB2SlwP0TE4/dKk1X+luxg4lnkpddrvs7zVInErJ92tXXzinJ+T4Ar0YbFtxNcwnwkjVx/szmp95xmQf51w+Jsd5hZPH7RDCoX9KcPfnayKe/qpiQPcxA+VSjFqA7g4O8T5LQ20JbxBHgPNeR0dibHV3lszd2vVEfmGNTo+CX8Y+qk1+UVwCPgxWoX0WwPK4uYyf7yIOB7erA/GvH+TkRwY721Zu4PmI/MmjnnRzj/cw+VggA2Dud63KszxPikG7rKR4NGHA96An4mvr+keeMfWxx5wdiHQn3En8K4pwK/TBidn/AMK4yPgWG3uqRa3/ABJZEWUTMrOoIeFWGCQDlgpxtnfNV3RQPzwxnsNvC6mD5W7Xj7+i0GIkgZ5kDaoX0WWd1ERCsxYiQqCLeNTo1qpOGmkbVpPIL7DqnrXHo5Oscq6j6yLbE7aVeF5GRW8DIs2oeOMcyM8KgOFssrBdzRlxOZ4BX68mzW7DqrGHoXbgbmZm73M8usnvOoMMewACqriFo9u7EvrwA4Y4DPFqCyCTGxaIsrK+MlTpPeS5E0rdJisjsRvohkg25F53iGB5p1QJ8M+RxvQTyzyGOUlzSDe+zLXdmue4BlnNyKq+lVoJIAhAOqWBQPNp41/Ake+tH4X0NtLeXrYogr4KglmbSDjIUMSFzgcqQ+Iwa3tkB9a6t/3ZBIfklatXa5FH/wA/E+S35R/e4BFFFFdpc9FFFFERRRRRFWdJODR3drLBKSEddyvMYIYEZ2yCAd9q/P8AwroE88McvXKgkUMFMZYgHlk6gM43xWkemjpTPbJBFA5j67rC7AKSVUKujtA4zrztvtzrMeGdO54USPTEyIqqoKsDhQANw3PA54qlWCpwD4ci+/q4qaExYv1b2UqX0bzD1Zom8Mhl/wDVVbc9CLtDtEH80dSPgSG/dq7g9Ju/bt8DxWTPyKj8asofSDan1utT2pn+EmuV8RylH02B3vcVc5ujfo4j3vCz+44RMuQ8Eox4xvj44waj29yYz2HMZ79DFT+6Qc1rUHSm1blcRjyZtP8AFipmI5R/ZyD9Vv8AnT5u9mUsRHveFn4Bjv25B74rKR0iuMYMzOvhIFkH+0BrwOKqdmt7Zh+jH1Z/aiK4+FaVN0Utcf5tEPurp/hxVfP0BtSOyJU+6+f4w1bs5VpT/Ejh6G61dQTjQg8fVIwuLZtjBLH5xz6vlKp/GvgtLVsESyRkf3sAY/tRMcfs00z+jYfYuCPvxhvmrL+FQZvR5cA9h4XHmWU/DSR86tMr6Z3Rkt23/wDQKgdSzDVnvgodu0y7w36ewzyRk/qzBRUlrm/ZTriS4XzSGbP+ryTUK46H3an8izDxRkP88/Kq2XhcsZ7cMiEd5jYfvYx86mAikP0lp4An7EKM42ZEOHf5qyuOIIo+v4fGniQJLf8ACvHXWLgDq7mPx0Okg/f3qHBx2ZCQk8g8usJH7JJHyrs3HpW/KCKX/Fhjb4EKD86k5kjS/wDyPgbha85f/A/yup4baEjRdlD/AKS3fP7SZA9tXnRyymFxHpvY5YwcuqzsxIAP2G7vwpc/pGNvXtoj/htLH/xMv7tWXAOMW1vKJeruA2CNOuN1GcZPqoar1Mcjo3AXOR1DT4WKkhcwPBNhnsv+VqAOAfAc/wCdUV3KpdntpbaQyDEsEjqUmGAAe/S4XbVggjAPIYjXHTS1likRZGVmRlGpGG5Ugb4I7/GmW06cWk3ZxnbkTE37oct+7Xm6eGopTzoa4HTh5rp1VRHJ9AsQqVL+TYfROIfdF2DH7M9djT5csbYxU+1tGJRpFRerGI4Y/Ui2IJGw1OQcasAAZAG5J6WqIZJ3jiEaFlC4TRqAjQlsYH22ce6qrinHHY9VajJMqQtMcaY3d1jwoPruC33Rg5zjFWn1E9QeYjAbe17C2vXmezrOm5aQxRRNEz77gr3g0QuOJQIN/ouqeQ9yko0cSn9I63bHgtabVdwLgMVpEIogcZJZics7H1mZjuWNWNekpacU8QjGxc2aUyvLyiiiirKhRRRRREUUUURL/TLoZFxGFY5WZCjakdMZU4IPMEEEHcezwrEOP+j9oLua3WUMIo0kDMuCwYOcYBO40Hfz5Cv0fWS9Mn/7UvPK1h/C4osFZkeik+UACNrUuMN3DTnOcAHtLUKfhEyKWaNgqnSTzAOrTjbv1beZrSLVPrIx3rCvd+cw/wDRXBYAYkG3buC/t+ueYfw0WqzYqw2KkEbYIII9oNeFABzgZrRbzhxdJpSjOsN8rMiqXLILeKMkL36dQPsBqHxGWwkRxqt0lYBQ2kKyFiFDEbHs51HPcKWRKUPFp0OVmlX2SNj4ZxVjB0zu1/ttXkyIfnpz86jcRsMyyNBDN9HLv1TBJGUoGIUh8HUCBnOe+qyUgNgnB8CcH4GoXwRP6TQe0BSNke3okjimuD0jTj144n9mpf5kfKp8HpJTHbgcH9B1P8QWkXFegtVH8l0rv4d1wp21s7f5LR4en9ocajIntjJ/g1VZQdJbZvVuIgTyBcKfg2DWS4r0TVR3IkB6JI99isN5TlGoBWxyWkco7SRyDzVX/EGq+46IWjbG3Qfcyn8BFZSq4ORsfEbH4irC247cJ6s8o/XY/jmoflM0f7UxHePAqT5hG7pxg++xPE3o9tj6pmj+64P8YY/OoVz6NB/Z3BH34wfmrD8Ko7fpzdr/AGiv99FP4YNWEPpJmHrxRP7NS/zanMcpx9F4Pd5ha87Rv1aR73FcpvRzcD1Xif3sp+akfOq+56JXaZzbuQO9NL/AKSflTFbek1CPrIHB/QdW/i0VZW/T+1bmZIz4NGT/AAFhWRU8ox9OMHs/B8lgw0jui+3b+Qs61PAcduEnu7UZ+GxqUekVwoH18vYIdSWJ0sucMNWdxkmtMj6S2sgwJ4jn7LHT8nxXToZ0dtZ+KyPohZIIY3CqF0mVpHPWYGxZVUfteOKtUtYaiTBJEWnW5/IChmpxG3Ex4IWl9HppXtYGnGJmiQybY7RUFtu7fuqwoorrqoiiiiiIooooiKKKKIisd6WyhuIcSIz2YokPtELv/wAYrYqxbjp/rnFPOWNfjDCv86LBXqAfXsd+zHEPZ2pjUPh9uTFZBicqAx8yIGU598lSrhtJnbvCfgrMPxryoxJCvcIpPkYAPkTWVquvB+kKQiZXjuD/AFiQ6kgkdOSj1lBGcjlU1+l1k3rtjH97DIuP20pp9GD5tpx4XU4+JDfgacMVhbWWVw9MbHAC3duABsNYUDw2OKnR31vNsskMnkHRv5mn6fh8bjDxow8GUEfMUv8AE/Rjw2dWDWkKFvtRKI2B8QUx/wC/fRLJZuOidpIctbQk+PVqD8QAar7n0eWTf2JX7skg+WrHyqbNPPw89XeqzQrhUvFBZGHJevAyUfGMseyeeRVrbTrIoaNg6kZDIQwIPgRkVlYSXN6K4CezLcL5Eow/gB+dV0/opfJ0XK47g0Rz7CQ/zxWk6fbVJfdJUD9Tbg3Vyc4hhIYjHMyN6qLuPWPuoiQrj0Z3YPZMLD77A/Ar/Oo8PRLRHdfSWEcsQiEYDg7uwwxAzqTDKO7v5VobcbuIyOv4dfR+aRiZR7TGSflUW+6SWEo0XJUZ+zcwOvw6xAM+w1hEoS9BowCRMwABJZlUgAb52xtVVZdFZZc4KghUOGyPyih1BwDjsFW/Wx3U5RcG4VI2lJ48E56sXXYznPqMxBHljHlXiC77d5cNJr+tkOshRlYVEYPZAHKPuAFFhI8vRydQh0htbFV0sNyAx2zjYhGIPhUabh0qetG/PT6pO45jbYnY8q0K2tQn0aNhkxoTkjvVVjJ8c/WGuUEi/wBXJzyln5+A3/31EWdPIBsSAfA7H509ehvhUknEkkTISBXaRhyIZSqofaxDY/Q8q1X0c8FVeF2/WorNMpmk1KDlpiZDkHwDAewUycP4XDAuiCKOJc50xoqDJ5nCgDNFtZSqKKKLKKKKKIiiiiiIooooiKxjpSnV8RvkbYySWsqjxVjEhPuaNq2eq7i/R22ugBcQRy6fVLqCVz+aeY9xoix+/c6L3uwhH+wB/E1IlX+sRf4Uv8cFOs3oksjqCm5jDesFuJCCMYwdZbu28aiSeiJNWUvrxdmAyY2IDEEgEpkbqO/O1FrZS/Rcv1N0RuDdy4PsWNT8GBHup0qr6N9H47K3WCMuyqWJZzlmZmLMzEAbkk91WlFsiiiiiL4VzzpauvRxYOzP1AjZuZhZ4snxPVld/OmaiiJRHoq4fnLRSP5STzOD7QzkUxcL4NDbJogijiXwRQo9+OdTKKIivjIDzAPtr7RRFQ9IeC2QgkluLa3dYkZyWiQ7KCTzHlWSWlpotEjKgFgiso5AyMC4HkNTVpHpVuCLDqRzuZY4f1SS8n+zR6Rbn1owMeszcu5VP82Wi1K53U2Glb8yLPvOs/yWq/i50wzoAcx2gUHzkLqQP9Wv/wA5TJF1LNyOuQJ7sxxt8MNUXij5ivDjdDGNh3BYn2/bNFhbrw+DRFGg5Kij4KBUiviHYV9ot0UUUURFFFFERRRRREUUUURFFFFERRRRREUUUURFFFFERRRRREm9K+mV7aylYeGSXEYx9aJPW2B7KIrvtuNwOVKz+l/iOf8AuiUe1bj/AKNa3RRFkEnpj4gP/pTj2rP/ANKolx6a7/H+ZLF5ukxHzC1tVfCKLC/PPGvS4931KzrAqxTLJ2CQ2yuh5kj1XbarKLjdtJPHpnjbCNyYfaZc+/CjY+NbkYFP2R8BUS84FbyrplgidT3NGpHzFEssUtb9DHB20BkbrHBYAqGV35ePWMoqNxbikKxTjWCzyjAU5JA6oE+GML3nurZj0F4fjH0K1xnOOpTGfhXkdAuHjlY2v+pT/lRYsqex9MPDpCA0rxE/3kbAD2uAUHtzTnFKGUMpDKwBBByCDuCCO6qdOhNgpBFnbAjkRCn/ACq6RcDAGB4UWy+0UUURFFFFERRRRREUUUURFFFFERRRRREUUUURFFFFERRRRREUUUURFFFFERRRRREUUUURFFFFERRRRREUUUURFFFFEX//2Q=="/>
          <p:cNvSpPr>
            <a:spLocks noChangeAspect="1" noChangeArrowheads="1"/>
          </p:cNvSpPr>
          <p:nvPr/>
        </p:nvSpPr>
        <p:spPr bwMode="auto">
          <a:xfrm>
            <a:off x="0" y="-1050925"/>
            <a:ext cx="2085975" cy="22002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6" name="AutoShape 14" descr="data:image/jpeg;base64,/9j/4AAQSkZJRgABAQAAAQABAAD/2wCEAAkGBhQSERUUExQVFRUVGRoaGRgYGBwdHBogHRoYGhgdHBwcIyYgIB0jGhoZIC8gJScqLCwsICMxNTAqNSYrLCkBCQoKDgwOGg8PGikkHyQyLSwtLCotLjQxNCwpLSwsLCksNC0tLCw1LC0tKSwsLyo0LywqLCksLCwsNCwpLCwpLP/AABEIAOcA2wMBIgACEQEDEQH/xAAcAAACAwEBAQEAAAAAAAAAAAAABgQFBwMCAQj/xABQEAACAQMCAgYGBQgFCQcFAAABAgMABBESIQUxBhMiQVFhBzJxgZGhFCNCcrEzUmKCkqKywRUkQ1NzFjRjk6OzwtHTJTV0w9Lh8EVUZIOU/8QAGgEBAAIDAQAAAAAAAAAAAAAAAAMEAQIFBv/EADoRAAEDAgMDCgUDAwUBAAAAAAEAAgMEERIhMUFhgQUTMlFxkbHB0fAUFSKh4SMzQmKC8UNSkrLCJP/aAAwDAQACEQMRAD8A3CiiiiIooooiKKKKIiivhbFKvFPSZZxMY42a5lBwUt16wgjYhmHYX3kVgkDMomuis6f0gX0mertIYF7mnlLt5ExxjHu1++o0vGb+T1rzR/gQIv8AvetNUpOUKePV44Z+CtMo5n6N78lp1FZDcCQ/lr67J85xH8owlcUgix/nlx//AHTf9SoPmsGwOPBSfASDUjvWyUVklqFX1Lu4z53kjfJnI+VWBnuD6l5dL7DE38cbVr84pwbHEOCfAS7Ld60uis3HE75R2b3J/wBLBG38HV11j6U8RTmbOby0ywn4hpB8qmZynSu0f33UZo5h/FaHRSTD0/nXHW2LE/6CZH9+JOrP41YxekK0/tWkgxz66N0Ufr40fvVaZURSdFwPFQOje3pAhMtFR7LiEcyh4pEkU7hkYMD7xUip1oiiiiiIooooiKKKKIiiiisIiiiisoiiiiiIpY6TdOo7Z+piU3Fyf7NTgIDyaV+SL8WPcDXDp50te30W1vg3VwDpJ5RIPWlbxx3DvPsNJUVuttEVjGpjl2Z2wWP25ZpDnC95Y58FBOBXPq6zmbMYLvOg8yrdPT85dzjZo1PkvfFetucyX9wWjAJMKMY7dRz7QyDJy5uceQBrrYQkqFgi0xjlkdUm3guNRHgQuD40o3nTYg5gUSuv9tIp0qfGOLPYH6TEt4+FROC9Ibq5vLdXuJSGlQkBtIwDqYYTAI0g86pmhlmGKodfds+ysirjjOGJtt+1aMOCSE9ufAz6saKPcWfUfeNNdoujsIySGfPPrJJHHuVmKj3AVW9OekEltFGIsCSVtIJ+yMbkZ2zkqN9hknuqBbXd7Yw3E17IsoCoIlDZBclgQToUj7OeYwCRSOns27bC+m9SPmGKxubanqTTZ8Ghj/JwxJ9yNR+AqcE25fKswsujN9eotw9wV6wgqNbqdBPrLp2TbdV7xjJBNWvQa7aS94jKxJVXAGSTgCSb4dlFNTOhyJxXsoRNmBhtdPTRDvA94qPJwaAnJhiz4mNc/HGayzgPSmSDhc8+s9bLOERic6fqkdmGc8gWI7s4r5NZXXDjbXUkhHWOCwDsW/OZJM7MSmrxwQd+Rrb4U3Ixdm9Rmca4VqD8BiP94v3ZpVHwDAfKhuCj7Msq+9W/jUn50qdMOkFy90tlZkhgAXZThskatJJ9VVTSxPfqA7sNz6I9KZ1N1DdEl7dHky27Dq861JHMciDv374xUBpMTcRA7FuJ2h1hdNL8Lk7pFPkyEfNWwP2TUeWOVecZx4o2ofDZj7Aprl0F41NdWxln0atbKNClRgBe4k75Jqy47xhLWEyyBioKjCgEnUwUYBIHnz5A1Ukooy7Bhz3K2yc4cd8t6X24dA7sQgSXG7JmKYd4yV0yDl31ZWXGbyD1LjrV/MuBq2xyEq4fPm2uvvD+N2t6CEKvp3KOuGHnhvPvFev6Kz2oZMg9zHrF9zZ1D9ojyoGVMBtG89h9+iyTDKPqaO0K4tfSQij+twyQYxmRfrYt+/Ug1Ko8XVRTVYcRjnQSQyJIjcmRgwPvFZhJM8f5WNkH56duPv8AtABgNubKo865R2QDddA7QyN/awsBq82G6SfrA+6rTOVHR5VDbbxp74qu+gDheF19x1WuUUh8N6eyw9m9j1p/9xCpwP8AFh3ZfvIXHedNOtlfRzIskTq6MMqykEEeRFdeOVkrcTDcLmvjcw2cLLvRRRUq0RRRRREUUUURFFFFEWSySdfxG+uCc6ZBbJ4KsSqXA9srMT7KTemvFG2g5ayZZCM9odY6QLz5KiaiOWps86Z+jXq3B8bu5Pt+tNVXG+jqTlTI7wSrqjD9W0kUiBmdCWT8mQHIOrG+eeAa4EEjfjZS856DgupKx3wzA3tKsuBRItvEExgop27zjcnzzVPwThyf012Ngis5A5BjHpbHvfPtJrnZdE7oKVtr23Zc76JW259wU4NXHQnobPazvLOY90KjSzMSSysxOVHh86vuLWhxxao6XnmsYGaWzVp0x4TDdKkTzLFKNTx6iNxjDZB5ryzjcY8Mis9nvJX4WyFywS5VRk5wOpc4B56dWCPb4Vo3SHoZDeOryNIrKoXKMNwCSNmDDmTuMV9foZB9Ea1UFUY6tWcvr2w+e8jAGOWBjlUcUzGNAv8AhRSQve4n2VZ8NulNvHIp7HVqVPdgKD8sY91ZDwvgcs1nLeCQIqaiy5bLEKGIBG32sb99NVh6OZom1C4RyqShF0so1PFJGDzOndskjPvqVH0Xnh4Q9sqq8zEkhXGDqlU7M+kbIO/HKt2OYzouvchava+TpN0BSfHb6oeGxN6ks8pdcbHNxHD/AAKR76bvSvh0tYc4aSYkfs9X+Moqu6Q9GZksLJ0R+uth21QamUuVcsAoOSsoHLI3J5V04HBc8Qv47m4j0R2/IFGVSwyVCBt868OW7tAHhUhcCRJfIXUQBF2W1spnQtxLxXiEpHaRmQezrGQfuwrVJxSQfTOLuGGnqHjz3ZfqIce3XqFerTjX9GcQvQ8ZcSsWABxzd5Izv9nDkEjvB7xUIWTrwu4uJPWu5osHlrCyNKzAeDPqI8QAeWK2A+rFsNgFrf6cPVe60L0eW2jh8P6Wt/2nYj5Yqp9LN2Vs0VeckoH7KSN+IWpXQXpHA8MFqjN1sUC6gVIHZCq5Dcj2iPjVZ6TSHmsoWOFd2LHOMDVEjHPdhWaqrWn4jPerTiOYy3BU/Cmhjv5pLXPUxWsr57XMRDPrb41nv7/IVYdEHa34NcyodLfWlSBuGCJGp37wwqpjKwtxSKFtUPUkKchubxoO0OeDK4z34qzu5BFwBADgyFR7S0xdx+yrfCrT8wBvHqq7Da56gfRTIfSAbe1tzODNNIjOWyqYUyOsZOBzKjw7smrvhPVXkX0iDVAxJDYAwSMZ1L6rfeGG8xSfxjh01oLC7RdQigiRtiQpAYnVjkrCRhq7j54p+4BexParNGgjRw0hXYYOSZM42zqDbjnVWoYzDcDU+xZWIHOxWcdPd7qFI7RsFlAUnZXGdDeAB+y36Le4tzrxbpJbuZbRhG5OXjP5KbydR6rH+8Xfx1Dakew9JE5yJ0SeKTOqNwAQGOSuQMEAbYYHPjTLY8ZiKGSF2aAY1o5+sts95zu0P6WTp8SoOjnyUU1M7nIO734dytMqYpxgl79vvf3rT+jXSqO8VgAUljwJYm9ZCeR/SU74YbH3EVdVk1xA6yJcQMFuIvUJPZdT60T45o3vwcMOVaN0c4+l5brNHkZyrI3rI6nS6N5qwI8+Y2NdeirG1LL6Eahc+ppjA62zYVZ0UUVeVVFFFLfTzj0trbxtBoEks8UIZwWVdZwW0gjPLlkURRen3G5YzBbwOY5LhmLOMakjjALldQI1Fii5IONVI7dIARkX98FH2stpOOZDGPSR5irPifCLuedZpLqEusbRj+rMFAZgzEDruey9/dVTe8Xmgt04dJiSOAwpqiQr1iNFLoWUFiB2k1HBwdOO/BqSwyPeTiIGy33vkp45GtFsIJ3r1FIttaySxFpgxaUamGZGcjkQoxqby5mpN8bmNHI+jM0ZUSKpkOjOxycAbZBPgMk1VW6f9nWY55ayz75oSfnTNI0Yhu1OrW6XLFCHACu80iFkO0bsZcYYB222225VHSRTB75RiOIi53K/PO9mFrDYWBSPxjpS6BOtgt3LqTg5JXBK4JYHvDDbwofpBNCiO1i0aPjQyyugbw9Qbew4NSeF8FjnnjWRUXqJShjz6wKyyr2dsxa105xudS8hgu9xw9Vk60qrKoLElHklDBgy9WckhRv2FHgAKuup4IzYNPAn1VZr5ZLm/wBh6JT4Xxm8nAKW92i/ndahHu+kICR7K+p03k1PH9YrxkhhJCjacHBzokT4j20zWlrqm63AViX1qysJSpJWD7Q0rpXOGU5O4wc0n8Ta2XiDszAEygTam7JXMJGBnGANQb2VsyBjnEZ+PjdHPe1oN/fCyvYOljhVLKSCMhjbToMcxvhwNvOukXTaLOHaBSdgOu3P6ron41PnmZdT9Y00Uueyh0lRg46p48cx+cwJO6sD2a88SRVtymmQPPrRQ7a31mNzku7EDSkZbJbAC457VoaYHQn7egUvOOHD3vXa348rckf2jQw/cYn5VIHGY+8sv3kcfMrik3gPRZEhhaWyWWS4cMSVH1CEALnvzjtEdxJydhXeBUiu7gRa0iSEEqXdhqEtwpYBicAiLYDG1V54TEwvuDbhtt1lZjkL3AHK/wDnqCZJ3s7grr+jylTldWhivszuKkcR4ZDcoElRZEBDAZOAQCAQVPgSPfSFwjitwynrb2JHXR2ZIlPrQxS5OkoR+U089yp9lSbm6YANq4fctqUYVTq7RxnGp8AczWTBO06dzvUBYEsZF+vd+SmfhfRG2tpjNDGUcqUPaYjBKk4DE43UcqidKuhy3rIxleNkUquAGXc5yQcE93JhS+OMt2swqNBw3U3UiaT4HAXx8a6/5XFW0FbpDgHIMcuxG27Fqy0T4r4XX4HwJ8FkmLDY2tx9FZcM6BRw208Jcu066Wk0gYwOzpXJwFbtYJOT30uQejq8fq4Z5Y/oyMThXY7H1tKlRgsMjJO2Tz77qLpovLrmH+LAwHxUKKl2vS9XOEmtJD4CQofhl6yaiSO+K47QR5WWObifa32I9VU9JLTiRluYooy9tOFVRlCFXq1RgCzApnBz3d433qzv7ZrHgzox7axFSRy1Stg4J7gz7eyrb+nHABMDnxMbowH7RQ/KqDpzxAXNp1SMIz1iFhPmEEAMcK8gCE69B9buNI5hKWtFrX2butYewRhzs722qh6KdGopIBLIusvqwDnChWK9x3OQTUHj1qbGeOS3JUnUVB3AK4DA55owYAg+dSOGPf2ken6LI8eSVwhcDJ3w0WoYJ3quuoby9mH9XmJ5KOqdVUebMAB5kn/lV8A4ySclo+SI04a1v1ZbO9PnA7oMgCghGRJIwfsq+oFM+Mbo6/d0Vf8AQJzHxC5jHqSwxzEd2tWaNm8sqEz7KXeA22hUQFWWGIR61OQzl3eXSe9FJVQe86vCmLoDFr4hdSj1YooYf1iXlYe5Wj+NcilDRXvDNLenmrM5Jo24tb+q0KiiivQLkIpM9JbbWCY9a9j/AHUkf/hpzpM9In5Xhw//ACj/ALiasoilm54S89xxIR6esjhs5F15x2fpGoHAJ3QsOXPFMuaXpborJxIo2hnNjAXHNQ+rOPAkPpHgSKHRGi5yVIzD+jbduSqtq+/LCyQsc+4V9vOKRzFrW2KNEpV5ZUTRGWAAjSFFOdKlQ2dR3A3O9c5kP9FRgcwkAwNvVkjBHyrrHap9LZmLRozN1irjcR2zS4GBnOfzdziuNycbNe3+p3kunUtBLXHSzfvdcJ7UqqqspVwcx5VWOoHVkADUckb4OatG40shV52EJBAEiPIY5AeaSBSrDJJC788b76Sx8Pt0VQFRYZGXJXIZxjHrHmSNS5yTz5nnS70jsh9HlnKsoAkEykaCdLFOuQAnHIPz3XDDfY3r4jmonNAGSoOP8bSLXDZ4BmbVM8alNTHZY07wAOZ79Q3JZq72Xo+DJpM+mVQNSooKJkZC9xJA8x7MUtcLlZ7hHO5DCR2OMIMjU5zthMhvdWo9IbeO1jb6FG/Xq7HBfWJlZNckzKGORrOxwrF10jZqyGYrlSc7zOFttmaSLCS64exkXE1uGIcxOGjPa0nI5o4PM4wORJrz0h9IjTKqCEKoYMxLamONiEI0gZUlcnOQSNgabOKmPqpFjaWWOWGcNnQ7bDQk2Y9gkq6iAfzRgDBFZ90b4GLy6jgLFVbUzFSNQVUJ7OoEZ1aRy5E0daM3K0c7nWFwNlqh43rEMkQRoJsjrC5Tqyc6M5VgMnK9rGGwDzpXvmI/pBidZRFiDZQg6YcjBRVUjM3cOeah8P4hJYSTRaV0am1ROTgb7Mrb9lkxzGGGDsc58Xl+WsJJWCr104JCjC4M6jYeGhKqVVixrR/JzfG/kphE9pD36YSR3fle+jfADKVDNpjLMgOrDuyKCxGUYEDluV3BGdsH7e/RIUmxLJJPCzLHs27pqUhlCAaQwKk5IIORvtU6146y28MELaCsatJIuCdTMxZFyCAcgliRnDDGOdU54UuCdMjIuA7lyVVj6oYk51Hnk+WcZGbSrP5wt+gjipUFwkjGRQpYKyEiTSVJ7SNqAIZRk9lhvn7JFVb3sRnKiVzqAJPV5OoBV2yyDBUA5GR4Zzt84lwxVGpeWQCDvzOMjO/M8uVTej3R6IW0t1dZUPIUXOxVFYq2C+OrZmUgvzVFJGknImjkwm7SR2W8wfBVpQ9xMb2777PLivgC/wB4x/8A1Ef8bVCvHVVJbQw2ABDZOdu9NPxNNE3RyLqROssgQ7hOw58NKOSq4yPWYkY3LY3qk6S9Hov6P66OTrMyqEkZsHS/YZZMdjsuD2lA28eZv/FANye4neG+TVU+GdfMDhf1XbhPAYo4UklZYzISYo4nZXl1sRDlkZSEJIxjGwBLDcVd3VoYYy30maMxqHkiZkmIjJ06iCCx5Hkx5MBmpaOkmmdbgRqFCsracKAu8bBjpAydXLPgcHFQekHG4jaKqXFvOwaISZkQ6wGUnKrnIZgMjIABY92DzZY2S9IA8F1Gjm2mxtx/KjT2ksKNI30ZpNGtlj128hAGT2lZicYPMAHHdU+z0zKS6yZDMjxyyO+lkYqykFipwRz3B51R2sctwVDQ7NIcqZCukiPVqMhJYhEwNJyPHuAu+A3XWrLKGDCSeUhl5NhtIYeR05HlXC5RZzUf0kg7ie62mw9yt0jxJLYgWttU65nWONmY4RFJPgABk/Kmz0fcHaCzVpBpmuGaeUd4aQ5Cn7iaU/VrPby5hux1MV1GHDBtIKsToOcMhIJXUASARnHPBp06MdMZnuFtbpIy7q7RyxZCto06gyNkocMOTMDvy5VvyOGRkh+TzsPUE5RLn2LeiNo6050UUV6JchFJnpB/L8O/8Q/yt5qc6V+m/A7ic2r2wjZ4JWcrI5QENFJHzCtvlh3URQ8VE6H8OSafiySDUrywoR923j+YJyD3EZqgv+kN9FPJA1rDrijEjETsVCkMV30AknSRjHMcxzpt6C2Tw2s13K6M13i5wgIVV6lAqgkknZedYxAkgHMJYjNZpNFMbeW0TSViklie5kbA2mbToCgln9XOwAbbnUyC2n65LhXtnwzEJqdQz9VJCwzgkEKTkY2K8hvXfg6TfQYjHo62QCRtZIGZGMrn1W3yxxkEDv5VJHCxqhbQA0bOxOdRy6uG7WATqZyx2G/dXk3Vpjc/myAMTt99db55kAe8+42AuDcVzk33wuV6mv5tay/RnVwGDfR5IGDgmI9ozKjcolXIGQCQO6q7pLx2d7KWMwT9bcYUqsZdIlIUOodM6tlbc/afuGBUy842FcxRRtNKOaqQAmeXWOdl9m58q8Ja3Mm8sqxD8yDc++Rxv7lHtqSPlKYAGUNA437sz9rI6labiMk91vIJR6KX4trlHmDRoUdGZ1ZQudJBOR4qB7DTrb8et4WPVtA0MhLq0LwqFYLl1fLKu+CwcnvYHGBnm/AVOCZbknx6+QfJSB8qj3PRWFxhus37y2T8WBqdvK0GhBR1NUHMW95KbxDj/U2ss06iLWGWKLbrHJBCk+ZyGx9lRueeFbgXRC5NvHcJHrWQBk0OA6gZAO5XGfWBU535DFd7j0fRtuJpR4AhWA/h299erbotdQ/kbvHkA8Y9+hjn4VY+YU7h9LwDvBWjWVMbr4fA9fqus3E7pSHljkZos6HmtNbJ46XeLVjbnn31WdJtS8Ps4ySXYoSBuWPVnOw5kvINh34q0ujxYxSRmVHWRGQ4cZwwKndkDZwfzhVdx2K7ke3dbWRDbdobo41Bo2UjSckZjGxFYEkb5I7ObYEnIjqy6tpWkxJa76LG2wHrF/BTeh3R6e41EhokjzH28glgT1mAeb6tixGFxjcginHhVifocSlUGmXtHWygqJWDOWUYcsMntDTJntAasBb6J9NnRXhugLckySJPKjKgZ3ZyrqxXbW+RhhttkHBN7NcQiNtbwLBI2CkLtIZsjOnH2VPayi5yBuwGRXUG5Um/UAFTdKuFLayQ9WCY5JUKpqAw6yxN1alj6r52B2XBGQMYY7TiKskr3GEjM5RRNowANCANjK7yBiMk8+fIUn9JekjzSKkSrGgjkjCsNTaW6vUwCkqG0ppUbkKWO3IT+jnHI7iOe2uXBE2rDbKGEiAMoPINvqB2yGBGcGtjESzEtjJhlwOy7ff2TUsZlDLJFA0BBwQ2sEd2UKaeXgxFcekHEY7W36xgAqtHgBQcdtSdK+IUM23LGe6oh4RlhLci2VIm1hlRMuF1aTJJoQAA6XwBzA3wN1njvG/prtHr6iF0eNJHGRvpOSupdLPggFvVVcDBdgNBGXG40GqOlwts7U6Ktteiq3sjTySGNJpJDbJjL9X1jFTg+qvaAwNh4gEV84j6NpkBMUiS4BOjGhseW5BPtIp/MSwpHhlijjwm4GCuCiJqJGntFT7sd9cr2YKss7ImIY2McgbLFdGp87DA1AbZIOAa3xKMxi2eqy/hPENSksSca3kfbtJoUBWOMnkeZxgAAc6cRHJHZQwJtcT6IlxnaSY5kb9TU7/q0ndF+FlykeMpKRk7YKRflB8cKfvVqfRKxNzxQyHeOyTA85phv+zF/HVGraJpoodgu93gFmlJjbJKdtmjxKkdPLG2isksY4dc3VAwBUBZBEyAyauakatsbkk1V9EuKwtxdesLRFYHWITI0Zd3cF9IcAkhEX25NWcUvX3t1c7FdQt4/uw51n3zM/7IqTeWkUkbLOivEBqYOMgBdyd+WAM57qvGFrniQ6i9uKhEhDS0aHyT5RSt6MonHDIGcsTKGlUMxbSsjFo0BYk4VCoppqVaoooooizvprbCLiKSNnRdQ9Tnu1xszKvtZJHx92q+Ljl5bWP0UQ28kcUJjEhmdGKKmkEp1ZGoKPzsE+GafulQtxaTNdIHhjQyOpGfU7Qx+lkbHxrKeG9F1YdZcKx1dpbdpXkjiHcp1sdbDvY7Z5AVx62Q0r+eDrYrXFr3t1ZjYr0DefHN20230uvk/SiK2todw7mNNKA/ogZY/ZHz8KR+J9J7mYktM6juWMlAP2Tk/rE0+3XC7Xt6LO2bR6zukccSHGcNIVO/koYjvxUK14daStiO34fMwGSsEql/1VKqp97LVaiia1vOthcb53OH7XKkqHuccBkAtsF0h2nFJos9XLIuTk4c4JPMkZwT5nep0PTC7X+2LeTIh+enPzp5/wAlbOUbQhcEggF0IPeCARg+X/tUWb0f2p5dansfPu7QNZfyjRuNpGZ72hZbR1AF2Oy3Eqk4X0yvJpBGiRSNzxpYYHiSGwB501JwmRwTNO+T9mEmNV9mDqJ35k93IVK4dwuO3TREgQd+ObHxY8yfM1MBri1FWxzv0GBo7M/wupBTODf1XEntyVT/AEIw9W5uV9rI/wDvEavRtbgerNGw/wBJCc/FHUfu1ZCl/i/S76NKUkhYjGVZWB1Dv543B2Iz4eNaxGad2FoBPYPNbyiKIXcSB2nyU/rLkH8lC48VlZT8GUj96vLcUlBwbSU+aPE3y1A/KonRzjH02SXTJJFp0lUKRnIIwSeZJ155MNiNqvRw6fO0kbe2Jh8w/wDKuh8snLb4G95v42VL42O9sTu4el1XP0gRdnjuV9sEhHxUEVWy3/DZGy/UK/i6dU/xYKwq04d0gikXeWINqYYEg3AYgEasHBABHtqxEmRzyPbkVz3foOILXNO53481Zb+qAQWntH5S7b9Hbdhm2nlj3zmC4J8s7lhy2zUC/wChEpdnWdZSwGROgOSFCjJGRsqqPV7qZLvg8Mnrwxse46RqHmGG4PmDUM8WFsdFwxCn8nIctqHerlRs6+J9YYPPVi3FXVB/acSeoi/dtP28VFJSxf6jQB1gpUm4VLEuieGNFBysqEqiHnkmMFQB+mgHn31KPCJTCjYkDaHLSR4mSQkjqtIR8qAMgkLvmmqDpBbscLPET4awD8CQa5yWBizNbLnO7xKRok8So5CXwI2bkeYIus5WqG/S5uE77gH07cx2BUncnw6tdccLj3wRP0kjnjVYpjDOcHqm7Mm4wV0OyBsb7ZIONq7yXcsYTrWDSsCqRKAgflqkkCl8AAdx0gsBuWGO8bx3EQJCyRuMgOuQQfFWHy7jUH/JWBcmIPCSMZicrtucad15k91bx8sx3wyNIPf6LLqGTpMIKhcOnw93eSkFVLBdPqhY1HWae/dlC+ZTOBnFOnACeGcFe5mH1zq1xIMYJll9RPbkxxj2UoWnAW660sXdXtpZN8phiI8zNG2OywkxucDkeeaePSHL1j2loOUknXSD9CDDD4ymIfGuhRDnC+e98Ry7BkPyqlQcIbF1a9pUDgtl1NvFGTkqo1HxY7uT5lyxqN0nVntuoT17t0tx7JD9afdEJD7qthXjgEHX8RJO6Wce3I/WzDf3rCB/rK6KqJ2ghCKFUYVQAB4ADAr3RRWCsoooorKJc9I//dN7/wCHk/hNKl85CnScMSFU+DMwRT7iwNM/pLm08MuM8mCJ+3Iif8VLV5EWUgbHIIPmpDL7tQFed5Zc0SRYtLm/eF1KAEtkw629V74FwKORjK41JG7x28berGI2ZHkIPrSvIrnWcnBGOZzdX/CYpl0yRow8xuD3FWG6kdxBBFUvAuORxgo/1aO7Mjt6oZ3LSROx2WUSs2Acagy6c4OLq74rFGBrdcnZVByzHnhVG7HHcB3VyK81HxR11+m3Vssq8eHCldoTHKuTqbU8Dnvcookhdv0uryCe/V4AVJqKzl5yMDKs8so56XdVSKPI21LCDqHmh5Gl/p/bCSOJOugiIcuOufQDhSNtjyLfhU9XFz1W2NxsSBiO+y6NK8x05da+eSaGNfM1mkHBb4AGGXWP9DdAj4ah+FSDxbicHrpM33odY/aVT+NZPJN+hI0++K2HKH+5hWhA1xurJJBiSNHA7mUN+NIkfpIlQ4kjiLeGWQ/Ak/hVlb+kZPtwuPusrfjpqM8l1cZu1vcVIK+nfkT3hXQ4PHAeut4VWRN8JtrH2kxnGWHL9LBqx4lxDr0WKJjpmj1tKhAKxsDp05z235DbYBjzAzRR9OrQ82dT5xsf4c1KtOPWQzolgj1HJ5R5J7yDp38zVqKprIInMcxxOwkE26/wq74qaWQOa4AbQqt/RzF9maQD9JVP4BaY+F8Kjt00RLpGcnxY7ZJPedhXeC5RxlHVge9WDD5V0NcqernlGCVxt1K9DBCw4owvJNQuMcLW4haNts8mxnSw5N7jzHeMjvqdmvuKrMe5hDm5EKy8BzcLtCsdvuHyQsVlRlK7E4Ok+YbGCPOudrcsm8bsvflGI/CtoHhUC+4RbMC8sMGBzZkQY/Wxn516SPltrvpezu9FwpOTS3Nru9IfAOmElv2GHWRkliOTAscsQe/JJODzzzFaRZ3SSoroQysMgj/5se7FKtz0Xsmzpju4yT6yw3JXnzBeNlx58ql8F4LJbqTazpLGxPZkG2oZBw6HY52I093lUFeyCUc4AWO/qBAPlf2VvSvkjOEkOG43t5q9tF1cT4ev5rzOfYIWX/zBXb0gXbwcQjkQCcyW7L1OSrIkba3kDbjtEquCNyAB5LcwkkvIut6y2YRuInim5yFlLBXAGewvqOu+DscVOvbORWwssst5dlYUkk06hgE5woUBI11SHA3I8TVyjqRBCyBubzp1Zk7R1bVFUQmWR0hyaO/IdSn2HTa1dFZ3MIbl1w0BuedDnsPyxsSaafRtan6H9IYYe8drg+SucQj3QiMY9vtq64dwOKG2jt1QGONAoDDOcDmc8yeZqeiAAAAADYAchXoFy19oooosoooooig8c4NHd28kEoJSQYODggggqwPcysAwPiKy3gfGusMkMh+uiZlJO3WqrsglUeBKnI7jWmdKOOCztJrgjV1SEhc41NyRc92WIGfOvz9w3ps0eC0EUjBpGDZKsvWuXcA4bbUeXhiuXynSmois0XcNPfv7K1Sz8y+5OSfruzXLSBmjYjtMuCGA7nRsq4AHeMjuIqBa2l0w3SeJCAfqoIEZh4aklkYA+QBHjVDddP4poZI3jli6xHTWulwupSucZUnGc1fWvpSjIAzDn9LrYh8Skg+dceJlfBFgAPZ1Dcc1ZnfA94c22/3krDh7JoKxqVCMVKlWUg8zkNvk5zk880qdN3tnmRJpJY3RCQyIGXDHHaHrZyndTBw3jMUus9bAXZ3bSkqtgMxKjuOdOkcqU+ldzKLh9VnHLEoULI0LkkaQSetQjADFvZUNDC4VZ1Fr7Rfq26qzUSA0w0zt7yVIvAYW3S9tye4So8R+J1VYwcAv0GYZQ4HdFcZHwbSKqF4hZtsYHT/CuM/KVW/GukdtZndZbiJvGSJX+cRBr0bhJtv/AHNB/wCpXJaWbuBt4q4N3xSMdtJHA7mjjk/gyTVdPx0Akz2dtnxMTRN7zn+VdoC6AdVxGP2SPJH8nDCrOG74mB2SlwP0TE4/dKk1X+luxg4lnkpddrvs7zVInErJ92tXXzinJ+T4Ar0YbFtxNcwnwkjVx/szmp95xmQf51w+Jsd5hZPH7RDCoX9KcPfnayKe/qpiQPcxA+VSjFqA7g4O8T5LQ20JbxBHgPNeR0dibHV3lszd2vVEfmGNTo+CX8Y+qk1+UVwCPgxWoX0WwPK4uYyf7yIOB7erA/GvH+TkRwY721Zu4PmI/MmjnnRzj/cw+VggA2Dud63KszxPikG7rKR4NGHA96An4mvr+keeMfWxx5wdiHQn3En8K4pwK/TBidn/AMK4yPgWG3uqRa3/ABJZEWUTMrOoIeFWGCQDlgpxtnfNV3RQPzwxnsNvC6mD5W7Xj7+i0GIkgZ5kDaoX0WWd1ERCsxYiQqCLeNTo1qpOGmkbVpPIL7DqnrXHo5Oscq6j6yLbE7aVeF5GRW8DIs2oeOMcyM8KgOFssrBdzRlxOZ4BX68mzW7DqrGHoXbgbmZm73M8usnvOoMMewACqriFo9u7EvrwA4Y4DPFqCyCTGxaIsrK+MlTpPeS5E0rdJisjsRvohkg25F53iGB5p1QJ8M+RxvQTyzyGOUlzSDe+zLXdmue4BlnNyKq+lVoJIAhAOqWBQPNp41/Ake+tH4X0NtLeXrYogr4KglmbSDjIUMSFzgcqQ+Iwa3tkB9a6t/3ZBIfklatXa5FH/wA/E+S35R/e4BFFFFdpc9FFFFERRRRRFWdJODR3drLBKSEddyvMYIYEZ2yCAd9q/P8AwroE88McvXKgkUMFMZYgHlk6gM43xWkemjpTPbJBFA5j67rC7AKSVUKujtA4zrztvtzrMeGdO54USPTEyIqqoKsDhQANw3PA54qlWCpwD4ci+/q4qaExYv1b2UqX0bzD1Zom8Mhl/wDVVbc9CLtDtEH80dSPgSG/dq7g9Ju/bt8DxWTPyKj8asofSDan1utT2pn+EmuV8RylH02B3vcVc5ujfo4j3vCz+44RMuQ8Eox4xvj44waj29yYz2HMZ79DFT+6Qc1rUHSm1blcRjyZtP8AFipmI5R/ZyD9Vv8AnT5u9mUsRHveFn4Bjv25B74rKR0iuMYMzOvhIFkH+0BrwOKqdmt7Zh+jH1Z/aiK4+FaVN0Utcf5tEPurp/hxVfP0BtSOyJU+6+f4w1bs5VpT/Ejh6G61dQTjQg8fVIwuLZtjBLH5xz6vlKp/GvgtLVsESyRkf3sAY/tRMcfs00z+jYfYuCPvxhvmrL+FQZvR5cA9h4XHmWU/DSR86tMr6Z3Rkt23/wDQKgdSzDVnvgodu0y7w36ewzyRk/qzBRUlrm/ZTriS4XzSGbP+ryTUK46H3an8izDxRkP88/Kq2XhcsZ7cMiEd5jYfvYx86mAikP0lp4An7EKM42ZEOHf5qyuOIIo+v4fGniQJLf8ACvHXWLgDq7mPx0Okg/f3qHBx2ZCQk8g8usJH7JJHyrs3HpW/KCKX/Fhjb4EKD86k5kjS/wDyPgbha85f/A/yup4baEjRdlD/AKS3fP7SZA9tXnRyymFxHpvY5YwcuqzsxIAP2G7vwpc/pGNvXtoj/htLH/xMv7tWXAOMW1vKJeruA2CNOuN1GcZPqoar1Mcjo3AXOR1DT4WKkhcwPBNhnsv+VqAOAfAc/wCdUV3KpdntpbaQyDEsEjqUmGAAe/S4XbVggjAPIYjXHTS1likRZGVmRlGpGG5Ugb4I7/GmW06cWk3ZxnbkTE37oct+7Xm6eGopTzoa4HTh5rp1VRHJ9AsQqVL+TYfROIfdF2DH7M9djT5csbYxU+1tGJRpFRerGI4Y/Ui2IJGw1OQcasAAZAG5J6WqIZJ3jiEaFlC4TRqAjQlsYH22ce6qrinHHY9VajJMqQtMcaY3d1jwoPruC33Rg5zjFWn1E9QeYjAbe17C2vXmezrOm5aQxRRNEz77gr3g0QuOJQIN/ouqeQ9yko0cSn9I63bHgtabVdwLgMVpEIogcZJZics7H1mZjuWNWNekpacU8QjGxc2aUyvLyiiiirKhRRRRREUUUURL/TLoZFxGFY5WZCjakdMZU4IPMEEEHcezwrEOP+j9oLua3WUMIo0kDMuCwYOcYBO40Hfz5Cv0fWS9Mn/7UvPK1h/C4osFZkeik+UACNrUuMN3DTnOcAHtLUKfhEyKWaNgqnSTzAOrTjbv1beZrSLVPrIx3rCvd+cw/wDRXBYAYkG3buC/t+ueYfw0WqzYqw2KkEbYIII9oNeFABzgZrRbzhxdJpSjOsN8rMiqXLILeKMkL36dQPsBqHxGWwkRxqt0lYBQ2kKyFiFDEbHs51HPcKWRKUPFp0OVmlX2SNj4ZxVjB0zu1/ttXkyIfnpz86jcRsMyyNBDN9HLv1TBJGUoGIUh8HUCBnOe+qyUgNgnB8CcH4GoXwRP6TQe0BSNke3okjimuD0jTj144n9mpf5kfKp8HpJTHbgcH9B1P8QWkXFegtVH8l0rv4d1wp21s7f5LR4en9ocajIntjJ/g1VZQdJbZvVuIgTyBcKfg2DWS4r0TVR3IkB6JI99isN5TlGoBWxyWkco7SRyDzVX/EGq+46IWjbG3Qfcyn8BFZSq4ORsfEbH4irC247cJ6s8o/XY/jmoflM0f7UxHePAqT5hG7pxg++xPE3o9tj6pmj+64P8YY/OoVz6NB/Z3BH34wfmrD8Ko7fpzdr/AGiv99FP4YNWEPpJmHrxRP7NS/zanMcpx9F4Pd5ha87Rv1aR73FcpvRzcD1Xif3sp+akfOq+56JXaZzbuQO9NL/AKSflTFbek1CPrIHB/QdW/i0VZW/T+1bmZIz4NGT/AAFhWRU8ox9OMHs/B8lgw0jui+3b+Qs61PAcduEnu7UZ+GxqUekVwoH18vYIdSWJ0sucMNWdxkmtMj6S2sgwJ4jn7LHT8nxXToZ0dtZ+KyPohZIIY3CqF0mVpHPWYGxZVUfteOKtUtYaiTBJEWnW5/IChmpxG3Ex4IWl9HppXtYGnGJmiQybY7RUFtu7fuqwoorrqoiiiiiIooooiKKKKIisd6WyhuIcSIz2YokPtELv/wAYrYqxbjp/rnFPOWNfjDCv86LBXqAfXsd+zHEPZ2pjUPh9uTFZBicqAx8yIGU598lSrhtJnbvCfgrMPxryoxJCvcIpPkYAPkTWVquvB+kKQiZXjuD/AFiQ6kgkdOSj1lBGcjlU1+l1k3rtjH97DIuP20pp9GD5tpx4XU4+JDfgacMVhbWWVw9MbHAC3duABsNYUDw2OKnR31vNsskMnkHRv5mn6fh8bjDxow8GUEfMUv8AE/Rjw2dWDWkKFvtRKI2B8QUx/wC/fRLJZuOidpIctbQk+PVqD8QAar7n0eWTf2JX7skg+WrHyqbNPPw89XeqzQrhUvFBZGHJevAyUfGMseyeeRVrbTrIoaNg6kZDIQwIPgRkVlYSXN6K4CezLcL5Eow/gB+dV0/opfJ0XK47g0Rz7CQ/zxWk6fbVJfdJUD9Tbg3Vyc4hhIYjHMyN6qLuPWPuoiQrj0Z3YPZMLD77A/Ar/Oo8PRLRHdfSWEcsQiEYDg7uwwxAzqTDKO7v5VobcbuIyOv4dfR+aRiZR7TGSflUW+6SWEo0XJUZ+zcwOvw6xAM+w1hEoS9BowCRMwABJZlUgAb52xtVVZdFZZc4KghUOGyPyih1BwDjsFW/Wx3U5RcG4VI2lJ48E56sXXYznPqMxBHljHlXiC77d5cNJr+tkOshRlYVEYPZAHKPuAFFhI8vRydQh0htbFV0sNyAx2zjYhGIPhUabh0qetG/PT6pO45jbYnY8q0K2tQn0aNhkxoTkjvVVjJ8c/WGuUEi/wBXJzyln5+A3/31EWdPIBsSAfA7H509ehvhUknEkkTISBXaRhyIZSqofaxDY/Q8q1X0c8FVeF2/WorNMpmk1KDlpiZDkHwDAewUycP4XDAuiCKOJc50xoqDJ5nCgDNFtZSqKKKLKKKKKIiiiiiIooooiKxjpSnV8RvkbYySWsqjxVjEhPuaNq2eq7i/R22ugBcQRy6fVLqCVz+aeY9xoix+/c6L3uwhH+wB/E1IlX+sRf4Uv8cFOs3oksjqCm5jDesFuJCCMYwdZbu28aiSeiJNWUvrxdmAyY2IDEEgEpkbqO/O1FrZS/Rcv1N0RuDdy4PsWNT8GBHup0qr6N9H47K3WCMuyqWJZzlmZmLMzEAbkk91WlFsiiiiiL4VzzpauvRxYOzP1AjZuZhZ4snxPVld/OmaiiJRHoq4fnLRSP5STzOD7QzkUxcL4NDbJogijiXwRQo9+OdTKKIivjIDzAPtr7RRFQ9IeC2QgkluLa3dYkZyWiQ7KCTzHlWSWlpotEjKgFgiso5AyMC4HkNTVpHpVuCLDqRzuZY4f1SS8n+zR6Rbn1owMeszcu5VP82Wi1K53U2Glb8yLPvOs/yWq/i50wzoAcx2gUHzkLqQP9Wv/wA5TJF1LNyOuQJ7sxxt8MNUXij5ivDjdDGNh3BYn2/bNFhbrw+DRFGg5Kij4KBUiviHYV9ot0UUUURFFFFERRRRREUUUURFFFFERRRRREUUUURFFFFERRRRREm9K+mV7aylYeGSXEYx9aJPW2B7KIrvtuNwOVKz+l/iOf8AuiUe1bj/AKNa3RRFkEnpj4gP/pTj2rP/ANKolx6a7/H+ZLF5ukxHzC1tVfCKLC/PPGvS4931KzrAqxTLJ2CQ2yuh5kj1XbarKLjdtJPHpnjbCNyYfaZc+/CjY+NbkYFP2R8BUS84FbyrplgidT3NGpHzFEssUtb9DHB20BkbrHBYAqGV35ePWMoqNxbikKxTjWCzyjAU5JA6oE+GML3nurZj0F4fjH0K1xnOOpTGfhXkdAuHjlY2v+pT/lRYsqex9MPDpCA0rxE/3kbAD2uAUHtzTnFKGUMpDKwBBByCDuCCO6qdOhNgpBFnbAjkRCn/ACq6RcDAGB4UWy+0UUURFFFFERRRRREUUUURFFFFERRRRREUUUURFFFFERRRRREUUUURFFFFERRRRREUUUURFFFFERRRRREUUUURFFFFEX//2Q=="/>
          <p:cNvSpPr>
            <a:spLocks noChangeAspect="1" noChangeArrowheads="1"/>
          </p:cNvSpPr>
          <p:nvPr/>
        </p:nvSpPr>
        <p:spPr bwMode="auto">
          <a:xfrm>
            <a:off x="0" y="-1050925"/>
            <a:ext cx="2085975" cy="22002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258160" y="4604606"/>
            <a:ext cx="6324599" cy="523220"/>
          </a:xfrm>
          <a:prstGeom prst="rect">
            <a:avLst/>
          </a:prstGeom>
          <a:noFill/>
        </p:spPr>
        <p:txBody>
          <a:bodyPr wrap="square" lIns="91440" tIns="45720" rIns="91440" bIns="45720">
            <a:spAutoFit/>
          </a:bodyPr>
          <a:lstStyle/>
          <a:p>
            <a:pPr algn="ctr"/>
            <a:r>
              <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School Age Services Program </a:t>
            </a:r>
          </a:p>
        </p:txBody>
      </p:sp>
      <p:sp>
        <p:nvSpPr>
          <p:cNvPr id="2" name="Rectangle: Rounded Corners 1">
            <a:extLst>
              <a:ext uri="{FF2B5EF4-FFF2-40B4-BE49-F238E27FC236}">
                <a16:creationId xmlns:a16="http://schemas.microsoft.com/office/drawing/2014/main" id="{DC796293-6090-1734-6E8C-27A83C39E947}"/>
              </a:ext>
            </a:extLst>
          </p:cNvPr>
          <p:cNvSpPr/>
          <p:nvPr/>
        </p:nvSpPr>
        <p:spPr>
          <a:xfrm>
            <a:off x="1" y="1435093"/>
            <a:ext cx="6857999" cy="2859053"/>
          </a:xfrm>
          <a:prstGeom prst="roundRect">
            <a:avLst/>
          </a:prstGeom>
          <a:solidFill>
            <a:schemeClr val="accent3">
              <a:lumMod val="40000"/>
              <a:lumOff val="6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C898FCB-03B3-4808-5B96-86F45E1376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767"/>
            <a:ext cx="1130657" cy="1165626"/>
          </a:xfrm>
          <a:prstGeom prst="rect">
            <a:avLst/>
          </a:prstGeom>
        </p:spPr>
      </p:pic>
      <p:pic>
        <p:nvPicPr>
          <p:cNvPr id="6" name="Picture 5">
            <a:extLst>
              <a:ext uri="{FF2B5EF4-FFF2-40B4-BE49-F238E27FC236}">
                <a16:creationId xmlns:a16="http://schemas.microsoft.com/office/drawing/2014/main" id="{77F20393-CBDE-1F49-6870-4E9BC51B8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9522" y="92187"/>
            <a:ext cx="1838478" cy="1207206"/>
          </a:xfrm>
          <a:prstGeom prst="rect">
            <a:avLst/>
          </a:prstGeom>
        </p:spPr>
      </p:pic>
      <p:sp>
        <p:nvSpPr>
          <p:cNvPr id="7" name="Rectangle 6">
            <a:extLst>
              <a:ext uri="{FF2B5EF4-FFF2-40B4-BE49-F238E27FC236}">
                <a16:creationId xmlns:a16="http://schemas.microsoft.com/office/drawing/2014/main" id="{DC29EE3B-A936-DECF-03F1-BBB98F6BF099}"/>
              </a:ext>
            </a:extLst>
          </p:cNvPr>
          <p:cNvSpPr/>
          <p:nvPr/>
        </p:nvSpPr>
        <p:spPr>
          <a:xfrm>
            <a:off x="17078" y="1410374"/>
            <a:ext cx="6823841" cy="2908489"/>
          </a:xfrm>
          <a:prstGeom prst="rect">
            <a:avLst/>
          </a:prstGeom>
        </p:spPr>
        <p:txBody>
          <a:bodyPr wrap="square">
            <a:spAutoFit/>
          </a:bodyPr>
          <a:lstStyle/>
          <a:p>
            <a:pPr lvl="0" algn="ctr" eaLnBrk="0" fontAlgn="base" hangingPunct="0">
              <a:spcBef>
                <a:spcPct val="0"/>
              </a:spcBef>
              <a:spcAft>
                <a:spcPct val="0"/>
              </a:spcAft>
            </a:pPr>
            <a:r>
              <a:rPr lang="en-US" sz="1600" b="1" dirty="0">
                <a:latin typeface="Times New Roman" pitchFamily="18" charset="0"/>
                <a:ea typeface="Times New Roman" pitchFamily="18" charset="0"/>
                <a:cs typeface="Times New Roman" pitchFamily="18" charset="0"/>
              </a:rPr>
              <a:t>Center Director 718.630.4079</a:t>
            </a:r>
            <a:endParaRPr lang="en-US" sz="1600" dirty="0">
              <a:latin typeface="Times New Roman" pitchFamily="18" charset="0"/>
              <a:cs typeface="Times New Roman" pitchFamily="18" charset="0"/>
            </a:endParaRPr>
          </a:p>
          <a:p>
            <a:pPr lvl="0" algn="ctr" eaLnBrk="0" fontAlgn="base" hangingPunct="0">
              <a:spcBef>
                <a:spcPct val="0"/>
              </a:spcBef>
              <a:spcAft>
                <a:spcPct val="0"/>
              </a:spcAft>
            </a:pPr>
            <a:r>
              <a:rPr lang="en-US" sz="1600" b="1" dirty="0">
                <a:latin typeface="Times New Roman" pitchFamily="18" charset="0"/>
                <a:ea typeface="Times New Roman" pitchFamily="18" charset="0"/>
                <a:cs typeface="Times New Roman" pitchFamily="18" charset="0"/>
              </a:rPr>
              <a:t>For children ages 6 weeks to 4 years</a:t>
            </a:r>
            <a:endParaRPr lang="en-US" sz="1600" dirty="0">
              <a:latin typeface="Times New Roman" pitchFamily="18" charset="0"/>
              <a:cs typeface="Times New Roman" pitchFamily="18" charset="0"/>
            </a:endParaRPr>
          </a:p>
          <a:p>
            <a:pPr lvl="0" algn="just" eaLnBrk="0" fontAlgn="base" hangingPunct="0">
              <a:spcBef>
                <a:spcPct val="0"/>
              </a:spcBef>
              <a:spcAft>
                <a:spcPct val="0"/>
              </a:spcAft>
            </a:pPr>
            <a:r>
              <a:rPr lang="en-US" sz="1600" dirty="0">
                <a:latin typeface="Times New Roman" pitchFamily="18" charset="0"/>
                <a:ea typeface="Times New Roman" pitchFamily="18" charset="0"/>
                <a:cs typeface="Times New Roman" pitchFamily="18" charset="0"/>
              </a:rPr>
              <a:t>The CDC provides full day, hourly (on a space-available basis), Programming. CYS also promotes kindergarten readiness with developmental curriculums for participating children. Our primary goal is to provide care and opportunities, which will help each child become the most successful and happy individual he or she can be.</a:t>
            </a:r>
            <a:endParaRPr lang="en-US" sz="1600" dirty="0">
              <a:latin typeface="Times New Roman" pitchFamily="18" charset="0"/>
              <a:cs typeface="Times New Roman" pitchFamily="18" charset="0"/>
            </a:endParaRPr>
          </a:p>
          <a:p>
            <a:pPr lvl="0" algn="just" eaLnBrk="0" fontAlgn="base" hangingPunct="0">
              <a:spcBef>
                <a:spcPct val="0"/>
              </a:spcBef>
              <a:spcAft>
                <a:spcPct val="0"/>
              </a:spcAft>
            </a:pPr>
            <a:r>
              <a:rPr lang="en-US" sz="1600" dirty="0">
                <a:latin typeface="Times New Roman" pitchFamily="18" charset="0"/>
                <a:ea typeface="Times New Roman" pitchFamily="18" charset="0"/>
                <a:cs typeface="Times New Roman" pitchFamily="18" charset="0"/>
              </a:rPr>
              <a:t>The Center provides security and warmth, and a range of developmental opportunities and activities. These include group play, individual attention to each child's strengths and needs, and activities designed to promote physical, social, emotional and intellectual development.</a:t>
            </a:r>
            <a:endParaRPr lang="en-US" sz="1600" dirty="0"/>
          </a:p>
        </p:txBody>
      </p:sp>
      <p:sp>
        <p:nvSpPr>
          <p:cNvPr id="11" name="Rectangle: Rounded Corners 10">
            <a:extLst>
              <a:ext uri="{FF2B5EF4-FFF2-40B4-BE49-F238E27FC236}">
                <a16:creationId xmlns:a16="http://schemas.microsoft.com/office/drawing/2014/main" id="{61FA1348-2E72-0A1D-38BE-06071649C4BC}"/>
              </a:ext>
            </a:extLst>
          </p:cNvPr>
          <p:cNvSpPr/>
          <p:nvPr/>
        </p:nvSpPr>
        <p:spPr>
          <a:xfrm>
            <a:off x="-17080" y="5105400"/>
            <a:ext cx="6875080" cy="2859053"/>
          </a:xfrm>
          <a:prstGeom prst="roundRect">
            <a:avLst/>
          </a:prstGeom>
          <a:solidFill>
            <a:schemeClr val="accent3">
              <a:lumMod val="40000"/>
              <a:lumOff val="6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FD8D235-5731-AD2B-046C-0A47807437ED}"/>
              </a:ext>
            </a:extLst>
          </p:cNvPr>
          <p:cNvSpPr/>
          <p:nvPr/>
        </p:nvSpPr>
        <p:spPr>
          <a:xfrm>
            <a:off x="0" y="5446747"/>
            <a:ext cx="6858000" cy="2585323"/>
          </a:xfrm>
          <a:prstGeom prst="rect">
            <a:avLst/>
          </a:prstGeom>
        </p:spPr>
        <p:txBody>
          <a:bodyPr wrap="square">
            <a:spAutoFit/>
          </a:bodyPr>
          <a:lstStyle/>
          <a:p>
            <a:pPr algn="ctr"/>
            <a:r>
              <a:rPr lang="en-US" b="1" dirty="0">
                <a:latin typeface="David" pitchFamily="34" charset="-79"/>
                <a:ea typeface="Calibri" pitchFamily="34" charset="0"/>
                <a:cs typeface="David" pitchFamily="34" charset="-79"/>
              </a:rPr>
              <a:t>Did you know that school aged children enrolled in CYS are eligible for 4 free hours of Open- Rec at the School Age Program. </a:t>
            </a:r>
          </a:p>
          <a:p>
            <a:pPr algn="ctr"/>
            <a:r>
              <a:rPr lang="en-US" b="1" dirty="0">
                <a:solidFill>
                  <a:srgbClr val="7030A0"/>
                </a:solidFill>
                <a:latin typeface="David" pitchFamily="34" charset="-79"/>
                <a:cs typeface="David" pitchFamily="34" charset="-79"/>
              </a:rPr>
              <a:t>Open- Rec is scheduled for the 1st and 3</a:t>
            </a:r>
            <a:r>
              <a:rPr lang="en-US" b="1" baseline="30000" dirty="0">
                <a:solidFill>
                  <a:srgbClr val="7030A0"/>
                </a:solidFill>
                <a:latin typeface="David" pitchFamily="34" charset="-79"/>
                <a:cs typeface="David" pitchFamily="34" charset="-79"/>
              </a:rPr>
              <a:t>rd</a:t>
            </a:r>
            <a:r>
              <a:rPr lang="en-US" b="1" dirty="0">
                <a:solidFill>
                  <a:srgbClr val="7030A0"/>
                </a:solidFill>
                <a:latin typeface="David" pitchFamily="34" charset="-79"/>
                <a:cs typeface="David" pitchFamily="34" charset="-79"/>
              </a:rPr>
              <a:t> Friday of each month  from 4-5:30 pm</a:t>
            </a:r>
          </a:p>
          <a:p>
            <a:pPr algn="ctr"/>
            <a:r>
              <a:rPr lang="en-US" b="1" dirty="0">
                <a:solidFill>
                  <a:srgbClr val="7030A0"/>
                </a:solidFill>
                <a:latin typeface="David" pitchFamily="34" charset="-79"/>
                <a:cs typeface="David" pitchFamily="34" charset="-79"/>
              </a:rPr>
              <a:t>Call SAS for more info</a:t>
            </a:r>
          </a:p>
          <a:p>
            <a:pPr algn="ctr"/>
            <a:r>
              <a:rPr lang="en-US" b="1" dirty="0">
                <a:solidFill>
                  <a:srgbClr val="7030A0"/>
                </a:solidFill>
                <a:latin typeface="David" pitchFamily="34" charset="-79"/>
                <a:cs typeface="David" pitchFamily="34" charset="-79"/>
              </a:rPr>
              <a:t>718-630-4518</a:t>
            </a:r>
          </a:p>
          <a:p>
            <a:pPr algn="ctr"/>
            <a:r>
              <a:rPr lang="en-US" b="1" dirty="0">
                <a:solidFill>
                  <a:srgbClr val="7030A0"/>
                </a:solidFill>
                <a:latin typeface="David" pitchFamily="34" charset="-79"/>
                <a:cs typeface="David" pitchFamily="34" charset="-79"/>
              </a:rPr>
              <a:t>Reminder!! Parent Teacher Conferences are in May!</a:t>
            </a:r>
          </a:p>
          <a:p>
            <a:pPr algn="ctr"/>
            <a:r>
              <a:rPr lang="en-US" b="1" dirty="0">
                <a:solidFill>
                  <a:srgbClr val="7030A0"/>
                </a:solidFill>
                <a:latin typeface="David" pitchFamily="34" charset="-79"/>
                <a:cs typeface="David" pitchFamily="34" charset="-79"/>
              </a:rPr>
              <a:t>Homework Power Hour 3:30- 4:30</a:t>
            </a:r>
          </a:p>
          <a:p>
            <a:pPr algn="ctr"/>
            <a:r>
              <a:rPr lang="en-US" b="1" dirty="0">
                <a:solidFill>
                  <a:srgbClr val="7030A0"/>
                </a:solidFill>
                <a:latin typeface="David" pitchFamily="34" charset="-79"/>
                <a:cs typeface="David" pitchFamily="34" charset="-79"/>
              </a:rPr>
              <a:t>Mon- Thursday</a:t>
            </a:r>
          </a:p>
        </p:txBody>
      </p:sp>
      <p:sp>
        <p:nvSpPr>
          <p:cNvPr id="14" name="Rectangle 13">
            <a:extLst>
              <a:ext uri="{FF2B5EF4-FFF2-40B4-BE49-F238E27FC236}">
                <a16:creationId xmlns:a16="http://schemas.microsoft.com/office/drawing/2014/main" id="{8D7297FF-0554-744C-2A6E-A484421C255D}"/>
              </a:ext>
            </a:extLst>
          </p:cNvPr>
          <p:cNvSpPr/>
          <p:nvPr/>
        </p:nvSpPr>
        <p:spPr>
          <a:xfrm>
            <a:off x="1916779" y="5130117"/>
            <a:ext cx="3007362" cy="369332"/>
          </a:xfrm>
          <a:prstGeom prst="rect">
            <a:avLst/>
          </a:prstGeom>
        </p:spPr>
        <p:txBody>
          <a:bodyPr wrap="square">
            <a:spAutoFit/>
          </a:bodyPr>
          <a:lstStyle/>
          <a:p>
            <a:pPr algn="ctr"/>
            <a:r>
              <a:rPr lang="en-US" dirty="0">
                <a:solidFill>
                  <a:schemeClr val="accent5">
                    <a:lumMod val="75000"/>
                  </a:schemeClr>
                </a:solidFill>
                <a:latin typeface="Cooper Black" pitchFamily="18" charset="0"/>
              </a:rPr>
              <a:t>412 Sterling Drive</a:t>
            </a:r>
          </a:p>
        </p:txBody>
      </p:sp>
      <p:pic>
        <p:nvPicPr>
          <p:cNvPr id="15" name="Picture 16" descr="http://kearneypublicschools.org/modules/groups/homepagefiles/cms/771435/Image/Activities%20Pictures/school-bus.jpg">
            <a:extLst>
              <a:ext uri="{FF2B5EF4-FFF2-40B4-BE49-F238E27FC236}">
                <a16:creationId xmlns:a16="http://schemas.microsoft.com/office/drawing/2014/main" id="{D22E9507-C20F-D4E8-4F4B-EDD38B32D13E}"/>
              </a:ext>
            </a:extLst>
          </p:cNvPr>
          <p:cNvPicPr>
            <a:picLocks noChangeAspect="1" noChangeArrowheads="1"/>
          </p:cNvPicPr>
          <p:nvPr/>
        </p:nvPicPr>
        <p:blipFill>
          <a:blip r:embed="rId4" cstate="print"/>
          <a:srcRect/>
          <a:stretch>
            <a:fillRect/>
          </a:stretch>
        </p:blipFill>
        <p:spPr bwMode="auto">
          <a:xfrm>
            <a:off x="5650429" y="4216908"/>
            <a:ext cx="914400" cy="964692"/>
          </a:xfrm>
          <a:prstGeom prst="ellipse">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l="-67000" r="-24000"/>
          </a:stretch>
        </a:blipFill>
        <a:effectLst/>
      </p:bgPr>
    </p:bg>
    <p:spTree>
      <p:nvGrpSpPr>
        <p:cNvPr id="1" name=""/>
        <p:cNvGrpSpPr/>
        <p:nvPr/>
      </p:nvGrpSpPr>
      <p:grpSpPr>
        <a:xfrm>
          <a:off x="0" y="0"/>
          <a:ext cx="0" cy="0"/>
          <a:chOff x="0" y="0"/>
          <a:chExt cx="0" cy="0"/>
        </a:xfrm>
      </p:grpSpPr>
      <p:sp>
        <p:nvSpPr>
          <p:cNvPr id="5" name="Rectangle 4"/>
          <p:cNvSpPr/>
          <p:nvPr/>
        </p:nvSpPr>
        <p:spPr>
          <a:xfrm>
            <a:off x="-36786" y="1225540"/>
            <a:ext cx="6858000" cy="400110"/>
          </a:xfrm>
          <a:prstGeom prst="rect">
            <a:avLst/>
          </a:prstGeom>
        </p:spPr>
        <p:txBody>
          <a:bodyPr wrap="square">
            <a:spAutoFit/>
          </a:bodyPr>
          <a:lstStyle/>
          <a:p>
            <a:pPr algn="ctr"/>
            <a:r>
              <a:rPr lang="en-US" sz="2000" b="1" dirty="0">
                <a:latin typeface="Times New Roman" pitchFamily="18" charset="0"/>
                <a:cs typeface="Times New Roman" pitchFamily="18" charset="0"/>
              </a:rPr>
              <a:t> </a:t>
            </a:r>
            <a:r>
              <a:rPr lang="en-US" sz="2000" b="1" dirty="0">
                <a:solidFill>
                  <a:schemeClr val="accent1"/>
                </a:solidFill>
                <a:latin typeface="Times New Roman" pitchFamily="18" charset="0"/>
                <a:cs typeface="Times New Roman" pitchFamily="18" charset="0"/>
              </a:rPr>
              <a:t>CYS </a:t>
            </a:r>
            <a:r>
              <a:rPr lang="en-US" sz="2000" dirty="0">
                <a:solidFill>
                  <a:schemeClr val="accent1"/>
                </a:solidFill>
                <a:latin typeface="Cooper Black" pitchFamily="18" charset="0"/>
                <a:cs typeface="Times New Roman" pitchFamily="18" charset="0"/>
              </a:rPr>
              <a:t>Parent Education workshops</a:t>
            </a:r>
          </a:p>
        </p:txBody>
      </p:sp>
      <p:sp>
        <p:nvSpPr>
          <p:cNvPr id="10" name="Rectangle 9"/>
          <p:cNvSpPr/>
          <p:nvPr/>
        </p:nvSpPr>
        <p:spPr>
          <a:xfrm>
            <a:off x="26276" y="4870450"/>
            <a:ext cx="6858000" cy="400110"/>
          </a:xfrm>
          <a:prstGeom prst="rect">
            <a:avLst/>
          </a:prstGeom>
        </p:spPr>
        <p:txBody>
          <a:bodyPr wrap="square">
            <a:spAutoFit/>
          </a:bodyPr>
          <a:lstStyle/>
          <a:p>
            <a:pPr algn="ctr"/>
            <a:r>
              <a:rPr lang="en-US" sz="2000" b="1" u="sng" dirty="0">
                <a:latin typeface="Times New Roman" pitchFamily="18" charset="0"/>
                <a:cs typeface="Times New Roman" pitchFamily="18" charset="0"/>
              </a:rPr>
              <a:t>Parent Participation</a:t>
            </a:r>
            <a:endParaRPr lang="en-US" sz="2000" u="sng" dirty="0">
              <a:latin typeface="Times New Roman" pitchFamily="18" charset="0"/>
              <a:cs typeface="Times New Roman" pitchFamily="18" charset="0"/>
            </a:endParaRPr>
          </a:p>
        </p:txBody>
      </p:sp>
      <p:sp>
        <p:nvSpPr>
          <p:cNvPr id="15" name="Rectangle 14"/>
          <p:cNvSpPr/>
          <p:nvPr/>
        </p:nvSpPr>
        <p:spPr>
          <a:xfrm rot="10800000" flipV="1">
            <a:off x="1359257" y="3250049"/>
            <a:ext cx="3810000" cy="1169551"/>
          </a:xfrm>
          <a:prstGeom prst="rect">
            <a:avLst/>
          </a:prstGeom>
        </p:spPr>
        <p:txBody>
          <a:bodyPr wrap="square">
            <a:spAutoFit/>
          </a:bodyPr>
          <a:lstStyle/>
          <a:p>
            <a:pPr marR="55260" algn="ctr"/>
            <a:r>
              <a:rPr lang="en-US" sz="1400" b="0" i="0" u="none" strike="noStrike" baseline="0" dirty="0">
                <a:latin typeface="Arial" panose="020B0604020202020204" pitchFamily="34" charset="0"/>
                <a:cs typeface="Arial" panose="020B0604020202020204" pitchFamily="34" charset="0"/>
              </a:rPr>
              <a:t>These classes are open to all registered CYS Families. If you’re interested in taking any of CYS Parent Education workshops or becoming a volunteer for CYS contact: </a:t>
            </a:r>
          </a:p>
          <a:p>
            <a:pPr marR="86150" algn="ctr"/>
            <a:r>
              <a:rPr lang="en-US" sz="1400" b="0" i="0" u="none" strike="noStrike" baseline="0" dirty="0">
                <a:latin typeface="Arial" panose="020B0604020202020204" pitchFamily="34" charset="0"/>
                <a:cs typeface="Arial" panose="020B0604020202020204" pitchFamily="34" charset="0"/>
              </a:rPr>
              <a:t>718-630-4805</a:t>
            </a:r>
            <a:endParaRPr lang="en-US" sz="1400" b="1" dirty="0">
              <a:solidFill>
                <a:schemeClr val="accent1"/>
              </a:solidFill>
              <a:latin typeface="Arial" panose="020B0604020202020204" pitchFamily="34" charset="0"/>
              <a:cs typeface="Arial" panose="020B0604020202020204" pitchFamily="34" charset="0"/>
            </a:endParaRPr>
          </a:p>
        </p:txBody>
      </p:sp>
      <p:sp>
        <p:nvSpPr>
          <p:cNvPr id="16" name="Rectangle 15"/>
          <p:cNvSpPr/>
          <p:nvPr/>
        </p:nvSpPr>
        <p:spPr>
          <a:xfrm flipH="1">
            <a:off x="11824" y="1570588"/>
            <a:ext cx="6846176" cy="1384995"/>
          </a:xfrm>
          <a:prstGeom prst="rect">
            <a:avLst/>
          </a:prstGeom>
        </p:spPr>
        <p:txBody>
          <a:bodyPr wrap="square">
            <a:spAutoFit/>
          </a:bodyPr>
          <a:lstStyle/>
          <a:p>
            <a:pPr marR="58560" algn="ctr"/>
            <a:r>
              <a:rPr lang="en-US" sz="1400" b="1" i="0" u="none" strike="noStrike" baseline="0" dirty="0">
                <a:solidFill>
                  <a:srgbClr val="00AF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you want to know how to: </a:t>
            </a:r>
          </a:p>
          <a:p>
            <a:pPr marR="0" algn="l"/>
            <a:endParaRPr lang="en-US" sz="1400" b="0" i="0" u="none" strike="noStrike" baseline="0" dirty="0">
              <a:solidFill>
                <a:srgbClr val="000000"/>
              </a:solidFill>
              <a:latin typeface="Arial" panose="020B0604020202020204" pitchFamily="34" charset="0"/>
              <a:cs typeface="Arial" panose="020B0604020202020204" pitchFamily="34" charset="0"/>
            </a:endParaRPr>
          </a:p>
          <a:p>
            <a:pPr marR="0" algn="l"/>
            <a:r>
              <a:rPr lang="en-US" sz="1400" b="0" i="0" u="none" strike="noStrike" baseline="0" dirty="0">
                <a:solidFill>
                  <a:srgbClr val="000000"/>
                </a:solidFill>
                <a:latin typeface="Arial" panose="020B0604020202020204" pitchFamily="34" charset="0"/>
                <a:cs typeface="Arial" panose="020B0604020202020204" pitchFamily="34" charset="0"/>
              </a:rPr>
              <a:t>-Apply for Financial Aid -Recognize your child’s developmental milestones</a:t>
            </a:r>
          </a:p>
          <a:p>
            <a:pPr marR="0" algn="l"/>
            <a:r>
              <a:rPr lang="en-US" sz="1400" b="0" i="0" u="none" strike="noStrike" baseline="0" dirty="0">
                <a:solidFill>
                  <a:srgbClr val="000000"/>
                </a:solidFill>
                <a:latin typeface="Arial" panose="020B0604020202020204" pitchFamily="34" charset="0"/>
                <a:cs typeface="Arial" panose="020B0604020202020204" pitchFamily="34" charset="0"/>
              </a:rPr>
              <a:t>-Access your children's academic records online -Learn how to navigate the local school system</a:t>
            </a:r>
          </a:p>
          <a:p>
            <a:pPr marR="0" algn="ctr"/>
            <a:r>
              <a:rPr lang="en-US" sz="1400" b="0" i="0" u="none" strike="noStrike" baseline="0" dirty="0">
                <a:solidFill>
                  <a:srgbClr val="000000"/>
                </a:solidFill>
                <a:latin typeface="Arial" panose="020B0604020202020204" pitchFamily="34" charset="0"/>
                <a:cs typeface="Arial" panose="020B0604020202020204" pitchFamily="34" charset="0"/>
              </a:rPr>
              <a:t>And much more?</a:t>
            </a:r>
          </a:p>
        </p:txBody>
      </p:sp>
      <p:pic>
        <p:nvPicPr>
          <p:cNvPr id="3" name="Picture 2">
            <a:extLst>
              <a:ext uri="{FF2B5EF4-FFF2-40B4-BE49-F238E27FC236}">
                <a16:creationId xmlns:a16="http://schemas.microsoft.com/office/drawing/2014/main" id="{7706A935-A3CC-2C0A-F2FE-DBBF31E61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33767"/>
            <a:ext cx="1130657" cy="1165626"/>
          </a:xfrm>
          <a:prstGeom prst="rect">
            <a:avLst/>
          </a:prstGeom>
        </p:spPr>
      </p:pic>
      <p:pic>
        <p:nvPicPr>
          <p:cNvPr id="4" name="Picture 3">
            <a:extLst>
              <a:ext uri="{FF2B5EF4-FFF2-40B4-BE49-F238E27FC236}">
                <a16:creationId xmlns:a16="http://schemas.microsoft.com/office/drawing/2014/main" id="{FEF85858-7E9D-823E-1B19-11AD519898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9522" y="92187"/>
            <a:ext cx="1838478" cy="1207206"/>
          </a:xfrm>
          <a:prstGeom prst="rect">
            <a:avLst/>
          </a:prstGeom>
        </p:spPr>
      </p:pic>
      <p:sp>
        <p:nvSpPr>
          <p:cNvPr id="6" name="Rectangle: Rounded Corners 5">
            <a:extLst>
              <a:ext uri="{FF2B5EF4-FFF2-40B4-BE49-F238E27FC236}">
                <a16:creationId xmlns:a16="http://schemas.microsoft.com/office/drawing/2014/main" id="{5FB32EEF-A0AD-AABC-B67B-F34439ED7BF1}"/>
              </a:ext>
            </a:extLst>
          </p:cNvPr>
          <p:cNvSpPr/>
          <p:nvPr/>
        </p:nvSpPr>
        <p:spPr>
          <a:xfrm>
            <a:off x="-2628" y="4876801"/>
            <a:ext cx="6858000" cy="4267199"/>
          </a:xfrm>
          <a:prstGeom prst="roundRect">
            <a:avLst/>
          </a:prstGeom>
          <a:solidFill>
            <a:schemeClr val="accent3">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43D800-5ECE-3DAA-605F-B978ECBC4F3D}"/>
              </a:ext>
            </a:extLst>
          </p:cNvPr>
          <p:cNvSpPr/>
          <p:nvPr/>
        </p:nvSpPr>
        <p:spPr>
          <a:xfrm>
            <a:off x="11824" y="5299770"/>
            <a:ext cx="6858000" cy="3539430"/>
          </a:xfrm>
          <a:prstGeom prst="rect">
            <a:avLst/>
          </a:prstGeom>
        </p:spPr>
        <p:txBody>
          <a:bodyPr wrap="square">
            <a:spAutoFit/>
          </a:bodyPr>
          <a:lstStyle/>
          <a:p>
            <a:pPr algn="ctr"/>
            <a:r>
              <a:rPr lang="en-US" sz="1400" b="1" dirty="0"/>
              <a:t>PARENT  PARTICIPATION </a:t>
            </a:r>
          </a:p>
          <a:p>
            <a:pPr algn="ctr"/>
            <a:r>
              <a:rPr lang="en-US" sz="1400" b="1" dirty="0"/>
              <a:t>HOW DOES IT WORK?? </a:t>
            </a:r>
          </a:p>
          <a:p>
            <a:r>
              <a:rPr lang="en-US" sz="1400" b="1" dirty="0"/>
              <a:t>Parents sign a Memorandum of Understanding for participation in the program when they register their child with CYS. </a:t>
            </a:r>
          </a:p>
          <a:p>
            <a:r>
              <a:rPr lang="en-US" sz="1400" b="1" dirty="0"/>
              <a:t>For designated activities, parents can earn Parent Participation Points. Each opportunity earns a specific number of points. Ten points per month can be used for a </a:t>
            </a:r>
            <a:r>
              <a:rPr lang="en-US" sz="1400" b="1" dirty="0">
                <a:highlight>
                  <a:srgbClr val="00FFFF"/>
                </a:highlight>
              </a:rPr>
              <a:t>10% discount on your childcare expenses</a:t>
            </a:r>
            <a:r>
              <a:rPr lang="en-US" sz="1400" b="1" dirty="0"/>
              <a:t>. Parents must complete the activity and have the parent participation point logged in by the programs designee and must use the forms required to request the discount at the time of payment to receive the discount. </a:t>
            </a:r>
          </a:p>
          <a:p>
            <a:r>
              <a:rPr lang="en-US" sz="1400" b="1" dirty="0"/>
              <a:t>Parent Participation Points may not be shared between families. The CYS Central Registration Office will have available a Parent Participation brochure that lists many ways to earn points but each program in CYS will have  additional opportunities. The CYS Program Assistants may also have some things that need to be done for the room that are not listed in the brochure.  Activities not included on the list must be approved by Program Director PRIOR to being given to parents to do for points. </a:t>
            </a:r>
          </a:p>
          <a:p>
            <a:r>
              <a:rPr lang="en-US" sz="1400" b="1" dirty="0"/>
              <a:t>For more information ask your program director or call 718-630-4805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AutoShape 2" descr="data:image/jpeg;base64,/9j/4AAQSkZJRgABAQAAAQABAAD/2wBDAAkGBwgHBgkIBwgKCgkLDRYPDQwMDRsUFRAWIB0iIiAdHx8kKDQsJCYxJx8fLT0tMTU3Ojo6Iys/RD84QzQ5Ojf/2wBDAQoKCg0MDRoPDxo3JR8lNzc3Nzc3Nzc3Nzc3Nzc3Nzc3Nzc3Nzc3Nzc3Nzc3Nzc3Nzc3Nzc3Nzc3Nzc3Nzc3Nzf/wAARCABkAQUDASIAAhEBAxEB/8QAHAAAAQQDAQAAAAAAAAAAAAAAAAQFBgcBAgMI/8QATxAAAQMDAQMGCQgHBQUJAAAAAQIDBAAFESEGEjEHExRBUWEVIjZUcYGT0dIXMnN0kZKUsSM0QlVyssEWNVKCoSRTYmODM0RHZISis8Lh/8QAGgEAAgMBAQAAAAAAAAAAAAAAAAECAwUEBv/EADURAAIBAgMFBQcEAgMAAAAAAAECAAMRBBIxEyFBUaEVIjNx8AVSYoGRseE0YcHRFEQkMvH/2gAMAwEAAhEDEQA/AJtyibVXPZ6TBbtvR919Cyvnmyo6EYxgjtqIjlM2jHmPsFfFTnyzjE20n/lu/mmq6FbWEoUnohmUXmHi8RVWsyq26TL5Tdo//I/hz8VHym7R9kH8OfiqHJQpQUUpUQkZUQOHp7Kd7Lsxeb2jnIEJZazjnXDuIPoJ4+qr2oYdBdlAlK18Q5srEx6+U3aL/DB9gfio+U7aL/DB9gfipuumxV/tjBffhc40kZUWFb5SO3A1qPd41pJRwzi6gGNq+JQ2ZiJMvlN2i7II/wCgfio+U3aL/DB9gfiqG59NOlm2eu16ybdCccbBxzqvFQPWePqzTahh1F2URLiMQxsGMfvlN2j7IP4c/FR8pu0fZB/Dn4q1PJttEE53YZVj5of1/Ko1c7ZOtT/M3GI6w4eAUNFeg8D6qiiYVzZQJJ6mKQXYkST/ACm7R9kH2B+Kj5Ttov8ADB9gfiqG042mxXS8KxboTryQcFwaIT6SdKm2Hw6i5USC4jEMbBjJD8pu0XZB9gfio+U7aL/DB9gfirLfJltCtOSqC2exb6s/6JNM972TvVka52bEyyOLzSt9A9PWPWKqVcIxsAJaz4tRckx3+U3aLsg+wPxU87IbaX2/Xxq3vuQ2kLQtRUiOc6DvVVZnQ9tS3ktGdsY5/wCS7+VPEYektJiFF4qGIqvUVSxlvdFuX7xa/DD4qOi3L94tfhh8VbXm6R7PDVMmBzmEfOU2gq3ergNa5vXqG3akXRJW7EWkLStpJV4p4HFYgDEXtNu6g2vNui3L94tfhh8VHRbl+8Wvww+KlLklDMRcp/8ARNtoK3CvTdAGTmkUS+wZlkN4jLUuGG1OE7h3sJznxeOdOFLvEXtA5RxnToty/eLX4YfFR0W5fvFr8MPipJ/aaH0vofR5nSeZ5/muYVnczjP/AOca3l7RQokOHMdS/wAxM3AyoNEnK8boI4gnPXUsrcosyc+sUdFuX7xa/DD4qOi3L94tfhh8VYnXmLBMdt8Oc/JOGWEJ3nFnGToOzrPAVrBvUWbLehpDjUtlIW5HeQUrCTwI6iO8EilZrXtHdb2v1m/Rbl+8Wvww+Kjoty/eLX4YfFXK2X+BcpsqFHWsSouOdZcQUqT7/SK72+5tTnJCG2nkFhfNuc4jGFaHH+ooIYaiAKnQzXoty/eLX4YfFR0W5fvFr8MPirDd6guXp2zpd/21poOqRg4CT39uoOO+i83iNZoyZEwO8yVBO8hBVgk4AONdaLNcC0LrYm/WZ6Nc/wB4tfhh8VMG2l0vGz1m6czKjvL51KN1cfA1z2K7qljLnOtpXuqTvDO6oYIqG8rXkoPrKP61Oh3qqgjjK6/dpMwPCQz5TdouoQfYK+Kj5TdouvoP4dXxUwWuyP3SI7IZkRWg24EESXg2DkZ0J41zvdpes0huPJcZW6toOEMuBYTkkAE+gA+utoUcOWygC8xjXxGXNmNpfOzcx642GBNk7nPPsJcXuDAyR1Cik+xnknaPqqPyorAqAByBN+kSUBMgvLP+u2nP+7d/NNRzYrZpraOcpt6c2whsbymgf0qwOO6OoajXWpFyz/rtp+jd/NNMPJoVDbGHunGUrB7xu8K2aJYYO6mx3/eYtYK2Msw3bvtLSVsjaUWU2uPHDEZS0qdxqpwBQJClHXXGM9XVTFc+Ua1WmSYFvhOSUMeIVNKShsY0wntxUl2wluQNmLlIZUUupjqCFdaVHQH1Zrz7wAHZXNhKArgmobidOMrnDkCmLGX/ALMbSwdpIq3oe8hxsgOsufORnh6QddarPlRsbNrvbUqI3uMzkqUpCRoHARvfbkH05pdyNf3tcOzo6dP81OnLMB4PtpwM88oZ/wAtSpLsMXkXT8RVG2+EztrIlsFsx/aK5qMkHoEfV7BIKyeCAertPd6atTaK7tbOWpsRIpdfV+iiRGUZK1Y6gOoDU1w5OrYm2bLRMpw7JHSHCRqSoDH+mB6qitxmwr1t3LTMuRgMwUBmM+3JCFh0HUJT+0SSQR/wioVG29Y+6slTTYURb/s0jLd72ls96N3nImIfcwHUSGVNocSP2cEaDsPV9tWm43bNt9mUqHjNPpJQr9plY0+0H7fRTA/eZDM+5rYvLN0Ko5IhKiuJ6MU48fACtNdc4zka028ld9kPXmbCmPF3pSefSrAGVpwDoAAMjH2VKqC6bRRYrykaTBH2bG4bnIBcob1tnyYUoBLsdZQsDrx1juI19YqxIG2Ft2QscS1R46pk1CN+RzawEJcVqoFXaM4wB1U2crsJEe/x5SBgyWPH04lJxn7CPsqDcda7Qi4qmrNpOIu2FqMF1ljs8q7/ADo6RaW+a69x472O7SrGgS4t5trUpnDsaQ3kJUOIPEEf6EV57gQZlxfDMCK9Icz81tJOPSeA9dXpsTaX7Js5FgyyC+neWsA5CSok49Wa4cbRo01BTcZ3YGvWqMRU3iU3tfaU2XaGXCaGGQrfaHYhWoHq4eqnXks8sY/0Tv5VnlV8r3PoG/61ryW+WEf6Fz8q7GYthLnlOJVC4uw5y1tq9LMe3n2f/kTUWumdnhcbM54tum5fgKOgQsrBW19p3h6TU1uduj3NgMyw4WwoKwh1SMkHI+aRwIFcrjZ4NzjNR57PPNtLS4jfUchQ4HOc1j06gUAHSbNSmzbxrEW1Lq1txrc0046qW6OdQ0ATzKSCviRx0T/mps2XcVB2hutpejuMRpJ6ZFadAyAdHEgAkY3tfXUiFrjC5C4ZeMkJKAS8rASerdzjGnZXOVZYUu4NT3kvdJZGG1peWndB4gAHGumaFdQuXhA02LZhGb/xMHZ4L/8AvW+3wSm3WwJACRc4+AP4qdhZIXhXwpuvdM3d3f55fzc53cZxjPVW11tEK7c0mchxYbWFoSl5SAFDgdCNRTFRcynlEabZWHOR+dkcqNtL2ebVbHOYzw5zeO9jv3cVmbunlPtvNf8AaC2OF7H+De0z3ZqQTrTDnIYTJbUtTB3mXQ4oOIOMZCgc57ddaxBs8KC86+whapDwAdfccUtagOA3iScDspiqLfK0Nk1/neRWbEksql323J3plvuDxW2Bq8wQnfR6esd4p32ducR2Hd7ol5BhmSp7nM6bvNoJNO0C2R7fz3Rud/TL33OcdUvKjxOpOKSJ2btaIDsFtlbcZ1wuONtvLSFKPHgeHdwpGorLY+hAU2U3HoyIzVSoTNu2hdhSmpDUpT8xxaU45hw4KThR+ancA/hp95Q1JXswlSSCDKjkHt/SJp7mWyNOt6oEoOLjqTurTzisqHYSDk0mkbO26Rb2oD6H3IrRBQ2ZK9MYxrnJxjTWpCqpKseH2i2TAFRx+8dQtCShJUkKUPFBOp06qhvK15KD6yj+tSWNaIjEtuUkyVvNpUlBdkuLCQcZ0USOoVG+VvyT/wDUI/rSw9tstuceIvsWvyld7LREXBl6L4CNzcCw5vmSphLScEaqBHEnh7qS7VpdYnMxHbWLamOwENs88Xcp3lHO+ScjJI7sYra3W+4XTZ6dFiJTzCXUuOFToTzhCDhAT+0evHdRtY869MZWuEIbTrXPtID3O7wcUpRVvDvJ8XqxW0vja9fz/ExD4IlzbG+Sdo+qo/IUUbG+Sdo+qo/IUV5+r4jec9DS8NfKQTlo/XLV9E7+aaYeTPyxh/wr/lp+5aP1y1fRu/mmmLky8son8C/5TWzR/R/IzFq/rfmJZnKR5HXD0J/mFUVV68pHkbP9Cf5hVFUezfCPnD2n4o8pYXI3/e9w+rp/mpz5Z0ldttqRxU+oD1pps5G/72uH1dP81OfLOVC220p+cH1Efdql/wBd65S6n+hPrjLBYQltltCAEpSkJAHUAKr6bybSE3bwnarsEO8/z4TIazhW9vfOBGmerHrqfxHUPxWXm1ZQ4hK0kdYIrz9eJdwReLghyU+lSZToUN8jHjnvqjBpUZmCm3WX4x6aKpcXk7TsTtP4XlXEXCEiRJStDjgBwQoAEYx3D7Kctk+TwWK4tXCTclPPNZ3G2kbiNRg5ySTx7qqfpszzyR7Q++jp0zrmP+0V7672w1ZhbOPpOFcTQU3yH6yxOWUbztoQhJU4rnAABknO7gD11tspyat823K2hJUtQBERBwE/xEcTw0HfxqP8nEY3TayOqWpx8RkKeSHFFQChgA6+nPpAqy9uby5YtnnpMfAkLIaaJ/ZJ6/UMmuaq1Sllw6Hfz850U1p1S2Icbpxu1+2f2OjCMhDTbgGURIyAFH044Z7TTnszdF3myx7g4ylkvhR5sHO7qRx9VefHnXH3lvPrW444d5a1nKlHvNXpyeeR1u/gP8xqGKwy0aYN7mWYTEtVqEWsJW/Kr5XOfQN/1rXks8sI/wBE5+Vbcqvle59A3/WteS3yxj/ROflXZ/p/KcX+585ZPKDKkwdmX5cKS7HfaWjdW2R1rAOcg50JpTbiy9NUmNdJD4SwedbUsEeMfFVnGhG6r7a120tky8WF6BAS2XXVIOXF7oACgew9lK2jcTLbUuFHbbDaucUHt5ZP7KRoNMk659VZAIyD5zXIO0J8pH7D4Rn2e5vi6ykSmZT7bK1FKkgIPigpxqO3r76St3uddHdkJKH3YyLkpwSmWleKrcSeGRkeMOql1rtt+gWufDZYiJdkyXnG3lPkhsLPEp3dSM8MjPbW69l3oULZ9FtWhx2zrzh07oeCkkL1GcHXNW5kzG/rd/5KgHyi3rfFdxeeY2niIEh4R1Qn3lshXiqUgowf/caQ2Nq5X7Z7wk7dZceXMSpbHMkBDAJ8UBOMKxj9rPXTsmBIl3cTpjKGm24ymG2wveKt8gqJ00+aO2kFig3uwwXLa1HjTI7KldFdVILZ3SchKhunGO0Zz2VC4y2Gu7+fxJ2Oe503/wARwv70pq2ojQ3g3PlKDDLmM7hIypeO5IUfVikWz8qVfLAyl2S5Hmx3uZmFGN7fQcKHdnQ57DSl+3Sp96bemshMRhkhktSVJVzivnE4x1AAa9ZpPabTNtd/nuMNI8GSwhfjPlTiXQMFWCNQRjr6qQIC246xkNnvw0iSxJnT5d2Qq6yx0O4JQ0CoEFACSUnTXOozx1ogT5DO0+0yJEp92JbmGnWmVK0TvIKldWTw6+FL9m7dOgTLs7MaaSiZKL7e45vYGAMHQa6Vxg2aYnaO/S5bTXQ7k202kJcyoBKCk5GOvPUamWW7X0t/X5kArWW2t/7jYy9dZGxDm0JuL6J/Rly0ISRzSQMqCN3GowMZOuuaxc7rdHk2W7Wt10ByCqbIgjBDyU83lI7DhasY4kClLNlvUfZR3Z1tMdYLao7cxThGGlZG8U4+cATpnBxxpyj2mRCn2lMdCVQ4MJcUrU5453ubwcY/4P8AWmWQEn9z9IsrEDXQfWESWm4XiDJiS3lw5ENT6UBXik5SAcehR0pq5WvJQfWUf1pfZrDJte0Mh5txBtikLLDWfGaUtQUpP8ORkenFN/K15KD6yj+tFK23TLpujq32D5td8rzZ2aq32iVMNrZmtsSW1qW89gNHBCSADnOTj0U03Weie43zMNmGw0gpQyzndGSSTk6kkmnXZmGl2K/JRZl3d5DiUdHS6UBCSCd8gZJ10pLtNERFkx1CAu3Lea33Ia3N8tneIBB44IGcHhrWumXbHn64XmM2bZDlLp2M8k7R9Vb/ACoo2M8krR9Vb/KivP1fEbznoaXhr5SC8s/67afo3fzTTFyY+WMX+Bf8tPvLP+u2r6J38002cmjEWPdPCs+fFjNtpUhptboCnFHTOOoca2KZtgvrMeoL436faWByj+Rs/wBCf5hVFmrx2qnWm8WCZBau0MOOI/R5eTjeGoz3ZqkFoUhSkKxvJJB1zw76fs7dTIPOHtLfUBEn/I1/e1x+rp/mp15Zv7utv06v5aScmDcGzsSJ9xuMRl2SlKUMl5OUpGuVd57O7vpw5Rjb77ZkCDc4i5UZznEN8+nxxwI48ca+qqGb/mZuH4l6Kf8ACK8Yt5ML2m57PohrV/tME80UniUfsn0Y09IqO8pmyckz1Xm2sKeacH+0NtjKkqH7QHWDpnsPpqEWS7y7HcW58FYS4gYUlXzVjrSauWw7b2W7tIBkojSP2mXzunPcToRTq06mGq7SmNxipVKeIpbKobESigpJyM6jiKV2u3SrtMTFgMqdcJGd3ggdqj1Cr8lM2OQeelN25wn9twIOfWajW0e19itVrlQ7O8yZbjaktpiIG6hRGMkjQY+2rFxzv3UTfKmwKJ3nfdIzyWrai7XyYqXOcSphxCF4xvbqhr/pU05TLXIuuzhRDbLjzDgdCE8VAZBx2nBNUzapr1qnxpkNQS7HUFJzwPUQe4jSrssG2tmvLKMyURpOPGYfUEkHuPAjvFV4ym6VRVUXlmDqJUpGixtKKUoJzvEApOCCcYPZV88n6Ft7I25LiFIVzZOFAg8TSmdIsMVLk+SqAFoBUXTuFX28ah2w+3jTrz0O9v7inX1uR3nNAAo5CCerGcDqxp6Y16r4mnuXSToUkw1Te2sjvKrgbYL3jgqYbKc9Y1rXkt8sY/0Lv5VPeUi6x4ezLpbW0qVJw0woEE4J8Yg9Xi51qBclvlhHx/uXfyq6m5bCNcWsJRUQLi1sb3Mu0nFM9gv7V5cmIQyWlR3AE5UDzjahlDgx1EZx6K6bSSFt25bLAdDsjDSVttqWUBWhVpwwCT6qZXIsmzbRwJQ3n2Xo5iPCPGUAhCdW1KwTwOR/mrLRQQefCajuQwtpxjhDvsq4KecgQmnI7Mro6wp/DgAVuqVu7pGmpxnUChm+ypj89NuhMvIhP8ysLkbq1EfOwkJPqyde6mO6RQ/PZuNjizod7MhKXkoaUht1AUArnCRuqTu6g5z66L/GTKkKm2iLNibQNvbiVNtKSh4BWP0hxuqSU65Poq0U0PD8ecqNRxx/PlJAq9yJF1mW+1xG3lwkJL63XShIWoZSkYBycak9WRSZO1jb8G3uRIq1y576o7cdat3dWnO/vKwdBunUZpNB56y7Q3p6cw8pmfzTzTjLKnMqSjdUk7oODoMZ7aaodmuFvZs11ciuLXHnyJD8dsZWlt7eGcdZSCMgd9IInH1u/uPO8kN0vs+12+4ypNtbIhtB5JQ+d11OuRnd0UMcMdYpbcbq7BshnGLzsjcG5GbX89Z4JBx2njimnamYLrsndWYUaW4tyOW0JVFcQVKI0ABAP9K6rU/cZ0BhguMoitc8VvRlFJcKd0DXGoBUfWKQUWBI4/1JFjcgG+6KF35560xrnbIiJEZ2KZKluOlASAAQPmnJOT9lIlbT3BGz67yq1tcx0RMlAEkkkHik+JodR29dJLWh632u92dxt5aGy6qKtLCwlaXBkpTp1KJGOyh9l9XJgmGI7/SjBSxzIaO9vgAEYxUgig2tx6SBdjvvwju3fJEm4eD4cRpchqOh+QVulKG9/O6kHdJJOD1CkErbIx4DEswCUpkrjy0c547BRkrUBjxgAknqOK521KrVf5tweYkGLcYkfdWhlSihbaSkpKQMjTHHvpPbYbzUqM/Kivp6ZdX5Kmy2Tzbam1oTvY4ZyNO+jJTv9PzAu9td8lCbg4u6R4zTbS4z7CnkvBw5wMDAGP8AiGuajfK35Jj6wj+tKdnoEu2X429bSjb4jDghvY0Da1JIbPendIHdik3K3n+yemh6QjX7aKQC10A/aFUlqDE/vKwssm0x47qpz1ybkhwbire6EK3MHIJOmM9VbbUMQ2n4TlvdlOsyIodLkpwLcWoqV87HWMY9QqVB2KzbkPzG7amM7IbbgOPMoWlLfNEjIGuAvG9nrz1VHNqo61IjT96A6FZZdet6d1lTgOQAO3dIyeHrBrVpuGq30mTUQrStLg2M8krR9VR+VFZ2M8k7R9VR+QorCq+I3nN+l4a+UgfLQpIm2rJAy07x9KarjKe0V6Xfix5BBfYbdI0BWkHH21z8GwfMo/sk+6u+hjtlTCZdJn18AatQvm1nmwlJ6xRkdor0n4Ng+ZRvZJ91Hg6D5lG9kn3Vd2n8PWVdmH3uk82ZT3UZTjqr0n4Og+ZRvZJ91Hg6D5lG9kn3Udp/D1h2Yfe6TzZvDtH21neT1kV6S8HQfMo3sk+6jwdB8yjeyT7qO0/h6w7MPvdJ5s/R9iaN4do+2vSfg6D5lG9kn3UeDoPmUb2SfdS7S+HrDsw+90nm3eHaKCoHTIr0l4Og+ZRvZJ91Hg6D5lG9kn3U+0/h6w7MPvdJ5s8TurO8nGMivSXg6D5lG9kn3UeDoPmUb2SfdR2n8PWHZh97pPNiShJ0CRmpZyXuoRthHK3Egc05kk4HCrmNtg+ZRvZJ91BtkA8YUY/9JPuqup7QDoVy2vJ0/Z5Rw2bSdelRv9+198UdKjZ/WGvviuPgu3eYRfYp91Hgu3eYRfYp91Z26aXenbpUfzhr74o6VH84a++K4+C7d5hF9in3UeC7d5hF9in3Ud2HenbpUbzhr74o6VG84a++K4+C7d5hF9in3UeC7d5hF9in3Ubod6dulR/OGvvijpUfzhr74rj4Lt3mEX2KfdR4Lt3mEX2KfdR3Yd6dulR/OGvvijpUbzhr74rj4Lt3mEX2KfdR4Lt3mEX2KfdRuh3p26VHz+sNffFHSo/nDX3xXHwXbvMIvsU+6jwXbvMIvsU+6juxd6dulR/OGvvioZyryWFbLBKXW1HpCNAoHtqW+Crd5hF9in3VkWu3g5EGMPQyn3VOm4puG5SFVGqIV5zzcFJGoxrxo3k4JyAa9JeDYPmUb2SfdQbbBP8A3OP7JPurR7T+HrM7sw+90jdsUd7ZK0EeaN/kKKeW20NoCG0hKRoEgYAorLY5mJmsgyqBMnUYphdukyXfJVvt6mmWIKEqlSXkFXjKGQhIyBoNST2jSn81GERJ9rvV1eZhdNh3FSXE82tIU2sJCSFBRAKdM5B9VSpgb7yFQkWtFTF5Tb4ylX2fCyX+bacZ0C0nGCRk41ODrXVe0lpSwl8yjzRSVkhtR3Eg43laeKnIOpwKYouy8puxWG1vNNZbkpfuKkYwcbyyB2gr3R6KVm0ODaW4vzbambEmJZDSyUnmQgEFKkk8MneGM8TVhWnzlWaoOEeJF7t8eQGHJB3yUp8VBUApXzQSBgE9QPGucS9MyrxJtzTT+Y4AWstLA39dM4xjABznXIxUcYtN8D8dKorQQLq5KkrLg/SjxubPbhI3NOOgHDWnzZ6HNjTbs9MZQjpMxTqVBeSpIAQnTqG6kd+SfWmVFGsau7EbpjaS4zIcq1xoDzLbkyQWlF1orASElROih2f60ms+0gW/KjXKQwstyxGjvsJIS+SAdBk6gnB1re5QJM/auA9IhFdvisupypSSFOL3cK3c8AAr7a6X23yFv2o26M2pEaQXFJyEJB3FBJPaATk4oASwUxHPmLCabS30RbcHbfLbQ4JzcValo3gCVDeHpCST6q1u19LsGC9ZZKCuRcG4uFt6/O/SDBwQoJSs+qmq32K5x7baunRRJciz3JT6EuJ3nVq38L1wNCoaZ0491KYdhnRnLQFoadW3KfmSVb5CUOryBjrVgKUBwzjqqeWmvHT1685ENUJ01jtGvTZkXN56dFXBYcQ23zaVb6VboyFHgokkY3e3FOFuuMa4tOORXSrm1ltaSkpUhQ4hQOoPpqJu2a6qZQ+YjSltXjpq2Q6AXmxvBPcCBuKAPWnqqXRDvM850cx1uHeUhW7vZ78ZGaqqKo0ltNmJ3xjkXiU/tFKs8WRGiOMsJW0H2ypUgqznd8YaDGvHj1Y1WuXuLBSyzdZLbcrcbD+4CUNrVoMn9kFWgzxppv1vnX1lthy1BmazIC2pxcTutJCwcpIO9kpHDGM0qtkKXDu90TLhmSxNkpeRICkkIAQlO6pJORgpyMA8e2pFVKyAZs0I1/Q3ebhGnS0BpEhuOwncwd8pBIJH8aRnvpyevVvYmCK7IAc30tkgEpQpXzUqVwCj1AnJ0qMxtn7k3IalLaQp5+7OS5GXBhDYCg0nvx4p9Nbo2fuDi3Ichoc05d/CDsnfBC0JUFISBxyClA7MDjUmWnfWJXqWtaSNd7t6JwhmSA9zga+ad0OEZCCrhvY1xnNIId6U3Luyp76RFYlpjxsN+MpRSklIAyVHeJAx2U1wrBcFGLDlNhLce6uT3pO8CH8qUW0pGcg+MnORpu41rCbPNdtC4tytq3VOzHpCXI74DjThWS2sEkYwDjTPDhrijJTHGMvUO+0l0OU1NjJkMKJbUSPGSUnIJBBB1GoNRx6/SH7tNbYkJiQ7e40lxb8ZZDmdXATpg4KQntJ4Gna1Kdg2mAzeJTJmlCW1r3gkOO4yd3hk6E6d9RyPb5FysyJzDYc527GctsEAutJc8XBOnAJI7cVFFW5vG7MQLSRK2htaYrsh2UGkNOBpwOJKVIWQCElJ1BwQfQc0rgz41xYL8NznGt4p3gCAcdnaO+os/s9NnRJvSW0pXdLi07Ib3gQ0wndAT3nCBnHWTxqXOfoGSW2ivdHitowCe4Z0qLqo01kkZybnSRVm73WXKvDbFwgMpiSujR+djqUXFlKTrhY/aUBp2Hsp8VfLcguhUpJ5l5thwgHAWs4SPWSBTHYLbLjR0omWdKpbk1chyQVo3UlThVkEHe0Bxju7KUQbPKcuE9c1oIjuzxISN4KK0oSkNjHUApO96cDtqbKhPlIIXAjqq+W1Mox1yglW8pO+pJCCpIypO/jGQATjPVSZG1dkWQEz0newPmq0JVu66aa9tNuzVpft8DmJlrQ7Pjh1SJmUFLylKJBBzkE5100rku1N2rYFVpWtHThFKiMgqdeJ3jjtJWQPWBRkp3tHnqWvJVHmx5L8lhlzecjLCHhjG6opCgPsIPrpq8JzbhepkC2qaZagbgkPOtle+tQyEpAI4DBJ7xSuyxHWWHH5aUiXKXzr4ScgHASAD14SAM9eM02xI0+zXm6uNwlTIk99L6FNOJCm1boSoKCiNNAcjt4VBQovJEsQDE7l5ucC52+Pdn47aCiQ5JLTRIWhBCWynUkFW8DjXgRTm9d235dqagTY2Jf6UoWlRU4zuFWU44HgdeoGmnaCy3K4zLlMZbCXRbhGhYWMpcXvb6uzIBGD6aUt26e3eLY+3EYRHhwVtABzRCjujA01wlAGdOJ9FWEIQDxlYLgnlOtnvK1RJsq5vpLSZ7jEbdbwpSUkJwAMkneC/VSjZWfJucaVJkOb7YluNxzze4ebSQnUdu8FUwQrReoyLMow2lKjNvqWjnhhL6wN1xR6+LnDPEempBshClW+xRos5tDb6ASsJVvZUdSSe0kk+ulUCgEiOmXJAMeqKKKonTCsYFFFEIEUYB40UUQhgdlYwB1UUUCIzOBisAZ40UUcIcZndHZRgdlFFEcN0UYHZRRSEDDAowKKKcIYFGBRRRFDANYwN7hRRRCcZcKJNQluZGZfQlQUlLqAoBQ4EZ666obQ2hKEJCUpGAAMACiigwtvvM1njRRQIQwKABRRSGkfGB1riuHGXJblLjtKkNpKUOlAKkg8QDxFFFOLWdcDSs4FFFIxiGBRgUUU4jMYFZAGaKKOMczRRRRCf//Z"/>
          <p:cNvSpPr>
            <a:spLocks noChangeAspect="1" noChangeArrowheads="1"/>
          </p:cNvSpPr>
          <p:nvPr/>
        </p:nvSpPr>
        <p:spPr bwMode="auto">
          <a:xfrm>
            <a:off x="0" y="-342900"/>
            <a:ext cx="1857375" cy="714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28" name="AutoShape 4" descr="data:image/jpeg;base64,/9j/4AAQSkZJRgABAQAAAQABAAD/2wBDAAkGBwgHBgkIBwgKCgkLDRYPDQwMDRsUFRAWIB0iIiAdHx8kKDQsJCYxJx8fLT0tMTU3Ojo6Iys/RD84QzQ5Ojf/2wBDAQoKCg0MDRoPDxo3JR8lNzc3Nzc3Nzc3Nzc3Nzc3Nzc3Nzc3Nzc3Nzc3Nzc3Nzc3Nzc3Nzc3Nzc3Nzc3Nzc3Nzf/wAARCABkAQUDASIAAhEBAxEB/8QAHAAAAQQDAQAAAAAAAAAAAAAAAAQFBgcBAgMI/8QATxAAAQMDAQMGCQgHBQUJAAAAAQIDBAAFESEGEjEHExRBUWEVIjZUcYGT0dIXMnN0kZKUsSM0QlVyssEWNVKCoSRTYmODM0RHZISis8Lh/8QAGgEAAgMBAQAAAAAAAAAAAAAAAAECAwUEBv/EADURAAIBAgMFBQcEAgMAAAAAAAECAAMRBBIxEyFBUaEVIjNx8AVSYoGRseE0YcHRFEQkMvH/2gAMAwEAAhEDEQA/AJtyibVXPZ6TBbtvR919Cyvnmyo6EYxgjtqIjlM2jHmPsFfFTnyzjE20n/lu/mmq6FbWEoUnohmUXmHi8RVWsyq26TL5Tdo//I/hz8VHym7R9kH8OfiqHJQpQUUpUQkZUQOHp7Kd7Lsxeb2jnIEJZazjnXDuIPoJ4+qr2oYdBdlAlK18Q5srEx6+U3aL/DB9gfio+U7aL/DB9gfipuumxV/tjBffhc40kZUWFb5SO3A1qPd41pJRwzi6gGNq+JQ2ZiJMvlN2i7II/wCgfio+U3aL/DB9gfiqG59NOlm2eu16ybdCccbBxzqvFQPWePqzTahh1F2URLiMQxsGMfvlN2j7IP4c/FR8pu0fZB/Dn4q1PJttEE53YZVj5of1/Ko1c7ZOtT/M3GI6w4eAUNFeg8D6qiiYVzZQJJ6mKQXYkST/ACm7R9kH2B+Kj5Ttov8ADB9gfiqG042mxXS8KxboTryQcFwaIT6SdKm2Hw6i5USC4jEMbBjJD8pu0XZB9gfio+U7aL/DB9gfirLfJltCtOSqC2exb6s/6JNM972TvVka52bEyyOLzSt9A9PWPWKqVcIxsAJaz4tRckx3+U3aLsg+wPxU87IbaX2/Xxq3vuQ2kLQtRUiOc6DvVVZnQ9tS3ktGdsY5/wCS7+VPEYektJiFF4qGIqvUVSxlvdFuX7xa/DD4qOi3L94tfhh8VbXm6R7PDVMmBzmEfOU2gq3ergNa5vXqG3akXRJW7EWkLStpJV4p4HFYgDEXtNu6g2vNui3L94tfhh8VHRbl+8Wvww+KlLklDMRcp/8ARNtoK3CvTdAGTmkUS+wZlkN4jLUuGG1OE7h3sJznxeOdOFLvEXtA5RxnToty/eLX4YfFR0W5fvFr8MPipJ/aaH0vofR5nSeZ5/muYVnczjP/AOca3l7RQokOHMdS/wAxM3AyoNEnK8boI4gnPXUsrcosyc+sUdFuX7xa/DD4qOi3L94tfhh8VYnXmLBMdt8Oc/JOGWEJ3nFnGToOzrPAVrBvUWbLehpDjUtlIW5HeQUrCTwI6iO8EilZrXtHdb2v1m/Rbl+8Wvww+Kjoty/eLX4YfFXK2X+BcpsqFHWsSouOdZcQUqT7/SK72+5tTnJCG2nkFhfNuc4jGFaHH+ooIYaiAKnQzXoty/eLX4YfFR0W5fvFr8MPirDd6guXp2zpd/21poOqRg4CT39uoOO+i83iNZoyZEwO8yVBO8hBVgk4AONdaLNcC0LrYm/WZ6Nc/wB4tfhh8VMG2l0vGz1m6czKjvL51KN1cfA1z2K7qljLnOtpXuqTvDO6oYIqG8rXkoPrKP61Oh3qqgjjK6/dpMwPCQz5TdouoQfYK+Kj5TdouvoP4dXxUwWuyP3SI7IZkRWg24EESXg2DkZ0J41zvdpes0huPJcZW6toOEMuBYTkkAE+gA+utoUcOWygC8xjXxGXNmNpfOzcx642GBNk7nPPsJcXuDAyR1Cik+xnknaPqqPyorAqAByBN+kSUBMgvLP+u2nP+7d/NNRzYrZpraOcpt6c2whsbymgf0qwOO6OoajXWpFyz/rtp+jd/NNMPJoVDbGHunGUrB7xu8K2aJYYO6mx3/eYtYK2Msw3bvtLSVsjaUWU2uPHDEZS0qdxqpwBQJClHXXGM9XVTFc+Ua1WmSYFvhOSUMeIVNKShsY0wntxUl2wluQNmLlIZUUupjqCFdaVHQH1Zrz7wAHZXNhKArgmobidOMrnDkCmLGX/ALMbSwdpIq3oe8hxsgOsufORnh6QddarPlRsbNrvbUqI3uMzkqUpCRoHARvfbkH05pdyNf3tcOzo6dP81OnLMB4PtpwM88oZ/wAtSpLsMXkXT8RVG2+EztrIlsFsx/aK5qMkHoEfV7BIKyeCAertPd6atTaK7tbOWpsRIpdfV+iiRGUZK1Y6gOoDU1w5OrYm2bLRMpw7JHSHCRqSoDH+mB6qitxmwr1t3LTMuRgMwUBmM+3JCFh0HUJT+0SSQR/wioVG29Y+6slTTYURb/s0jLd72ls96N3nImIfcwHUSGVNocSP2cEaDsPV9tWm43bNt9mUqHjNPpJQr9plY0+0H7fRTA/eZDM+5rYvLN0Ko5IhKiuJ6MU48fACtNdc4zka028ld9kPXmbCmPF3pSefSrAGVpwDoAAMjH2VKqC6bRRYrykaTBH2bG4bnIBcob1tnyYUoBLsdZQsDrx1juI19YqxIG2Ft2QscS1R46pk1CN+RzawEJcVqoFXaM4wB1U2crsJEe/x5SBgyWPH04lJxn7CPsqDcda7Qi4qmrNpOIu2FqMF1ljs8q7/ADo6RaW+a69x472O7SrGgS4t5trUpnDsaQ3kJUOIPEEf6EV57gQZlxfDMCK9Icz81tJOPSeA9dXpsTaX7Js5FgyyC+neWsA5CSok49Wa4cbRo01BTcZ3YGvWqMRU3iU3tfaU2XaGXCaGGQrfaHYhWoHq4eqnXks8sY/0Tv5VnlV8r3PoG/61ryW+WEf6Fz8q7GYthLnlOJVC4uw5y1tq9LMe3n2f/kTUWumdnhcbM54tum5fgKOgQsrBW19p3h6TU1uduj3NgMyw4WwoKwh1SMkHI+aRwIFcrjZ4NzjNR57PPNtLS4jfUchQ4HOc1j06gUAHSbNSmzbxrEW1Lq1txrc0046qW6OdQ0ATzKSCviRx0T/mps2XcVB2hutpejuMRpJ6ZFadAyAdHEgAkY3tfXUiFrjC5C4ZeMkJKAS8rASerdzjGnZXOVZYUu4NT3kvdJZGG1peWndB4gAHGumaFdQuXhA02LZhGb/xMHZ4L/8AvW+3wSm3WwJACRc4+AP4qdhZIXhXwpuvdM3d3f55fzc53cZxjPVW11tEK7c0mchxYbWFoSl5SAFDgdCNRTFRcynlEabZWHOR+dkcqNtL2ebVbHOYzw5zeO9jv3cVmbunlPtvNf8AaC2OF7H+De0z3ZqQTrTDnIYTJbUtTB3mXQ4oOIOMZCgc57ddaxBs8KC86+whapDwAdfccUtagOA3iScDspiqLfK0Nk1/neRWbEksql323J3plvuDxW2Bq8wQnfR6esd4p32ducR2Hd7ol5BhmSp7nM6bvNoJNO0C2R7fz3Rud/TL33OcdUvKjxOpOKSJ2btaIDsFtlbcZ1wuONtvLSFKPHgeHdwpGorLY+hAU2U3HoyIzVSoTNu2hdhSmpDUpT8xxaU45hw4KThR+ancA/hp95Q1JXswlSSCDKjkHt/SJp7mWyNOt6oEoOLjqTurTzisqHYSDk0mkbO26Rb2oD6H3IrRBQ2ZK9MYxrnJxjTWpCqpKseH2i2TAFRx+8dQtCShJUkKUPFBOp06qhvK15KD6yj+tSWNaIjEtuUkyVvNpUlBdkuLCQcZ0USOoVG+VvyT/wDUI/rSw9tstuceIvsWvyld7LREXBl6L4CNzcCw5vmSphLScEaqBHEnh7qS7VpdYnMxHbWLamOwENs88Xcp3lHO+ScjJI7sYra3W+4XTZ6dFiJTzCXUuOFToTzhCDhAT+0evHdRtY869MZWuEIbTrXPtID3O7wcUpRVvDvJ8XqxW0vja9fz/ExD4IlzbG+Sdo+qo/IUUbG+Sdo+qo/IUV5+r4jec9DS8NfKQTlo/XLV9E7+aaYeTPyxh/wr/lp+5aP1y1fRu/mmmLky8son8C/5TWzR/R/IzFq/rfmJZnKR5HXD0J/mFUVV68pHkbP9Cf5hVFUezfCPnD2n4o8pYXI3/e9w+rp/mpz5Z0ldttqRxU+oD1pps5G/72uH1dP81OfLOVC220p+cH1Efdql/wBd65S6n+hPrjLBYQltltCAEpSkJAHUAKr6bybSE3bwnarsEO8/z4TIazhW9vfOBGmerHrqfxHUPxWXm1ZQ4hK0kdYIrz9eJdwReLghyU+lSZToUN8jHjnvqjBpUZmCm3WX4x6aKpcXk7TsTtP4XlXEXCEiRJStDjgBwQoAEYx3D7Kctk+TwWK4tXCTclPPNZ3G2kbiNRg5ySTx7qqfpszzyR7Q++jp0zrmP+0V7672w1ZhbOPpOFcTQU3yH6yxOWUbztoQhJU4rnAABknO7gD11tspyat823K2hJUtQBERBwE/xEcTw0HfxqP8nEY3TayOqWpx8RkKeSHFFQChgA6+nPpAqy9uby5YtnnpMfAkLIaaJ/ZJ6/UMmuaq1Sllw6Hfz850U1p1S2Icbpxu1+2f2OjCMhDTbgGURIyAFH044Z7TTnszdF3myx7g4ylkvhR5sHO7qRx9VefHnXH3lvPrW444d5a1nKlHvNXpyeeR1u/gP8xqGKwy0aYN7mWYTEtVqEWsJW/Kr5XOfQN/1rXks8sI/wBE5+Vbcqvle59A3/WteS3yxj/ROflXZ/p/KcX+585ZPKDKkwdmX5cKS7HfaWjdW2R1rAOcg50JpTbiy9NUmNdJD4SwedbUsEeMfFVnGhG6r7a120tky8WF6BAS2XXVIOXF7oACgew9lK2jcTLbUuFHbbDaucUHt5ZP7KRoNMk659VZAIyD5zXIO0J8pH7D4Rn2e5vi6ykSmZT7bK1FKkgIPigpxqO3r76St3uddHdkJKH3YyLkpwSmWleKrcSeGRkeMOql1rtt+gWufDZYiJdkyXnG3lPkhsLPEp3dSM8MjPbW69l3oULZ9FtWhx2zrzh07oeCkkL1GcHXNW5kzG/rd/5KgHyi3rfFdxeeY2niIEh4R1Qn3lshXiqUgowf/caQ2Nq5X7Z7wk7dZceXMSpbHMkBDAJ8UBOMKxj9rPXTsmBIl3cTpjKGm24ymG2wveKt8gqJ00+aO2kFig3uwwXLa1HjTI7KldFdVILZ3SchKhunGO0Zz2VC4y2Gu7+fxJ2Oe503/wARwv70pq2ojQ3g3PlKDDLmM7hIypeO5IUfVikWz8qVfLAyl2S5Hmx3uZmFGN7fQcKHdnQ57DSl+3Sp96bemshMRhkhktSVJVzivnE4x1AAa9ZpPabTNtd/nuMNI8GSwhfjPlTiXQMFWCNQRjr6qQIC246xkNnvw0iSxJnT5d2Qq6yx0O4JQ0CoEFACSUnTXOozx1ogT5DO0+0yJEp92JbmGnWmVK0TvIKldWTw6+FL9m7dOgTLs7MaaSiZKL7e45vYGAMHQa6Vxg2aYnaO/S5bTXQ7k202kJcyoBKCk5GOvPUamWW7X0t/X5kArWW2t/7jYy9dZGxDm0JuL6J/Rly0ISRzSQMqCN3GowMZOuuaxc7rdHk2W7Wt10ByCqbIgjBDyU83lI7DhasY4kClLNlvUfZR3Z1tMdYLao7cxThGGlZG8U4+cATpnBxxpyj2mRCn2lMdCVQ4MJcUrU5453ubwcY/4P8AWmWQEn9z9IsrEDXQfWESWm4XiDJiS3lw5ENT6UBXik5SAcehR0pq5WvJQfWUf1pfZrDJte0Mh5txBtikLLDWfGaUtQUpP8ORkenFN/K15KD6yj+tFK23TLpujq32D5td8rzZ2aq32iVMNrZmtsSW1qW89gNHBCSADnOTj0U03Weie43zMNmGw0gpQyzndGSSTk6kkmnXZmGl2K/JRZl3d5DiUdHS6UBCSCd8gZJ10pLtNERFkx1CAu3Lea33Ia3N8tneIBB44IGcHhrWumXbHn64XmM2bZDlLp2M8k7R9Vb/ACoo2M8krR9Vb/KivP1fEbznoaXhr5SC8s/67afo3fzTTFyY+WMX+Bf8tPvLP+u2r6J38002cmjEWPdPCs+fFjNtpUhptboCnFHTOOoca2KZtgvrMeoL436faWByj+Rs/wBCf5hVFmrx2qnWm8WCZBau0MOOI/R5eTjeGoz3ZqkFoUhSkKxvJJB1zw76fs7dTIPOHtLfUBEn/I1/e1x+rp/mp15Zv7utv06v5aScmDcGzsSJ9xuMRl2SlKUMl5OUpGuVd57O7vpw5Rjb77ZkCDc4i5UZznEN8+nxxwI48ca+qqGb/mZuH4l6Kf8ACK8Yt5ML2m57PohrV/tME80UniUfsn0Y09IqO8pmyckz1Xm2sKeacH+0NtjKkqH7QHWDpnsPpqEWS7y7HcW58FYS4gYUlXzVjrSauWw7b2W7tIBkojSP2mXzunPcToRTq06mGq7SmNxipVKeIpbKobESigpJyM6jiKV2u3SrtMTFgMqdcJGd3ggdqj1Cr8lM2OQeelN25wn9twIOfWajW0e19itVrlQ7O8yZbjaktpiIG6hRGMkjQY+2rFxzv3UTfKmwKJ3nfdIzyWrai7XyYqXOcSphxCF4xvbqhr/pU05TLXIuuzhRDbLjzDgdCE8VAZBx2nBNUzapr1qnxpkNQS7HUFJzwPUQe4jSrssG2tmvLKMyURpOPGYfUEkHuPAjvFV4ym6VRVUXlmDqJUpGixtKKUoJzvEApOCCcYPZV88n6Ft7I25LiFIVzZOFAg8TSmdIsMVLk+SqAFoBUXTuFX28ah2w+3jTrz0O9v7inX1uR3nNAAo5CCerGcDqxp6Y16r4mnuXSToUkw1Te2sjvKrgbYL3jgqYbKc9Y1rXkt8sY/0Lv5VPeUi6x4ezLpbW0qVJw0woEE4J8Yg9Xi51qBclvlhHx/uXfyq6m5bCNcWsJRUQLi1sb3Mu0nFM9gv7V5cmIQyWlR3AE5UDzjahlDgx1EZx6K6bSSFt25bLAdDsjDSVttqWUBWhVpwwCT6qZXIsmzbRwJQ3n2Xo5iPCPGUAhCdW1KwTwOR/mrLRQQefCajuQwtpxjhDvsq4KecgQmnI7Mro6wp/DgAVuqVu7pGmpxnUChm+ypj89NuhMvIhP8ysLkbq1EfOwkJPqyde6mO6RQ/PZuNjizod7MhKXkoaUht1AUArnCRuqTu6g5z66L/GTKkKm2iLNibQNvbiVNtKSh4BWP0hxuqSU65Poq0U0PD8ecqNRxx/PlJAq9yJF1mW+1xG3lwkJL63XShIWoZSkYBycak9WRSZO1jb8G3uRIq1y576o7cdat3dWnO/vKwdBunUZpNB56y7Q3p6cw8pmfzTzTjLKnMqSjdUk7oODoMZ7aaodmuFvZs11ciuLXHnyJD8dsZWlt7eGcdZSCMgd9IInH1u/uPO8kN0vs+12+4ypNtbIhtB5JQ+d11OuRnd0UMcMdYpbcbq7BshnGLzsjcG5GbX89Z4JBx2njimnamYLrsndWYUaW4tyOW0JVFcQVKI0ABAP9K6rU/cZ0BhguMoitc8VvRlFJcKd0DXGoBUfWKQUWBI4/1JFjcgG+6KF35560xrnbIiJEZ2KZKluOlASAAQPmnJOT9lIlbT3BGz67yq1tcx0RMlAEkkkHik+JodR29dJLWh632u92dxt5aGy6qKtLCwlaXBkpTp1KJGOyh9l9XJgmGI7/SjBSxzIaO9vgAEYxUgig2tx6SBdjvvwju3fJEm4eD4cRpchqOh+QVulKG9/O6kHdJJOD1CkErbIx4DEswCUpkrjy0c547BRkrUBjxgAknqOK521KrVf5tweYkGLcYkfdWhlSihbaSkpKQMjTHHvpPbYbzUqM/Kivp6ZdX5Kmy2Tzbam1oTvY4ZyNO+jJTv9PzAu9td8lCbg4u6R4zTbS4z7CnkvBw5wMDAGP8AiGuajfK35Jj6wj+tKdnoEu2X429bSjb4jDghvY0Da1JIbPendIHdik3K3n+yemh6QjX7aKQC10A/aFUlqDE/vKwssm0x47qpz1ybkhwbire6EK3MHIJOmM9VbbUMQ2n4TlvdlOsyIodLkpwLcWoqV87HWMY9QqVB2KzbkPzG7amM7IbbgOPMoWlLfNEjIGuAvG9nrz1VHNqo61IjT96A6FZZdet6d1lTgOQAO3dIyeHrBrVpuGq30mTUQrStLg2M8krR9VR+VFZ2M8k7R9VR+QorCq+I3nN+l4a+UgfLQpIm2rJAy07x9KarjKe0V6Xfix5BBfYbdI0BWkHH21z8GwfMo/sk+6u+hjtlTCZdJn18AatQvm1nmwlJ6xRkdor0n4Ng+ZRvZJ91Hg6D5lG9kn3Vd2n8PWVdmH3uk82ZT3UZTjqr0n4Og+ZRvZJ91Hg6D5lG9kn3Udp/D1h2Yfe6TzZvDtH21neT1kV6S8HQfMo3sk+6jwdB8yjeyT7qO0/h6w7MPvdJ5s/R9iaN4do+2vSfg6D5lG9kn3UeDoPmUb2SfdS7S+HrDsw+90nm3eHaKCoHTIr0l4Og+ZRvZJ91Hg6D5lG9kn3U+0/h6w7MPvdJ5s8TurO8nGMivSXg6D5lG9kn3UeDoPmUb2SfdR2n8PWHZh97pPNiShJ0CRmpZyXuoRthHK3Egc05kk4HCrmNtg+ZRvZJ91BtkA8YUY/9JPuqup7QDoVy2vJ0/Z5Rw2bSdelRv9+198UdKjZ/WGvviuPgu3eYRfYp91Hgu3eYRfYp91Z26aXenbpUfzhr74o6VH84a++K4+C7d5hF9in3UeC7d5hF9in3Ud2HenbpUbzhr74o6VG84a++K4+C7d5hF9in3UeC7d5hF9in3Ubod6dulR/OGvvijpUfzhr74rj4Lt3mEX2KfdR4Lt3mEX2KfdR3Yd6dulR/OGvvijpUbzhr74rj4Lt3mEX2KfdR4Lt3mEX2KfdRuh3p26VHz+sNffFHSo/nDX3xXHwXbvMIvsU+6jwXbvMIvsU+6juxd6dulR/OGvvioZyryWFbLBKXW1HpCNAoHtqW+Crd5hF9in3VkWu3g5EGMPQyn3VOm4puG5SFVGqIV5zzcFJGoxrxo3k4JyAa9JeDYPmUb2SfdQbbBP8A3OP7JPurR7T+HrM7sw+90jdsUd7ZK0EeaN/kKKeW20NoCG0hKRoEgYAorLY5mJmsgyqBMnUYphdukyXfJVvt6mmWIKEqlSXkFXjKGQhIyBoNST2jSn81GERJ9rvV1eZhdNh3FSXE82tIU2sJCSFBRAKdM5B9VSpgb7yFQkWtFTF5Tb4ylX2fCyX+bacZ0C0nGCRk41ODrXVe0lpSwl8yjzRSVkhtR3Eg43laeKnIOpwKYouy8puxWG1vNNZbkpfuKkYwcbyyB2gr3R6KVm0ODaW4vzbambEmJZDSyUnmQgEFKkk8MneGM8TVhWnzlWaoOEeJF7t8eQGHJB3yUp8VBUApXzQSBgE9QPGucS9MyrxJtzTT+Y4AWstLA39dM4xjABznXIxUcYtN8D8dKorQQLq5KkrLg/SjxubPbhI3NOOgHDWnzZ6HNjTbs9MZQjpMxTqVBeSpIAQnTqG6kd+SfWmVFGsau7EbpjaS4zIcq1xoDzLbkyQWlF1orASElROih2f60ms+0gW/KjXKQwstyxGjvsJIS+SAdBk6gnB1re5QJM/auA9IhFdvisupypSSFOL3cK3c8AAr7a6X23yFv2o26M2pEaQXFJyEJB3FBJPaATk4oASwUxHPmLCabS30RbcHbfLbQ4JzcValo3gCVDeHpCST6q1u19LsGC9ZZKCuRcG4uFt6/O/SDBwQoJSs+qmq32K5x7baunRRJciz3JT6EuJ3nVq38L1wNCoaZ0491KYdhnRnLQFoadW3KfmSVb5CUOryBjrVgKUBwzjqqeWmvHT1685ENUJ01jtGvTZkXN56dFXBYcQ23zaVb6VboyFHgokkY3e3FOFuuMa4tOORXSrm1ltaSkpUhQ4hQOoPpqJu2a6qZQ+YjSltXjpq2Q6AXmxvBPcCBuKAPWnqqXRDvM850cx1uHeUhW7vZ78ZGaqqKo0ltNmJ3xjkXiU/tFKs8WRGiOMsJW0H2ypUgqznd8YaDGvHj1Y1WuXuLBSyzdZLbcrcbD+4CUNrVoMn9kFWgzxppv1vnX1lthy1BmazIC2pxcTutJCwcpIO9kpHDGM0qtkKXDu90TLhmSxNkpeRICkkIAQlO6pJORgpyMA8e2pFVKyAZs0I1/Q3ebhGnS0BpEhuOwncwd8pBIJH8aRnvpyevVvYmCK7IAc30tkgEpQpXzUqVwCj1AnJ0qMxtn7k3IalLaQp5+7OS5GXBhDYCg0nvx4p9Nbo2fuDi3Ichoc05d/CDsnfBC0JUFISBxyClA7MDjUmWnfWJXqWtaSNd7t6JwhmSA9zga+ad0OEZCCrhvY1xnNIId6U3Luyp76RFYlpjxsN+MpRSklIAyVHeJAx2U1wrBcFGLDlNhLce6uT3pO8CH8qUW0pGcg+MnORpu41rCbPNdtC4tytq3VOzHpCXI74DjThWS2sEkYwDjTPDhrijJTHGMvUO+0l0OU1NjJkMKJbUSPGSUnIJBBB1GoNRx6/SH7tNbYkJiQ7e40lxb8ZZDmdXATpg4KQntJ4Gna1Kdg2mAzeJTJmlCW1r3gkOO4yd3hk6E6d9RyPb5FysyJzDYc527GctsEAutJc8XBOnAJI7cVFFW5vG7MQLSRK2htaYrsh2UGkNOBpwOJKVIWQCElJ1BwQfQc0rgz41xYL8NznGt4p3gCAcdnaO+os/s9NnRJvSW0pXdLi07Ib3gQ0wndAT3nCBnHWTxqXOfoGSW2ivdHitowCe4Z0qLqo01kkZybnSRVm73WXKvDbFwgMpiSujR+djqUXFlKTrhY/aUBp2Hsp8VfLcguhUpJ5l5thwgHAWs4SPWSBTHYLbLjR0omWdKpbk1chyQVo3UlThVkEHe0Bxju7KUQbPKcuE9c1oIjuzxISN4KK0oSkNjHUApO96cDtqbKhPlIIXAjqq+W1Mox1yglW8pO+pJCCpIypO/jGQATjPVSZG1dkWQEz0newPmq0JVu66aa9tNuzVpft8DmJlrQ7Pjh1SJmUFLylKJBBzkE5100rku1N2rYFVpWtHThFKiMgqdeJ3jjtJWQPWBRkp3tHnqWvJVHmx5L8lhlzecjLCHhjG6opCgPsIPrpq8JzbhepkC2qaZagbgkPOtle+tQyEpAI4DBJ7xSuyxHWWHH5aUiXKXzr4ScgHASAD14SAM9eM02xI0+zXm6uNwlTIk99L6FNOJCm1boSoKCiNNAcjt4VBQovJEsQDE7l5ucC52+Pdn47aCiQ5JLTRIWhBCWynUkFW8DjXgRTm9d235dqagTY2Jf6UoWlRU4zuFWU44HgdeoGmnaCy3K4zLlMZbCXRbhGhYWMpcXvb6uzIBGD6aUt26e3eLY+3EYRHhwVtABzRCjujA01wlAGdOJ9FWEIQDxlYLgnlOtnvK1RJsq5vpLSZ7jEbdbwpSUkJwAMkneC/VSjZWfJucaVJkOb7YluNxzze4ebSQnUdu8FUwQrReoyLMow2lKjNvqWjnhhL6wN1xR6+LnDPEempBshClW+xRos5tDb6ASsJVvZUdSSe0kk+ulUCgEiOmXJAMeqKKKonTCsYFFFEIEUYB40UUQhgdlYwB1UUUCIzOBisAZ40UUcIcZndHZRgdlFFEcN0UYHZRRSEDDAowKKKcIYFGBRRRFDANYwN7hRRRCcZcKJNQluZGZfQlQUlLqAoBQ4EZ666obQ2hKEJCUpGAAMACiigwtvvM1njRRQIQwKABRRSGkfGB1riuHGXJblLjtKkNpKUOlAKkg8QDxFFFOLWdcDSs4FFFIxiGBRgUUU4jMYFZAGaKKOMczRRRRCf//Z"/>
          <p:cNvSpPr>
            <a:spLocks noChangeAspect="1" noChangeArrowheads="1"/>
          </p:cNvSpPr>
          <p:nvPr/>
        </p:nvSpPr>
        <p:spPr bwMode="auto">
          <a:xfrm>
            <a:off x="0" y="-342900"/>
            <a:ext cx="1857375" cy="714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30" name="AutoShape 6" descr="data:image/jpeg;base64,/9j/4AAQSkZJRgABAQAAAQABAAD/2wBDAAkGBwgHBgkIBwgKCgkLDRYPDQwMDRsUFRAWIB0iIiAdHx8kKDQsJCYxJx8fLT0tMTU3Ojo6Iys/RD84QzQ5Ojf/2wBDAQoKCg0MDRoPDxo3JR8lNzc3Nzc3Nzc3Nzc3Nzc3Nzc3Nzc3Nzc3Nzc3Nzc3Nzc3Nzc3Nzc3Nzc3Nzc3Nzc3Nzf/wAARCABkAQUDASIAAhEBAxEB/8QAHAAAAQQDAQAAAAAAAAAAAAAAAAQFBgcBAgMI/8QATxAAAQMDAQMGCQgHBQUJAAAAAQIDBAAFESEGEjEHExRBUWEVIjZUcYGT0dIXMnN0kZKUsSM0QlVyssEWNVKCoSRTYmODM0RHZISis8Lh/8QAGgEAAgMBAQAAAAAAAAAAAAAAAAECAwUEBv/EADURAAIBAgMFBQcEAgMAAAAAAAECAAMRBBIxEyFBUaEVIjNx8AVSYoGRseE0YcHRFEQkMvH/2gAMAwEAAhEDEQA/AJtyibVXPZ6TBbtvR919Cyvnmyo6EYxgjtqIjlM2jHmPsFfFTnyzjE20n/lu/mmq6FbWEoUnohmUXmHi8RVWsyq26TL5Tdo//I/hz8VHym7R9kH8OfiqHJQpQUUpUQkZUQOHp7Kd7Lsxeb2jnIEJZazjnXDuIPoJ4+qr2oYdBdlAlK18Q5srEx6+U3aL/DB9gfio+U7aL/DB9gfipuumxV/tjBffhc40kZUWFb5SO3A1qPd41pJRwzi6gGNq+JQ2ZiJMvlN2i7II/wCgfio+U3aL/DB9gfiqG59NOlm2eu16ybdCccbBxzqvFQPWePqzTahh1F2URLiMQxsGMfvlN2j7IP4c/FR8pu0fZB/Dn4q1PJttEE53YZVj5of1/Ko1c7ZOtT/M3GI6w4eAUNFeg8D6qiiYVzZQJJ6mKQXYkST/ACm7R9kH2B+Kj5Ttov8ADB9gfiqG042mxXS8KxboTryQcFwaIT6SdKm2Hw6i5USC4jEMbBjJD8pu0XZB9gfio+U7aL/DB9gfirLfJltCtOSqC2exb6s/6JNM972TvVka52bEyyOLzSt9A9PWPWKqVcIxsAJaz4tRckx3+U3aLsg+wPxU87IbaX2/Xxq3vuQ2kLQtRUiOc6DvVVZnQ9tS3ktGdsY5/wCS7+VPEYektJiFF4qGIqvUVSxlvdFuX7xa/DD4qOi3L94tfhh8VbXm6R7PDVMmBzmEfOU2gq3ergNa5vXqG3akXRJW7EWkLStpJV4p4HFYgDEXtNu6g2vNui3L94tfhh8VHRbl+8Wvww+KlLklDMRcp/8ARNtoK3CvTdAGTmkUS+wZlkN4jLUuGG1OE7h3sJznxeOdOFLvEXtA5RxnToty/eLX4YfFR0W5fvFr8MPipJ/aaH0vofR5nSeZ5/muYVnczjP/AOca3l7RQokOHMdS/wAxM3AyoNEnK8boI4gnPXUsrcosyc+sUdFuX7xa/DD4qOi3L94tfhh8VYnXmLBMdt8Oc/JOGWEJ3nFnGToOzrPAVrBvUWbLehpDjUtlIW5HeQUrCTwI6iO8EilZrXtHdb2v1m/Rbl+8Wvww+Kjoty/eLX4YfFXK2X+BcpsqFHWsSouOdZcQUqT7/SK72+5tTnJCG2nkFhfNuc4jGFaHH+ooIYaiAKnQzXoty/eLX4YfFR0W5fvFr8MPirDd6guXp2zpd/21poOqRg4CT39uoOO+i83iNZoyZEwO8yVBO8hBVgk4AONdaLNcC0LrYm/WZ6Nc/wB4tfhh8VMG2l0vGz1m6czKjvL51KN1cfA1z2K7qljLnOtpXuqTvDO6oYIqG8rXkoPrKP61Oh3qqgjjK6/dpMwPCQz5TdouoQfYK+Kj5TdouvoP4dXxUwWuyP3SI7IZkRWg24EESXg2DkZ0J41zvdpes0huPJcZW6toOEMuBYTkkAE+gA+utoUcOWygC8xjXxGXNmNpfOzcx642GBNk7nPPsJcXuDAyR1Cik+xnknaPqqPyorAqAByBN+kSUBMgvLP+u2nP+7d/NNRzYrZpraOcpt6c2whsbymgf0qwOO6OoajXWpFyz/rtp+jd/NNMPJoVDbGHunGUrB7xu8K2aJYYO6mx3/eYtYK2Msw3bvtLSVsjaUWU2uPHDEZS0qdxqpwBQJClHXXGM9XVTFc+Ua1WmSYFvhOSUMeIVNKShsY0wntxUl2wluQNmLlIZUUupjqCFdaVHQH1Zrz7wAHZXNhKArgmobidOMrnDkCmLGX/ALMbSwdpIq3oe8hxsgOsufORnh6QddarPlRsbNrvbUqI3uMzkqUpCRoHARvfbkH05pdyNf3tcOzo6dP81OnLMB4PtpwM88oZ/wAtSpLsMXkXT8RVG2+EztrIlsFsx/aK5qMkHoEfV7BIKyeCAertPd6atTaK7tbOWpsRIpdfV+iiRGUZK1Y6gOoDU1w5OrYm2bLRMpw7JHSHCRqSoDH+mB6qitxmwr1t3LTMuRgMwUBmM+3JCFh0HUJT+0SSQR/wioVG29Y+6slTTYURb/s0jLd72ls96N3nImIfcwHUSGVNocSP2cEaDsPV9tWm43bNt9mUqHjNPpJQr9plY0+0H7fRTA/eZDM+5rYvLN0Ko5IhKiuJ6MU48fACtNdc4zka028ld9kPXmbCmPF3pSefSrAGVpwDoAAMjH2VKqC6bRRYrykaTBH2bG4bnIBcob1tnyYUoBLsdZQsDrx1juI19YqxIG2Ft2QscS1R46pk1CN+RzawEJcVqoFXaM4wB1U2crsJEe/x5SBgyWPH04lJxn7CPsqDcda7Qi4qmrNpOIu2FqMF1ljs8q7/ADo6RaW+a69x472O7SrGgS4t5trUpnDsaQ3kJUOIPEEf6EV57gQZlxfDMCK9Icz81tJOPSeA9dXpsTaX7Js5FgyyC+neWsA5CSok49Wa4cbRo01BTcZ3YGvWqMRU3iU3tfaU2XaGXCaGGQrfaHYhWoHq4eqnXks8sY/0Tv5VnlV8r3PoG/61ryW+WEf6Fz8q7GYthLnlOJVC4uw5y1tq9LMe3n2f/kTUWumdnhcbM54tum5fgKOgQsrBW19p3h6TU1uduj3NgMyw4WwoKwh1SMkHI+aRwIFcrjZ4NzjNR57PPNtLS4jfUchQ4HOc1j06gUAHSbNSmzbxrEW1Lq1txrc0046qW6OdQ0ATzKSCviRx0T/mps2XcVB2hutpejuMRpJ6ZFadAyAdHEgAkY3tfXUiFrjC5C4ZeMkJKAS8rASerdzjGnZXOVZYUu4NT3kvdJZGG1peWndB4gAHGumaFdQuXhA02LZhGb/xMHZ4L/8AvW+3wSm3WwJACRc4+AP4qdhZIXhXwpuvdM3d3f55fzc53cZxjPVW11tEK7c0mchxYbWFoSl5SAFDgdCNRTFRcynlEabZWHOR+dkcqNtL2ebVbHOYzw5zeO9jv3cVmbunlPtvNf8AaC2OF7H+De0z3ZqQTrTDnIYTJbUtTB3mXQ4oOIOMZCgc57ddaxBs8KC86+whapDwAdfccUtagOA3iScDspiqLfK0Nk1/neRWbEksql323J3plvuDxW2Bq8wQnfR6esd4p32ducR2Hd7ol5BhmSp7nM6bvNoJNO0C2R7fz3Rud/TL33OcdUvKjxOpOKSJ2btaIDsFtlbcZ1wuONtvLSFKPHgeHdwpGorLY+hAU2U3HoyIzVSoTNu2hdhSmpDUpT8xxaU45hw4KThR+ancA/hp95Q1JXswlSSCDKjkHt/SJp7mWyNOt6oEoOLjqTurTzisqHYSDk0mkbO26Rb2oD6H3IrRBQ2ZK9MYxrnJxjTWpCqpKseH2i2TAFRx+8dQtCShJUkKUPFBOp06qhvK15KD6yj+tSWNaIjEtuUkyVvNpUlBdkuLCQcZ0USOoVG+VvyT/wDUI/rSw9tstuceIvsWvyld7LREXBl6L4CNzcCw5vmSphLScEaqBHEnh7qS7VpdYnMxHbWLamOwENs88Xcp3lHO+ScjJI7sYra3W+4XTZ6dFiJTzCXUuOFToTzhCDhAT+0evHdRtY869MZWuEIbTrXPtID3O7wcUpRVvDvJ8XqxW0vja9fz/ExD4IlzbG+Sdo+qo/IUUbG+Sdo+qo/IUV5+r4jec9DS8NfKQTlo/XLV9E7+aaYeTPyxh/wr/lp+5aP1y1fRu/mmmLky8son8C/5TWzR/R/IzFq/rfmJZnKR5HXD0J/mFUVV68pHkbP9Cf5hVFUezfCPnD2n4o8pYXI3/e9w+rp/mpz5Z0ldttqRxU+oD1pps5G/72uH1dP81OfLOVC220p+cH1Efdql/wBd65S6n+hPrjLBYQltltCAEpSkJAHUAKr6bybSE3bwnarsEO8/z4TIazhW9vfOBGmerHrqfxHUPxWXm1ZQ4hK0kdYIrz9eJdwReLghyU+lSZToUN8jHjnvqjBpUZmCm3WX4x6aKpcXk7TsTtP4XlXEXCEiRJStDjgBwQoAEYx3D7Kctk+TwWK4tXCTclPPNZ3G2kbiNRg5ySTx7qqfpszzyR7Q++jp0zrmP+0V7672w1ZhbOPpOFcTQU3yH6yxOWUbztoQhJU4rnAABknO7gD11tspyat823K2hJUtQBERBwE/xEcTw0HfxqP8nEY3TayOqWpx8RkKeSHFFQChgA6+nPpAqy9uby5YtnnpMfAkLIaaJ/ZJ6/UMmuaq1Sllw6Hfz850U1p1S2Icbpxu1+2f2OjCMhDTbgGURIyAFH044Z7TTnszdF3myx7g4ylkvhR5sHO7qRx9VefHnXH3lvPrW444d5a1nKlHvNXpyeeR1u/gP8xqGKwy0aYN7mWYTEtVqEWsJW/Kr5XOfQN/1rXks8sI/wBE5+Vbcqvle59A3/WteS3yxj/ROflXZ/p/KcX+585ZPKDKkwdmX5cKS7HfaWjdW2R1rAOcg50JpTbiy9NUmNdJD4SwedbUsEeMfFVnGhG6r7a120tky8WF6BAS2XXVIOXF7oACgew9lK2jcTLbUuFHbbDaucUHt5ZP7KRoNMk659VZAIyD5zXIO0J8pH7D4Rn2e5vi6ykSmZT7bK1FKkgIPigpxqO3r76St3uddHdkJKH3YyLkpwSmWleKrcSeGRkeMOql1rtt+gWufDZYiJdkyXnG3lPkhsLPEp3dSM8MjPbW69l3oULZ9FtWhx2zrzh07oeCkkL1GcHXNW5kzG/rd/5KgHyi3rfFdxeeY2niIEh4R1Qn3lshXiqUgowf/caQ2Nq5X7Z7wk7dZceXMSpbHMkBDAJ8UBOMKxj9rPXTsmBIl3cTpjKGm24ymG2wveKt8gqJ00+aO2kFig3uwwXLa1HjTI7KldFdVILZ3SchKhunGO0Zz2VC4y2Gu7+fxJ2Oe503/wARwv70pq2ojQ3g3PlKDDLmM7hIypeO5IUfVikWz8qVfLAyl2S5Hmx3uZmFGN7fQcKHdnQ57DSl+3Sp96bemshMRhkhktSVJVzivnE4x1AAa9ZpPabTNtd/nuMNI8GSwhfjPlTiXQMFWCNQRjr6qQIC246xkNnvw0iSxJnT5d2Qq6yx0O4JQ0CoEFACSUnTXOozx1ogT5DO0+0yJEp92JbmGnWmVK0TvIKldWTw6+FL9m7dOgTLs7MaaSiZKL7e45vYGAMHQa6Vxg2aYnaO/S5bTXQ7k202kJcyoBKCk5GOvPUamWW7X0t/X5kArWW2t/7jYy9dZGxDm0JuL6J/Rly0ISRzSQMqCN3GowMZOuuaxc7rdHk2W7Wt10ByCqbIgjBDyU83lI7DhasY4kClLNlvUfZR3Z1tMdYLao7cxThGGlZG8U4+cATpnBxxpyj2mRCn2lMdCVQ4MJcUrU5453ubwcY/4P8AWmWQEn9z9IsrEDXQfWESWm4XiDJiS3lw5ENT6UBXik5SAcehR0pq5WvJQfWUf1pfZrDJte0Mh5txBtikLLDWfGaUtQUpP8ORkenFN/K15KD6yj+tFK23TLpujq32D5td8rzZ2aq32iVMNrZmtsSW1qW89gNHBCSADnOTj0U03Weie43zMNmGw0gpQyzndGSSTk6kkmnXZmGl2K/JRZl3d5DiUdHS6UBCSCd8gZJ10pLtNERFkx1CAu3Lea33Ia3N8tneIBB44IGcHhrWumXbHn64XmM2bZDlLp2M8k7R9Vb/ACoo2M8krR9Vb/KivP1fEbznoaXhr5SC8s/67afo3fzTTFyY+WMX+Bf8tPvLP+u2r6J38002cmjEWPdPCs+fFjNtpUhptboCnFHTOOoca2KZtgvrMeoL436faWByj+Rs/wBCf5hVFmrx2qnWm8WCZBau0MOOI/R5eTjeGoz3ZqkFoUhSkKxvJJB1zw76fs7dTIPOHtLfUBEn/I1/e1x+rp/mp15Zv7utv06v5aScmDcGzsSJ9xuMRl2SlKUMl5OUpGuVd57O7vpw5Rjb77ZkCDc4i5UZznEN8+nxxwI48ca+qqGb/mZuH4l6Kf8ACK8Yt5ML2m57PohrV/tME80UniUfsn0Y09IqO8pmyckz1Xm2sKeacH+0NtjKkqH7QHWDpnsPpqEWS7y7HcW58FYS4gYUlXzVjrSauWw7b2W7tIBkojSP2mXzunPcToRTq06mGq7SmNxipVKeIpbKobESigpJyM6jiKV2u3SrtMTFgMqdcJGd3ggdqj1Cr8lM2OQeelN25wn9twIOfWajW0e19itVrlQ7O8yZbjaktpiIG6hRGMkjQY+2rFxzv3UTfKmwKJ3nfdIzyWrai7XyYqXOcSphxCF4xvbqhr/pU05TLXIuuzhRDbLjzDgdCE8VAZBx2nBNUzapr1qnxpkNQS7HUFJzwPUQe4jSrssG2tmvLKMyURpOPGYfUEkHuPAjvFV4ym6VRVUXlmDqJUpGixtKKUoJzvEApOCCcYPZV88n6Ft7I25LiFIVzZOFAg8TSmdIsMVLk+SqAFoBUXTuFX28ah2w+3jTrz0O9v7inX1uR3nNAAo5CCerGcDqxp6Y16r4mnuXSToUkw1Te2sjvKrgbYL3jgqYbKc9Y1rXkt8sY/0Lv5VPeUi6x4ezLpbW0qVJw0woEE4J8Yg9Xi51qBclvlhHx/uXfyq6m5bCNcWsJRUQLi1sb3Mu0nFM9gv7V5cmIQyWlR3AE5UDzjahlDgx1EZx6K6bSSFt25bLAdDsjDSVttqWUBWhVpwwCT6qZXIsmzbRwJQ3n2Xo5iPCPGUAhCdW1KwTwOR/mrLRQQefCajuQwtpxjhDvsq4KecgQmnI7Mro6wp/DgAVuqVu7pGmpxnUChm+ypj89NuhMvIhP8ysLkbq1EfOwkJPqyde6mO6RQ/PZuNjizod7MhKXkoaUht1AUArnCRuqTu6g5z66L/GTKkKm2iLNibQNvbiVNtKSh4BWP0hxuqSU65Poq0U0PD8ecqNRxx/PlJAq9yJF1mW+1xG3lwkJL63XShIWoZSkYBycak9WRSZO1jb8G3uRIq1y576o7cdat3dWnO/vKwdBunUZpNB56y7Q3p6cw8pmfzTzTjLKnMqSjdUk7oODoMZ7aaodmuFvZs11ciuLXHnyJD8dsZWlt7eGcdZSCMgd9IInH1u/uPO8kN0vs+12+4ypNtbIhtB5JQ+d11OuRnd0UMcMdYpbcbq7BshnGLzsjcG5GbX89Z4JBx2njimnamYLrsndWYUaW4tyOW0JVFcQVKI0ABAP9K6rU/cZ0BhguMoitc8VvRlFJcKd0DXGoBUfWKQUWBI4/1JFjcgG+6KF35560xrnbIiJEZ2KZKluOlASAAQPmnJOT9lIlbT3BGz67yq1tcx0RMlAEkkkHik+JodR29dJLWh632u92dxt5aGy6qKtLCwlaXBkpTp1KJGOyh9l9XJgmGI7/SjBSxzIaO9vgAEYxUgig2tx6SBdjvvwju3fJEm4eD4cRpchqOh+QVulKG9/O6kHdJJOD1CkErbIx4DEswCUpkrjy0c547BRkrUBjxgAknqOK521KrVf5tweYkGLcYkfdWhlSihbaSkpKQMjTHHvpPbYbzUqM/Kivp6ZdX5Kmy2Tzbam1oTvY4ZyNO+jJTv9PzAu9td8lCbg4u6R4zTbS4z7CnkvBw5wMDAGP8AiGuajfK35Jj6wj+tKdnoEu2X429bSjb4jDghvY0Da1JIbPendIHdik3K3n+yemh6QjX7aKQC10A/aFUlqDE/vKwssm0x47qpz1ybkhwbire6EK3MHIJOmM9VbbUMQ2n4TlvdlOsyIodLkpwLcWoqV87HWMY9QqVB2KzbkPzG7amM7IbbgOPMoWlLfNEjIGuAvG9nrz1VHNqo61IjT96A6FZZdet6d1lTgOQAO3dIyeHrBrVpuGq30mTUQrStLg2M8krR9VR+VFZ2M8k7R9VR+QorCq+I3nN+l4a+UgfLQpIm2rJAy07x9KarjKe0V6Xfix5BBfYbdI0BWkHH21z8GwfMo/sk+6u+hjtlTCZdJn18AatQvm1nmwlJ6xRkdor0n4Ng+ZRvZJ91Hg6D5lG9kn3Vd2n8PWVdmH3uk82ZT3UZTjqr0n4Og+ZRvZJ91Hg6D5lG9kn3Udp/D1h2Yfe6TzZvDtH21neT1kV6S8HQfMo3sk+6jwdB8yjeyT7qO0/h6w7MPvdJ5s/R9iaN4do+2vSfg6D5lG9kn3UeDoPmUb2SfdS7S+HrDsw+90nm3eHaKCoHTIr0l4Og+ZRvZJ91Hg6D5lG9kn3U+0/h6w7MPvdJ5s8TurO8nGMivSXg6D5lG9kn3UeDoPmUb2SfdR2n8PWHZh97pPNiShJ0CRmpZyXuoRthHK3Egc05kk4HCrmNtg+ZRvZJ91BtkA8YUY/9JPuqup7QDoVy2vJ0/Z5Rw2bSdelRv9+198UdKjZ/WGvviuPgu3eYRfYp91Hgu3eYRfYp91Z26aXenbpUfzhr74o6VH84a++K4+C7d5hF9in3UeC7d5hF9in3Ud2HenbpUbzhr74o6VG84a++K4+C7d5hF9in3UeC7d5hF9in3Ubod6dulR/OGvvijpUfzhr74rj4Lt3mEX2KfdR4Lt3mEX2KfdR3Yd6dulR/OGvvijpUbzhr74rj4Lt3mEX2KfdR4Lt3mEX2KfdRuh3p26VHz+sNffFHSo/nDX3xXHwXbvMIvsU+6jwXbvMIvsU+6juxd6dulR/OGvvioZyryWFbLBKXW1HpCNAoHtqW+Crd5hF9in3VkWu3g5EGMPQyn3VOm4puG5SFVGqIV5zzcFJGoxrxo3k4JyAa9JeDYPmUb2SfdQbbBP8A3OP7JPurR7T+HrM7sw+90jdsUd7ZK0EeaN/kKKeW20NoCG0hKRoEgYAorLY5mJmsgyqBMnUYphdukyXfJVvt6mmWIKEqlSXkFXjKGQhIyBoNST2jSn81GERJ9rvV1eZhdNh3FSXE82tIU2sJCSFBRAKdM5B9VSpgb7yFQkWtFTF5Tb4ylX2fCyX+bacZ0C0nGCRk41ODrXVe0lpSwl8yjzRSVkhtR3Eg43laeKnIOpwKYouy8puxWG1vNNZbkpfuKkYwcbyyB2gr3R6KVm0ODaW4vzbambEmJZDSyUnmQgEFKkk8MneGM8TVhWnzlWaoOEeJF7t8eQGHJB3yUp8VBUApXzQSBgE9QPGucS9MyrxJtzTT+Y4AWstLA39dM4xjABznXIxUcYtN8D8dKorQQLq5KkrLg/SjxubPbhI3NOOgHDWnzZ6HNjTbs9MZQjpMxTqVBeSpIAQnTqG6kd+SfWmVFGsau7EbpjaS4zIcq1xoDzLbkyQWlF1orASElROih2f60ms+0gW/KjXKQwstyxGjvsJIS+SAdBk6gnB1re5QJM/auA9IhFdvisupypSSFOL3cK3c8AAr7a6X23yFv2o26M2pEaQXFJyEJB3FBJPaATk4oASwUxHPmLCabS30RbcHbfLbQ4JzcValo3gCVDeHpCST6q1u19LsGC9ZZKCuRcG4uFt6/O/SDBwQoJSs+qmq32K5x7baunRRJciz3JT6EuJ3nVq38L1wNCoaZ0491KYdhnRnLQFoadW3KfmSVb5CUOryBjrVgKUBwzjqqeWmvHT1685ENUJ01jtGvTZkXN56dFXBYcQ23zaVb6VboyFHgokkY3e3FOFuuMa4tOORXSrm1ltaSkpUhQ4hQOoPpqJu2a6qZQ+YjSltXjpq2Q6AXmxvBPcCBuKAPWnqqXRDvM850cx1uHeUhW7vZ78ZGaqqKo0ltNmJ3xjkXiU/tFKs8WRGiOMsJW0H2ypUgqznd8YaDGvHj1Y1WuXuLBSyzdZLbcrcbD+4CUNrVoMn9kFWgzxppv1vnX1lthy1BmazIC2pxcTutJCwcpIO9kpHDGM0qtkKXDu90TLhmSxNkpeRICkkIAQlO6pJORgpyMA8e2pFVKyAZs0I1/Q3ebhGnS0BpEhuOwncwd8pBIJH8aRnvpyevVvYmCK7IAc30tkgEpQpXzUqVwCj1AnJ0qMxtn7k3IalLaQp5+7OS5GXBhDYCg0nvx4p9Nbo2fuDi3Ichoc05d/CDsnfBC0JUFISBxyClA7MDjUmWnfWJXqWtaSNd7t6JwhmSA9zga+ad0OEZCCrhvY1xnNIId6U3Luyp76RFYlpjxsN+MpRSklIAyVHeJAx2U1wrBcFGLDlNhLce6uT3pO8CH8qUW0pGcg+MnORpu41rCbPNdtC4tytq3VOzHpCXI74DjThWS2sEkYwDjTPDhrijJTHGMvUO+0l0OU1NjJkMKJbUSPGSUnIJBBB1GoNRx6/SH7tNbYkJiQ7e40lxb8ZZDmdXATpg4KQntJ4Gna1Kdg2mAzeJTJmlCW1r3gkOO4yd3hk6E6d9RyPb5FysyJzDYc527GctsEAutJc8XBOnAJI7cVFFW5vG7MQLSRK2htaYrsh2UGkNOBpwOJKVIWQCElJ1BwQfQc0rgz41xYL8NznGt4p3gCAcdnaO+os/s9NnRJvSW0pXdLi07Ib3gQ0wndAT3nCBnHWTxqXOfoGSW2ivdHitowCe4Z0qLqo01kkZybnSRVm73WXKvDbFwgMpiSujR+djqUXFlKTrhY/aUBp2Hsp8VfLcguhUpJ5l5thwgHAWs4SPWSBTHYLbLjR0omWdKpbk1chyQVo3UlThVkEHe0Bxju7KUQbPKcuE9c1oIjuzxISN4KK0oSkNjHUApO96cDtqbKhPlIIXAjqq+W1Mox1yglW8pO+pJCCpIypO/jGQATjPVSZG1dkWQEz0newPmq0JVu66aa9tNuzVpft8DmJlrQ7Pjh1SJmUFLylKJBBzkE5100rku1N2rYFVpWtHThFKiMgqdeJ3jjtJWQPWBRkp3tHnqWvJVHmx5L8lhlzecjLCHhjG6opCgPsIPrpq8JzbhepkC2qaZagbgkPOtle+tQyEpAI4DBJ7xSuyxHWWHH5aUiXKXzr4ScgHASAD14SAM9eM02xI0+zXm6uNwlTIk99L6FNOJCm1boSoKCiNNAcjt4VBQovJEsQDE7l5ucC52+Pdn47aCiQ5JLTRIWhBCWynUkFW8DjXgRTm9d235dqagTY2Jf6UoWlRU4zuFWU44HgdeoGmnaCy3K4zLlMZbCXRbhGhYWMpcXvb6uzIBGD6aUt26e3eLY+3EYRHhwVtABzRCjujA01wlAGdOJ9FWEIQDxlYLgnlOtnvK1RJsq5vpLSZ7jEbdbwpSUkJwAMkneC/VSjZWfJucaVJkOb7YluNxzze4ebSQnUdu8FUwQrReoyLMow2lKjNvqWjnhhL6wN1xR6+LnDPEempBshClW+xRos5tDb6ASsJVvZUdSSe0kk+ulUCgEiOmXJAMeqKKKonTCsYFFFEIEUYB40UUQhgdlYwB1UUUCIzOBisAZ40UUcIcZndHZRgdlFFEcN0UYHZRRSEDDAowKKKcIYFGBRRRFDANYwN7hRRRCcZcKJNQluZGZfQlQUlLqAoBQ4EZ666obQ2hKEJCUpGAAMACiigwtvvM1njRRQIQwKABRRSGkfGB1riuHGXJblLjtKkNpKUOlAKkg8QDxFFFOLWdcDSs4FFFIxiGBRgUUU4jMYFZAGaKKOMczRRRRCf//Z"/>
          <p:cNvSpPr>
            <a:spLocks noChangeAspect="1" noChangeArrowheads="1"/>
          </p:cNvSpPr>
          <p:nvPr/>
        </p:nvSpPr>
        <p:spPr bwMode="auto">
          <a:xfrm>
            <a:off x="0" y="-342900"/>
            <a:ext cx="1857375" cy="714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C10B481F-E61F-02E8-1948-253AFD36E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3767"/>
            <a:ext cx="1130657" cy="1165626"/>
          </a:xfrm>
          <a:prstGeom prst="rect">
            <a:avLst/>
          </a:prstGeom>
        </p:spPr>
      </p:pic>
      <p:pic>
        <p:nvPicPr>
          <p:cNvPr id="3" name="Picture 2">
            <a:extLst>
              <a:ext uri="{FF2B5EF4-FFF2-40B4-BE49-F238E27FC236}">
                <a16:creationId xmlns:a16="http://schemas.microsoft.com/office/drawing/2014/main" id="{716C00B7-6D09-3046-6DDF-B62DF8633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9522" y="92187"/>
            <a:ext cx="1838478" cy="1207206"/>
          </a:xfrm>
          <a:prstGeom prst="rect">
            <a:avLst/>
          </a:prstGeom>
        </p:spPr>
      </p:pic>
      <p:sp>
        <p:nvSpPr>
          <p:cNvPr id="9" name="Rectangle 8">
            <a:extLst>
              <a:ext uri="{FF2B5EF4-FFF2-40B4-BE49-F238E27FC236}">
                <a16:creationId xmlns:a16="http://schemas.microsoft.com/office/drawing/2014/main" id="{DC92F024-EE84-0063-C2FA-09E6C55AC0B6}"/>
              </a:ext>
            </a:extLst>
          </p:cNvPr>
          <p:cNvSpPr/>
          <p:nvPr/>
        </p:nvSpPr>
        <p:spPr>
          <a:xfrm>
            <a:off x="-2" y="6248400"/>
            <a:ext cx="6857999" cy="2895600"/>
          </a:xfrm>
          <a:prstGeom prst="rect">
            <a:avLst/>
          </a:prstGeom>
          <a:gradFill>
            <a:gsLst>
              <a:gs pos="100000">
                <a:srgbClr val="FFC000"/>
              </a:gs>
              <a:gs pos="0">
                <a:schemeClr val="bg1"/>
              </a:gs>
              <a:gs pos="47000">
                <a:schemeClr val="accent1">
                  <a:lumMod val="20000"/>
                  <a:lumOff val="80000"/>
                </a:schemeClr>
              </a:gs>
              <a:gs pos="68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99F235F-8D4D-4D08-9884-7B352BD616DE}"/>
              </a:ext>
            </a:extLst>
          </p:cNvPr>
          <p:cNvSpPr/>
          <p:nvPr/>
        </p:nvSpPr>
        <p:spPr>
          <a:xfrm>
            <a:off x="-2" y="1422117"/>
            <a:ext cx="6858001" cy="400110"/>
          </a:xfrm>
          <a:prstGeom prst="rect">
            <a:avLst/>
          </a:prstGeom>
          <a:noFill/>
          <a:effectLst>
            <a:glow rad="63500">
              <a:schemeClr val="accent3">
                <a:satMod val="175000"/>
                <a:alpha val="40000"/>
              </a:schemeClr>
            </a:glow>
          </a:effectLst>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FROM YOUR SLO</a:t>
            </a:r>
            <a:endParaRPr lang="en-US" sz="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TextBox 4">
            <a:extLst>
              <a:ext uri="{FF2B5EF4-FFF2-40B4-BE49-F238E27FC236}">
                <a16:creationId xmlns:a16="http://schemas.microsoft.com/office/drawing/2014/main" id="{EDE8DDD2-C1EB-3BBC-5CE9-FECDFF5B1695}"/>
              </a:ext>
            </a:extLst>
          </p:cNvPr>
          <p:cNvSpPr txBox="1"/>
          <p:nvPr/>
        </p:nvSpPr>
        <p:spPr>
          <a:xfrm>
            <a:off x="0" y="1828800"/>
            <a:ext cx="6858000" cy="461665"/>
          </a:xfrm>
          <a:prstGeom prst="rect">
            <a:avLst/>
          </a:prstGeom>
          <a:noFill/>
        </p:spPr>
        <p:txBody>
          <a:bodyPr wrap="square">
            <a:spAutoFit/>
          </a:bodyPr>
          <a:lstStyle/>
          <a:p>
            <a:pPr algn="l"/>
            <a:endParaRPr lang="en-US" sz="1200" b="1" i="0" u="sng" strike="noStrike" baseline="0" dirty="0">
              <a:solidFill>
                <a:srgbClr val="000000"/>
              </a:solidFill>
              <a:effectLst>
                <a:outerShdw blurRad="38100" dist="38100" dir="2700000" algn="tl">
                  <a:srgbClr val="000000">
                    <a:alpha val="43137"/>
                  </a:srgbClr>
                </a:outerShdw>
              </a:effectLst>
              <a:latin typeface="Segoe UI Symbol" panose="020B0502040204020203" pitchFamily="34" charset="0"/>
            </a:endParaRPr>
          </a:p>
          <a:p>
            <a:pPr marR="20690" algn="ctr"/>
            <a:r>
              <a:rPr lang="en-US" sz="1200" b="1" i="0" u="sng" strike="noStrike" baseline="0" dirty="0">
                <a:solidFill>
                  <a:srgbClr val="0F486E"/>
                </a:solidFill>
                <a:effectLst>
                  <a:outerShdw blurRad="38100" dist="38100" dir="2700000" algn="tl">
                    <a:srgbClr val="000000">
                      <a:alpha val="43137"/>
                    </a:srgbClr>
                  </a:outerShdw>
                </a:effectLst>
                <a:latin typeface="Segoe UI Symbol" panose="020B0502040204020203" pitchFamily="34" charset="0"/>
              </a:rPr>
              <a:t>When taking notes from a textbook, employ three techniques:</a:t>
            </a:r>
            <a:endParaRPr lang="en-US" sz="1200" b="1" u="sng"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221C738A-50C0-605B-4E12-DA3627F26F90}"/>
              </a:ext>
            </a:extLst>
          </p:cNvPr>
          <p:cNvSpPr txBox="1"/>
          <p:nvPr/>
        </p:nvSpPr>
        <p:spPr>
          <a:xfrm>
            <a:off x="0" y="2297371"/>
            <a:ext cx="3496490" cy="276999"/>
          </a:xfrm>
          <a:prstGeom prst="rect">
            <a:avLst/>
          </a:prstGeom>
          <a:noFill/>
        </p:spPr>
        <p:txBody>
          <a:bodyPr wrap="square">
            <a:spAutoFit/>
          </a:bodyPr>
          <a:lstStyle/>
          <a:p>
            <a:pPr marR="0" algn="l"/>
            <a:r>
              <a:rPr lang="en-US" sz="1200" b="0" i="0" u="none" strike="noStrike" baseline="0" dirty="0">
                <a:solidFill>
                  <a:srgbClr val="0F486E"/>
                </a:solidFill>
                <a:latin typeface="Arial" panose="020B0604020202020204" pitchFamily="34" charset="0"/>
                <a:cs typeface="Arial" panose="020B0604020202020204" pitchFamily="34" charset="0"/>
              </a:rPr>
              <a:t>Skimming, Active Reading, and Summarizing.</a:t>
            </a:r>
          </a:p>
        </p:txBody>
      </p:sp>
      <p:sp>
        <p:nvSpPr>
          <p:cNvPr id="10" name="TextBox 9">
            <a:extLst>
              <a:ext uri="{FF2B5EF4-FFF2-40B4-BE49-F238E27FC236}">
                <a16:creationId xmlns:a16="http://schemas.microsoft.com/office/drawing/2014/main" id="{4CE34BEB-1D95-DCA2-2464-FE84865D0EE9}"/>
              </a:ext>
            </a:extLst>
          </p:cNvPr>
          <p:cNvSpPr txBox="1"/>
          <p:nvPr/>
        </p:nvSpPr>
        <p:spPr>
          <a:xfrm>
            <a:off x="0" y="2747419"/>
            <a:ext cx="6857996" cy="461665"/>
          </a:xfrm>
          <a:prstGeom prst="rect">
            <a:avLst/>
          </a:prstGeom>
          <a:noFill/>
        </p:spPr>
        <p:txBody>
          <a:bodyPr wrap="square">
            <a:spAutoFit/>
          </a:bodyPr>
          <a:lstStyle/>
          <a:p>
            <a:pPr marR="0" algn="l"/>
            <a:r>
              <a:rPr lang="en-US" sz="1200" b="0" i="0" u="none" strike="noStrike" baseline="0" dirty="0">
                <a:solidFill>
                  <a:srgbClr val="0F486E"/>
                </a:solidFill>
                <a:latin typeface="Arial" panose="020B0604020202020204" pitchFamily="34" charset="0"/>
                <a:cs typeface="Arial" panose="020B0604020202020204" pitchFamily="34" charset="0"/>
              </a:rPr>
              <a:t>When skimming, pay attention to anything in the chapter that shows emphasis. jot down all titles, subtitles, and boldfaced words. Make notes of the titles, pictures and charts.</a:t>
            </a:r>
          </a:p>
        </p:txBody>
      </p:sp>
      <p:sp>
        <p:nvSpPr>
          <p:cNvPr id="18" name="TextBox 17">
            <a:extLst>
              <a:ext uri="{FF2B5EF4-FFF2-40B4-BE49-F238E27FC236}">
                <a16:creationId xmlns:a16="http://schemas.microsoft.com/office/drawing/2014/main" id="{E8626719-6F86-A252-5D67-94A4F997F2A0}"/>
              </a:ext>
            </a:extLst>
          </p:cNvPr>
          <p:cNvSpPr txBox="1"/>
          <p:nvPr/>
        </p:nvSpPr>
        <p:spPr>
          <a:xfrm>
            <a:off x="0" y="3294164"/>
            <a:ext cx="6858000" cy="1384995"/>
          </a:xfrm>
          <a:prstGeom prst="rect">
            <a:avLst/>
          </a:prstGeom>
          <a:noFill/>
        </p:spPr>
        <p:txBody>
          <a:bodyPr wrap="square">
            <a:spAutoFit/>
          </a:bodyPr>
          <a:lstStyle/>
          <a:p>
            <a:r>
              <a:rPr lang="en-US" sz="1200" b="0" i="0" u="none" strike="noStrike" baseline="0" dirty="0">
                <a:solidFill>
                  <a:srgbClr val="0F486E"/>
                </a:solidFill>
                <a:latin typeface="Arial" panose="020B0604020202020204" pitchFamily="34" charset="0"/>
                <a:cs typeface="Arial" panose="020B0604020202020204" pitchFamily="34" charset="0"/>
              </a:rPr>
              <a:t>After skimming the chapter, go back and read the chapter looking for the main points of the title and subtitles. Summarize by writing those down in a way that works best for you! outline or pictorial (flow chart) form. Write down what the pictures and charts mean, and any additional information learned from the chapter or reading assignment.</a:t>
            </a:r>
          </a:p>
          <a:p>
            <a:pPr algn="l"/>
            <a:endParaRPr lang="en-US" sz="1200" b="0" i="0" u="none" strike="noStrike" baseline="0" dirty="0">
              <a:solidFill>
                <a:srgbClr val="000000"/>
              </a:solidFill>
              <a:latin typeface="Arial" panose="020B0604020202020204" pitchFamily="34" charset="0"/>
              <a:cs typeface="Arial" panose="020B0604020202020204" pitchFamily="34" charset="0"/>
            </a:endParaRPr>
          </a:p>
          <a:p>
            <a:pPr marR="0" algn="l"/>
            <a:r>
              <a:rPr lang="en-US" sz="1200" b="0" i="0" u="none" strike="noStrike" baseline="0" dirty="0">
                <a:solidFill>
                  <a:srgbClr val="0F486E"/>
                </a:solidFill>
                <a:latin typeface="Arial" panose="020B0604020202020204" pitchFamily="34" charset="0"/>
                <a:cs typeface="Arial" panose="020B0604020202020204" pitchFamily="34" charset="0"/>
              </a:rPr>
              <a:t>Also, if questions are not provided at the end of the chapter or reading assignment, think of some questions that may be asked on a quiz or test and write them down.</a:t>
            </a:r>
            <a:endParaRPr lang="en-US" sz="1200" b="0" i="0" u="none" strike="noStrike" baseline="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1D24829-DEF5-D5CE-1BA9-D431130FC9A6}"/>
              </a:ext>
            </a:extLst>
          </p:cNvPr>
          <p:cNvSpPr txBox="1"/>
          <p:nvPr/>
        </p:nvSpPr>
        <p:spPr>
          <a:xfrm>
            <a:off x="-3" y="6019800"/>
            <a:ext cx="6857999" cy="1015663"/>
          </a:xfrm>
          <a:prstGeom prst="rect">
            <a:avLst/>
          </a:prstGeom>
          <a:noFill/>
        </p:spPr>
        <p:txBody>
          <a:bodyPr wrap="square">
            <a:spAutoFit/>
          </a:bodyPr>
          <a:lstStyle/>
          <a:p>
            <a:pPr marR="14010" algn="ctr"/>
            <a:r>
              <a:rPr lang="en-US" sz="1200" b="1" i="0" u="none" strike="noStrike" baseline="0" dirty="0">
                <a:solidFill>
                  <a:srgbClr val="052E60"/>
                </a:solidFill>
                <a:effectLst>
                  <a:outerShdw blurRad="38100" dist="38100" dir="2700000" algn="tl">
                    <a:srgbClr val="000000">
                      <a:alpha val="43137"/>
                    </a:srgbClr>
                  </a:outerShdw>
                </a:effectLst>
                <a:latin typeface="Segoe UI Symbol" panose="020B0502040204020203" pitchFamily="34" charset="0"/>
              </a:rPr>
              <a:t>POWER HOUR!</a:t>
            </a:r>
          </a:p>
          <a:p>
            <a:pPr marR="14010" algn="ctr"/>
            <a:r>
              <a:rPr lang="en-US" sz="1200" b="1" i="0" u="none" strike="noStrike" baseline="0" dirty="0">
                <a:solidFill>
                  <a:srgbClr val="052E60"/>
                </a:solidFill>
                <a:effectLst>
                  <a:outerShdw blurRad="38100" dist="38100" dir="2700000" algn="tl">
                    <a:srgbClr val="000000">
                      <a:alpha val="43137"/>
                    </a:srgbClr>
                  </a:outerShdw>
                </a:effectLst>
                <a:latin typeface="Segoe UI Symbol" panose="020B0502040204020203" pitchFamily="34" charset="0"/>
              </a:rPr>
              <a:t>MON-THURS 1530 TO 1630 POWER HOUR IS DESIGNED TO HELP STUDENTS WITH THEIR HOMEWORK AND ASSIGNMENTS IN A POSITIVE ENVIRONMENT. MEMBERS HAVE THE OPPORTUNITY TO EARN POINTS TOWARDS PRIZES. CALL FOR MORE INFORMATION AT 718•630•4518</a:t>
            </a:r>
            <a:endParaRPr lang="en-US" sz="1200" b="1" dirty="0">
              <a:effectLst>
                <a:outerShdw blurRad="38100" dist="38100" dir="2700000" algn="tl">
                  <a:srgbClr val="000000">
                    <a:alpha val="43137"/>
                  </a:srgbClr>
                </a:outerShdw>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b="76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B14CD3-5565-B6A4-85CD-EA391630D191}"/>
              </a:ext>
            </a:extLst>
          </p:cNvPr>
          <p:cNvSpPr/>
          <p:nvPr/>
        </p:nvSpPr>
        <p:spPr>
          <a:xfrm>
            <a:off x="0" y="2202596"/>
            <a:ext cx="6858000" cy="6941403"/>
          </a:xfrm>
          <a:prstGeom prst="rect">
            <a:avLst/>
          </a:prstGeom>
          <a:gradFill>
            <a:gsLst>
              <a:gs pos="0">
                <a:schemeClr val="bg1"/>
              </a:gs>
              <a:gs pos="65000">
                <a:schemeClr val="bg1">
                  <a:lumMod val="9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B6B0B2E-A6AF-B3A6-E2B6-085AF7B29D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9522" y="92187"/>
            <a:ext cx="1838478" cy="1207206"/>
          </a:xfrm>
          <a:prstGeom prst="rect">
            <a:avLst/>
          </a:prstGeom>
        </p:spPr>
      </p:pic>
      <p:sp>
        <p:nvSpPr>
          <p:cNvPr id="9" name="Rectangle 8"/>
          <p:cNvSpPr/>
          <p:nvPr/>
        </p:nvSpPr>
        <p:spPr>
          <a:xfrm>
            <a:off x="0" y="3080802"/>
            <a:ext cx="6858000" cy="4955203"/>
          </a:xfrm>
          <a:prstGeom prst="rect">
            <a:avLst/>
          </a:prstGeom>
          <a:noFill/>
        </p:spPr>
        <p:txBody>
          <a:bodyPr wrap="square">
            <a:spAutoFit/>
          </a:bodyPr>
          <a:lstStyle/>
          <a:p>
            <a:pPr algn="ctr"/>
            <a:r>
              <a:rPr lang="en-US" b="1" dirty="0">
                <a:effectLst>
                  <a:outerShdw blurRad="38100" dist="38100" dir="2700000" algn="tl">
                    <a:srgbClr val="000000">
                      <a:alpha val="43137"/>
                    </a:srgbClr>
                  </a:outerShdw>
                </a:effectLst>
                <a:latin typeface="Times New Roman" pitchFamily="18" charset="0"/>
                <a:cs typeface="Times New Roman" pitchFamily="18" charset="0"/>
              </a:rPr>
              <a:t>Military Discount Offered Through Saint Patrick’s</a:t>
            </a:r>
          </a:p>
          <a:p>
            <a:pPr algn="ctr"/>
            <a:endParaRPr lang="en-US" b="1" dirty="0">
              <a:effectLst>
                <a:outerShdw blurRad="38100" dist="38100" dir="2700000" algn="tl">
                  <a:srgbClr val="000000">
                    <a:alpha val="43137"/>
                  </a:srgbClr>
                </a:outerShdw>
              </a:effectLst>
              <a:latin typeface="Times New Roman" pitchFamily="18" charset="0"/>
              <a:cs typeface="Times New Roman" pitchFamily="18" charset="0"/>
            </a:endParaRPr>
          </a:p>
          <a:p>
            <a:r>
              <a:rPr lang="en-US" sz="1200" b="1" u="sng" dirty="0">
                <a:effectLst>
                  <a:outerShdw blurRad="38100" dist="38100" dir="2700000" algn="tl">
                    <a:srgbClr val="000000">
                      <a:alpha val="43137"/>
                    </a:srgbClr>
                  </a:outerShdw>
                </a:effectLst>
                <a:latin typeface="Times New Roman" pitchFamily="18" charset="0"/>
                <a:cs typeface="Times New Roman" pitchFamily="18" charset="0"/>
              </a:rPr>
              <a:t>Soccer</a:t>
            </a:r>
            <a:r>
              <a:rPr lang="en-US" sz="1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1200" dirty="0">
                <a:effectLst>
                  <a:outerShdw blurRad="38100" dist="38100" dir="2700000" algn="tl">
                    <a:srgbClr val="000000">
                      <a:alpha val="43137"/>
                    </a:srgbClr>
                  </a:outerShdw>
                </a:effectLst>
                <a:latin typeface="Times New Roman" pitchFamily="18" charset="0"/>
                <a:cs typeface="Times New Roman" pitchFamily="18" charset="0"/>
              </a:rPr>
              <a:t>Registration starts in May and ends in August</a:t>
            </a:r>
          </a:p>
          <a:p>
            <a:r>
              <a:rPr lang="en-US" sz="1200" dirty="0">
                <a:effectLst>
                  <a:outerShdw blurRad="38100" dist="38100" dir="2700000" algn="tl">
                    <a:srgbClr val="000000">
                      <a:alpha val="43137"/>
                    </a:srgbClr>
                  </a:outerShdw>
                </a:effectLst>
                <a:latin typeface="Times New Roman" pitchFamily="18" charset="0"/>
                <a:cs typeface="Times New Roman" pitchFamily="18" charset="0"/>
              </a:rPr>
              <a:t>             		 Soccer season starts in September and ends in November</a:t>
            </a:r>
          </a:p>
          <a:p>
            <a:r>
              <a:rPr lang="en-US" sz="1200" dirty="0">
                <a:effectLst>
                  <a:outerShdw blurRad="38100" dist="38100" dir="2700000" algn="tl">
                    <a:srgbClr val="000000">
                      <a:alpha val="43137"/>
                    </a:srgbClr>
                  </a:outerShdw>
                </a:effectLst>
                <a:latin typeface="Times New Roman" pitchFamily="18" charset="0"/>
                <a:cs typeface="Times New Roman" pitchFamily="18" charset="0"/>
              </a:rPr>
              <a:t>                		Ages 3-5</a:t>
            </a:r>
          </a:p>
          <a:p>
            <a:endParaRPr lang="en-US" sz="1200" dirty="0">
              <a:effectLst>
                <a:outerShdw blurRad="38100" dist="38100" dir="2700000" algn="tl">
                  <a:srgbClr val="000000">
                    <a:alpha val="43137"/>
                  </a:srgbClr>
                </a:outerShdw>
              </a:effectLst>
              <a:latin typeface="Times New Roman" pitchFamily="18" charset="0"/>
              <a:cs typeface="Times New Roman" pitchFamily="18" charset="0"/>
            </a:endParaRPr>
          </a:p>
          <a:p>
            <a:r>
              <a:rPr lang="en-US" sz="1200" b="1" u="sng" dirty="0">
                <a:effectLst>
                  <a:outerShdw blurRad="38100" dist="38100" dir="2700000" algn="tl">
                    <a:srgbClr val="000000">
                      <a:alpha val="43137"/>
                    </a:srgbClr>
                  </a:outerShdw>
                </a:effectLst>
                <a:latin typeface="Times New Roman" pitchFamily="18" charset="0"/>
                <a:cs typeface="Times New Roman" pitchFamily="18" charset="0"/>
              </a:rPr>
              <a:t>Baseball/Softball</a:t>
            </a:r>
            <a:r>
              <a:rPr lang="en-US" sz="1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1200" dirty="0">
                <a:effectLst>
                  <a:outerShdw blurRad="38100" dist="38100" dir="2700000" algn="tl">
                    <a:srgbClr val="000000">
                      <a:alpha val="43137"/>
                    </a:srgbClr>
                  </a:outerShdw>
                </a:effectLst>
                <a:latin typeface="Times New Roman" pitchFamily="18" charset="0"/>
                <a:cs typeface="Times New Roman" pitchFamily="18" charset="0"/>
              </a:rPr>
              <a:t>Registration starts in September and ends in April</a:t>
            </a:r>
          </a:p>
          <a:p>
            <a:r>
              <a:rPr lang="en-US" sz="1200" dirty="0">
                <a:effectLst>
                  <a:outerShdw blurRad="38100" dist="38100" dir="2700000" algn="tl">
                    <a:srgbClr val="000000">
                      <a:alpha val="43137"/>
                    </a:srgbClr>
                  </a:outerShdw>
                </a:effectLst>
                <a:latin typeface="Times New Roman" pitchFamily="18" charset="0"/>
                <a:cs typeface="Times New Roman" pitchFamily="18" charset="0"/>
              </a:rPr>
              <a:t>		Baseball/Softball Spring sessions start in April and ends in June. Summer </a:t>
            </a:r>
          </a:p>
          <a:p>
            <a:r>
              <a:rPr lang="en-US" sz="1200" dirty="0">
                <a:effectLst>
                  <a:outerShdw blurRad="38100" dist="38100" dir="2700000" algn="tl">
                    <a:srgbClr val="000000">
                      <a:alpha val="43137"/>
                    </a:srgbClr>
                  </a:outerShdw>
                </a:effectLst>
                <a:latin typeface="Times New Roman" pitchFamily="18" charset="0"/>
                <a:cs typeface="Times New Roman" pitchFamily="18" charset="0"/>
              </a:rPr>
              <a:t>		season starts in July and ends in August.</a:t>
            </a:r>
          </a:p>
          <a:p>
            <a:r>
              <a:rPr lang="en-US" sz="1200" dirty="0">
                <a:effectLst>
                  <a:outerShdw blurRad="38100" dist="38100" dir="2700000" algn="tl">
                    <a:srgbClr val="000000">
                      <a:alpha val="43137"/>
                    </a:srgbClr>
                  </a:outerShdw>
                </a:effectLst>
                <a:latin typeface="Times New Roman" pitchFamily="18" charset="0"/>
                <a:cs typeface="Times New Roman" pitchFamily="18" charset="0"/>
              </a:rPr>
              <a:t>		Ages 6-18</a:t>
            </a:r>
          </a:p>
          <a:p>
            <a:r>
              <a:rPr lang="en-US" sz="1200" dirty="0">
                <a:effectLst>
                  <a:outerShdw blurRad="38100" dist="38100" dir="2700000" algn="tl">
                    <a:srgbClr val="000000">
                      <a:alpha val="43137"/>
                    </a:srgbClr>
                  </a:outerShdw>
                </a:effectLst>
                <a:latin typeface="Times New Roman" pitchFamily="18" charset="0"/>
                <a:cs typeface="Times New Roman" pitchFamily="18" charset="0"/>
              </a:rPr>
              <a:t>		</a:t>
            </a:r>
          </a:p>
          <a:p>
            <a:r>
              <a:rPr lang="en-US" sz="1200" b="1" u="sng" dirty="0">
                <a:effectLst>
                  <a:outerShdw blurRad="38100" dist="38100" dir="2700000" algn="tl">
                    <a:srgbClr val="000000">
                      <a:alpha val="43137"/>
                    </a:srgbClr>
                  </a:outerShdw>
                </a:effectLst>
                <a:latin typeface="Times New Roman" pitchFamily="18" charset="0"/>
                <a:cs typeface="Times New Roman" pitchFamily="18" charset="0"/>
              </a:rPr>
              <a:t>Basketball:</a:t>
            </a:r>
            <a:r>
              <a:rPr lang="en-US" sz="1200" dirty="0">
                <a:effectLst>
                  <a:outerShdw blurRad="38100" dist="38100" dir="2700000" algn="tl">
                    <a:srgbClr val="000000">
                      <a:alpha val="43137"/>
                    </a:srgbClr>
                  </a:outerShdw>
                </a:effectLst>
                <a:latin typeface="Times New Roman" pitchFamily="18" charset="0"/>
                <a:cs typeface="Times New Roman" pitchFamily="18" charset="0"/>
              </a:rPr>
              <a:t>		Registration starts in August and ends in November</a:t>
            </a:r>
          </a:p>
          <a:p>
            <a:r>
              <a:rPr lang="en-US" sz="1200" dirty="0">
                <a:effectLst>
                  <a:outerShdw blurRad="38100" dist="38100" dir="2700000" algn="tl">
                    <a:srgbClr val="000000">
                      <a:alpha val="43137"/>
                    </a:srgbClr>
                  </a:outerShdw>
                </a:effectLst>
                <a:latin typeface="Times New Roman" pitchFamily="18" charset="0"/>
                <a:cs typeface="Times New Roman" pitchFamily="18" charset="0"/>
              </a:rPr>
              <a:t>		Basketball season starts in December and ends in March</a:t>
            </a:r>
          </a:p>
          <a:p>
            <a:r>
              <a:rPr lang="en-US" sz="1200" dirty="0">
                <a:effectLst>
                  <a:outerShdw blurRad="38100" dist="38100" dir="2700000" algn="tl">
                    <a:srgbClr val="000000">
                      <a:alpha val="43137"/>
                    </a:srgbClr>
                  </a:outerShdw>
                </a:effectLst>
                <a:latin typeface="Times New Roman" pitchFamily="18" charset="0"/>
                <a:cs typeface="Times New Roman" pitchFamily="18" charset="0"/>
              </a:rPr>
              <a:t>		Ages 6-11</a:t>
            </a:r>
          </a:p>
          <a:p>
            <a:r>
              <a:rPr lang="en-US" sz="1200" dirty="0">
                <a:effectLst>
                  <a:outerShdw blurRad="38100" dist="38100" dir="2700000" algn="tl">
                    <a:srgbClr val="000000">
                      <a:alpha val="43137"/>
                    </a:srgbClr>
                  </a:outerShdw>
                </a:effectLst>
                <a:latin typeface="Times New Roman" pitchFamily="18" charset="0"/>
                <a:cs typeface="Times New Roman" pitchFamily="18" charset="0"/>
              </a:rPr>
              <a:t>		</a:t>
            </a:r>
            <a:endParaRPr lang="en-US" sz="1200" baseline="30000" dirty="0">
              <a:effectLst>
                <a:outerShdw blurRad="38100" dist="38100" dir="2700000" algn="tl">
                  <a:srgbClr val="000000">
                    <a:alpha val="43137"/>
                  </a:srgbClr>
                </a:outerShdw>
              </a:effectLst>
              <a:latin typeface="Times New Roman" pitchFamily="18" charset="0"/>
              <a:cs typeface="Times New Roman" pitchFamily="18" charset="0"/>
            </a:endParaRPr>
          </a:p>
          <a:p>
            <a:endParaRPr lang="en-US" b="1" baseline="30000" dirty="0">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1200" dirty="0">
                <a:effectLst>
                  <a:outerShdw blurRad="38100" dist="38100" dir="2700000" algn="tl">
                    <a:srgbClr val="000000">
                      <a:alpha val="43137"/>
                    </a:srgbClr>
                  </a:outerShdw>
                </a:effectLst>
                <a:latin typeface="Times New Roman" pitchFamily="18" charset="0"/>
                <a:cs typeface="Times New Roman" pitchFamily="18" charset="0"/>
              </a:rPr>
              <a:t>For more information, call (718) 630-4518</a:t>
            </a:r>
          </a:p>
          <a:p>
            <a:endParaRPr lang="en-US" sz="1400" dirty="0">
              <a:effectLst>
                <a:outerShdw blurRad="38100" dist="38100" dir="2700000" algn="tl">
                  <a:srgbClr val="000000">
                    <a:alpha val="43137"/>
                  </a:srgbClr>
                </a:outerShdw>
              </a:effectLst>
              <a:latin typeface="Times New Roman" pitchFamily="18" charset="0"/>
              <a:cs typeface="Times New Roman" pitchFamily="18" charset="0"/>
            </a:endParaRPr>
          </a:p>
          <a:p>
            <a:endParaRPr lang="en-US" sz="1400" dirty="0">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dirty="0">
                <a:solidFill>
                  <a:srgbClr val="FF0000"/>
                </a:solidFill>
                <a:effectLst>
                  <a:outerShdw blurRad="38100" dist="38100" dir="2700000" algn="tl">
                    <a:srgbClr val="000000">
                      <a:alpha val="43137"/>
                    </a:srgbClr>
                  </a:outerShdw>
                </a:effectLst>
                <a:latin typeface="Britannic Bold" pitchFamily="34" charset="0"/>
                <a:cs typeface="Times New Roman" pitchFamily="18" charset="0"/>
              </a:rPr>
              <a:t>Volunteers are always needed to support activities</a:t>
            </a:r>
            <a:r>
              <a:rPr lang="en-US" sz="14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pPr algn="l"/>
            <a:endParaRPr lang="en-US" sz="1800" b="0" i="0" u="none" strike="noStrike" baseline="0" dirty="0">
              <a:solidFill>
                <a:srgbClr val="000000"/>
              </a:solidFill>
              <a:latin typeface="Times New Roman" panose="02020603050405020304" pitchFamily="18" charset="0"/>
            </a:endParaRPr>
          </a:p>
          <a:p>
            <a:pPr marR="1410" algn="ctr"/>
            <a:r>
              <a:rPr lang="en-US" b="1" i="0" u="sng" strike="noStrike" baseline="0" dirty="0">
                <a:solidFill>
                  <a:srgbClr val="006FC0"/>
                </a:solidFill>
                <a:latin typeface="Times New Roman" panose="02020603050405020304" pitchFamily="18" charset="0"/>
              </a:rPr>
              <a:t>Saint Patrick Sports offers discounts for families registered with CYS</a:t>
            </a:r>
            <a:endParaRPr lang="en-US" sz="1400" b="1" dirty="0">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3" name="Rectangle 2"/>
          <p:cNvSpPr/>
          <p:nvPr/>
        </p:nvSpPr>
        <p:spPr>
          <a:xfrm>
            <a:off x="1028699" y="2041267"/>
            <a:ext cx="4724400" cy="584775"/>
          </a:xfrm>
          <a:prstGeom prst="rect">
            <a:avLst/>
          </a:prstGeom>
        </p:spPr>
        <p:txBody>
          <a:bodyPr wrap="square">
            <a:spAutoFit/>
          </a:bodyPr>
          <a:lstStyle/>
          <a:p>
            <a:pPr algn="ctr"/>
            <a:r>
              <a:rPr lang="en-US" sz="1600" b="1" dirty="0">
                <a:effectLst>
                  <a:outerShdw blurRad="38100" dist="38100" dir="2700000" algn="tl">
                    <a:srgbClr val="000000">
                      <a:alpha val="43137"/>
                    </a:srgbClr>
                  </a:outerShdw>
                </a:effectLst>
                <a:latin typeface="Berlin Sans FB Demi" pitchFamily="34" charset="0"/>
                <a:cs typeface="Times New Roman" pitchFamily="18" charset="0"/>
              </a:rPr>
              <a:t>Interested in staying active &amp; being fit or just meeting new friends?</a:t>
            </a:r>
            <a:endParaRPr lang="en-US" sz="1600" b="1" dirty="0">
              <a:effectLst>
                <a:outerShdw blurRad="38100" dist="38100" dir="2700000" algn="tl">
                  <a:srgbClr val="000000">
                    <a:alpha val="43137"/>
                  </a:srgbClr>
                </a:outerShdw>
              </a:effectLst>
              <a:latin typeface="Lucida Bright" pitchFamily="18" charset="0"/>
              <a:cs typeface="Times New Roman" pitchFamily="18" charset="0"/>
            </a:endParaRPr>
          </a:p>
        </p:txBody>
      </p:sp>
      <p:sp>
        <p:nvSpPr>
          <p:cNvPr id="6" name="Rectangle 5"/>
          <p:cNvSpPr/>
          <p:nvPr/>
        </p:nvSpPr>
        <p:spPr>
          <a:xfrm>
            <a:off x="1104900" y="1279267"/>
            <a:ext cx="4648200" cy="923330"/>
          </a:xfrm>
          <a:prstGeom prst="rect">
            <a:avLst/>
          </a:prstGeom>
          <a:noFill/>
        </p:spPr>
        <p:txBody>
          <a:bodyPr wrap="square" lIns="91440" tIns="45720" rIns="91440" bIns="45720">
            <a:spAutoFit/>
          </a:bodyPr>
          <a:lstStyle/>
          <a:p>
            <a:pPr algn="ct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rPr>
              <a:t>CYS SPORTS</a:t>
            </a:r>
          </a:p>
        </p:txBody>
      </p:sp>
      <p:sp>
        <p:nvSpPr>
          <p:cNvPr id="7" name="TextBox 6"/>
          <p:cNvSpPr txBox="1"/>
          <p:nvPr/>
        </p:nvSpPr>
        <p:spPr>
          <a:xfrm>
            <a:off x="-381000" y="1371600"/>
            <a:ext cx="184731" cy="369332"/>
          </a:xfrm>
          <a:prstGeom prst="rect">
            <a:avLst/>
          </a:prstGeom>
          <a:noFill/>
        </p:spPr>
        <p:txBody>
          <a:bodyPr wrap="none" rtlCol="0">
            <a:spAutoFit/>
          </a:bodyPr>
          <a:lstStyle/>
          <a:p>
            <a:endParaRPr lang="en-US" dirty="0"/>
          </a:p>
        </p:txBody>
      </p:sp>
      <p:sp>
        <p:nvSpPr>
          <p:cNvPr id="8" name="Rectangle 7"/>
          <p:cNvSpPr/>
          <p:nvPr/>
        </p:nvSpPr>
        <p:spPr>
          <a:xfrm>
            <a:off x="723899" y="2574667"/>
            <a:ext cx="5029200" cy="461665"/>
          </a:xfrm>
          <a:prstGeom prst="rect">
            <a:avLst/>
          </a:prstGeom>
        </p:spPr>
        <p:txBody>
          <a:bodyPr wrap="square">
            <a:spAutoFit/>
          </a:bodyPr>
          <a:lstStyle/>
          <a:p>
            <a:pPr algn="ctr"/>
            <a:r>
              <a:rPr lang="en-US" sz="1200" dirty="0">
                <a:effectLst>
                  <a:outerShdw blurRad="38100" dist="38100" dir="2700000" algn="tl">
                    <a:srgbClr val="000000">
                      <a:alpha val="43137"/>
                    </a:srgbClr>
                  </a:outerShdw>
                </a:effectLst>
                <a:latin typeface="Times New Roman" pitchFamily="18" charset="0"/>
                <a:cs typeface="Times New Roman" pitchFamily="18" charset="0"/>
              </a:rPr>
              <a:t>Fort Hamilton CYS and  Saint Patrick’s Sports Program have partnered to offer the following sports programs with discounted rates: </a:t>
            </a:r>
            <a:endParaRPr lang="en-US" sz="1200" dirty="0">
              <a:effectLst>
                <a:outerShdw blurRad="38100" dist="38100" dir="2700000" algn="tl">
                  <a:srgbClr val="000000">
                    <a:alpha val="43137"/>
                  </a:srgbClr>
                </a:outerShdw>
              </a:effectLst>
              <a:latin typeface="Comic Sans MS" pitchFamily="66" charset="0"/>
              <a:cs typeface="Times New Roman" pitchFamily="18" charset="0"/>
            </a:endParaRPr>
          </a:p>
        </p:txBody>
      </p:sp>
      <p:pic>
        <p:nvPicPr>
          <p:cNvPr id="4" name="Picture 3">
            <a:extLst>
              <a:ext uri="{FF2B5EF4-FFF2-40B4-BE49-F238E27FC236}">
                <a16:creationId xmlns:a16="http://schemas.microsoft.com/office/drawing/2014/main" id="{B40020A7-6BC5-F005-B690-E06ACE603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767"/>
            <a:ext cx="1130657" cy="11656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Shape&#10;&#10;Description automatically generated with medium confidence">
            <a:extLst>
              <a:ext uri="{FF2B5EF4-FFF2-40B4-BE49-F238E27FC236}">
                <a16:creationId xmlns:a16="http://schemas.microsoft.com/office/drawing/2014/main" id="{43987736-89CC-66A7-AE42-E213E108E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6858000" cy="3424961"/>
          </a:xfrm>
          <a:prstGeom prst="rect">
            <a:avLst/>
          </a:prstGeom>
        </p:spPr>
      </p:pic>
      <p:sp>
        <p:nvSpPr>
          <p:cNvPr id="4" name="Title 3"/>
          <p:cNvSpPr>
            <a:spLocks noGrp="1"/>
          </p:cNvSpPr>
          <p:nvPr>
            <p:ph type="title"/>
          </p:nvPr>
        </p:nvSpPr>
        <p:spPr>
          <a:xfrm>
            <a:off x="342900" y="228600"/>
            <a:ext cx="6172200" cy="2057400"/>
          </a:xfrm>
        </p:spPr>
        <p:txBody>
          <a:bodyPr>
            <a:normAutofit/>
          </a:bodyPr>
          <a:lstStyle/>
          <a:p>
            <a:br>
              <a:rPr lang="en-US" dirty="0">
                <a:latin typeface="Edwardian Script ITC" pitchFamily="66" charset="0"/>
              </a:rPr>
            </a:br>
            <a:br>
              <a:rPr lang="en-US" sz="3100" dirty="0">
                <a:latin typeface="Cooper Black" pitchFamily="18" charset="0"/>
              </a:rPr>
            </a:br>
            <a:br>
              <a:rPr lang="en-US" sz="1300" dirty="0"/>
            </a:br>
            <a:r>
              <a:rPr lang="en-US" sz="1400" dirty="0">
                <a:latin typeface="Edwardian Script ITC" pitchFamily="66" charset="0"/>
              </a:rPr>
              <a:t>:</a:t>
            </a:r>
            <a:br>
              <a:rPr lang="en-US" dirty="0">
                <a:latin typeface="Edwardian Script ITC" pitchFamily="66" charset="0"/>
              </a:rPr>
            </a:br>
            <a:endParaRPr lang="en-US" dirty="0">
              <a:latin typeface="Edwardian Script ITC" pitchFamily="66" charset="0"/>
            </a:endParaRPr>
          </a:p>
        </p:txBody>
      </p:sp>
      <p:pic>
        <p:nvPicPr>
          <p:cNvPr id="2" name="Picture 1">
            <a:extLst>
              <a:ext uri="{FF2B5EF4-FFF2-40B4-BE49-F238E27FC236}">
                <a16:creationId xmlns:a16="http://schemas.microsoft.com/office/drawing/2014/main" id="{B8BDECC3-8D2F-68D7-0B32-E58ED0974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33767"/>
            <a:ext cx="1130657" cy="1165626"/>
          </a:xfrm>
          <a:prstGeom prst="rect">
            <a:avLst/>
          </a:prstGeom>
        </p:spPr>
      </p:pic>
      <p:pic>
        <p:nvPicPr>
          <p:cNvPr id="3" name="Picture 2">
            <a:extLst>
              <a:ext uri="{FF2B5EF4-FFF2-40B4-BE49-F238E27FC236}">
                <a16:creationId xmlns:a16="http://schemas.microsoft.com/office/drawing/2014/main" id="{95FE3491-E6F3-CDCF-BBCB-9ECC8D222E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9522" y="92187"/>
            <a:ext cx="1838478" cy="1207206"/>
          </a:xfrm>
          <a:prstGeom prst="rect">
            <a:avLst/>
          </a:prstGeom>
        </p:spPr>
      </p:pic>
      <p:pic>
        <p:nvPicPr>
          <p:cNvPr id="12" name="Picture 11" descr="Logo&#10;&#10;Description automatically generated">
            <a:extLst>
              <a:ext uri="{FF2B5EF4-FFF2-40B4-BE49-F238E27FC236}">
                <a16:creationId xmlns:a16="http://schemas.microsoft.com/office/drawing/2014/main" id="{B866C7C5-8BAA-BD5D-8EB0-350B009816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0344" y="5390830"/>
            <a:ext cx="1825756" cy="1463043"/>
          </a:xfrm>
          <a:prstGeom prst="rect">
            <a:avLst/>
          </a:prstGeom>
        </p:spPr>
      </p:pic>
      <p:pic>
        <p:nvPicPr>
          <p:cNvPr id="16" name="Picture 15" descr="Icon&#10;&#10;Description automatically generated">
            <a:extLst>
              <a:ext uri="{FF2B5EF4-FFF2-40B4-BE49-F238E27FC236}">
                <a16:creationId xmlns:a16="http://schemas.microsoft.com/office/drawing/2014/main" id="{6B4EF405-9402-59C5-87EC-D870712BE2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05461"/>
            <a:ext cx="3810000" cy="2505075"/>
          </a:xfrm>
          <a:prstGeom prst="rect">
            <a:avLst/>
          </a:prstGeom>
        </p:spPr>
      </p:pic>
      <p:sp>
        <p:nvSpPr>
          <p:cNvPr id="18" name="TextBox 17">
            <a:extLst>
              <a:ext uri="{FF2B5EF4-FFF2-40B4-BE49-F238E27FC236}">
                <a16:creationId xmlns:a16="http://schemas.microsoft.com/office/drawing/2014/main" id="{E46517F2-FB2C-2616-C43D-3034B8C526E0}"/>
              </a:ext>
            </a:extLst>
          </p:cNvPr>
          <p:cNvSpPr txBox="1"/>
          <p:nvPr/>
        </p:nvSpPr>
        <p:spPr>
          <a:xfrm>
            <a:off x="0" y="2920764"/>
            <a:ext cx="6858000" cy="2092881"/>
          </a:xfrm>
          <a:prstGeom prst="rect">
            <a:avLst/>
          </a:prstGeom>
          <a:noFill/>
        </p:spPr>
        <p:txBody>
          <a:bodyPr wrap="square">
            <a:spAutoFit/>
          </a:bodyPr>
          <a:lstStyle/>
          <a:p>
            <a:pPr algn="l"/>
            <a:endParaRPr lang="en-US" sz="1400" b="0" i="0" u="none" strike="noStrike" baseline="0" dirty="0">
              <a:solidFill>
                <a:srgbClr val="000000"/>
              </a:solidFill>
              <a:latin typeface="Segoe UI Symbol" panose="020B0502040204020203" pitchFamily="34" charset="0"/>
            </a:endParaRPr>
          </a:p>
          <a:p>
            <a:r>
              <a:rPr lang="en-US" sz="1600" b="0" i="0" u="none" strike="noStrike" baseline="0" dirty="0">
                <a:solidFill>
                  <a:srgbClr val="052E60"/>
                </a:solidFill>
                <a:latin typeface="Segoe UI Symbol" panose="020B0502040204020203" pitchFamily="34" charset="0"/>
              </a:rPr>
              <a:t> 				</a:t>
            </a:r>
            <a:r>
              <a:rPr lang="en-US" sz="1600" b="1" i="0" u="none" strike="noStrike" baseline="0" dirty="0">
                <a:solidFill>
                  <a:srgbClr val="052E60"/>
                </a:solidFill>
                <a:effectLst>
                  <a:outerShdw blurRad="38100" dist="38100" dir="2700000" algn="tl">
                    <a:srgbClr val="000000">
                      <a:alpha val="43137"/>
                    </a:srgbClr>
                  </a:outerShdw>
                </a:effectLst>
                <a:latin typeface="Segoe UI Symbol" panose="020B0502040204020203" pitchFamily="34" charset="0"/>
              </a:rPr>
              <a:t>CDC Picture Day </a:t>
            </a:r>
          </a:p>
          <a:p>
            <a:r>
              <a:rPr lang="en-US" sz="1400" b="1" i="0" u="none" strike="noStrike" baseline="0" dirty="0">
                <a:solidFill>
                  <a:srgbClr val="052E60"/>
                </a:solidFill>
                <a:effectLst>
                  <a:outerShdw blurRad="38100" dist="38100" dir="2700000" algn="tl">
                    <a:srgbClr val="000000">
                      <a:alpha val="43137"/>
                    </a:srgbClr>
                  </a:outerShdw>
                </a:effectLst>
                <a:latin typeface="Segoe UI Symbol" panose="020B0502040204020203" pitchFamily="34" charset="0"/>
              </a:rPr>
              <a:t>				   14 April 2023!</a:t>
            </a:r>
          </a:p>
          <a:p>
            <a:r>
              <a:rPr lang="en-US" sz="1400" b="1" dirty="0">
                <a:solidFill>
                  <a:srgbClr val="052E60"/>
                </a:solidFill>
                <a:effectLst>
                  <a:outerShdw blurRad="38100" dist="38100" dir="2700000" algn="tl">
                    <a:srgbClr val="000000">
                      <a:alpha val="43137"/>
                    </a:srgbClr>
                  </a:outerShdw>
                </a:effectLst>
                <a:latin typeface="Segoe UI Symbol" panose="020B0502040204020203" pitchFamily="34" charset="0"/>
              </a:rPr>
              <a:t>                                                                            </a:t>
            </a:r>
            <a:r>
              <a:rPr lang="en-US" sz="1600" b="1" dirty="0">
                <a:solidFill>
                  <a:srgbClr val="052E60"/>
                </a:solidFill>
                <a:effectLst>
                  <a:outerShdw blurRad="38100" dist="38100" dir="2700000" algn="tl">
                    <a:srgbClr val="000000">
                      <a:alpha val="43137"/>
                    </a:srgbClr>
                  </a:outerShdw>
                </a:effectLst>
                <a:latin typeface="Segoe UI Symbol" panose="020B0502040204020203" pitchFamily="34" charset="0"/>
              </a:rPr>
              <a:t>SAS Picture Day </a:t>
            </a:r>
          </a:p>
          <a:p>
            <a:r>
              <a:rPr lang="en-US" sz="1400" b="1" i="0" u="none" strike="noStrike" baseline="0" dirty="0">
                <a:solidFill>
                  <a:srgbClr val="052E60"/>
                </a:solidFill>
                <a:effectLst>
                  <a:outerShdw blurRad="38100" dist="38100" dir="2700000" algn="tl">
                    <a:srgbClr val="000000">
                      <a:alpha val="43137"/>
                    </a:srgbClr>
                  </a:outerShdw>
                </a:effectLst>
                <a:latin typeface="Segoe UI Symbol" panose="020B0502040204020203" pitchFamily="34" charset="0"/>
              </a:rPr>
              <a:t>                                                                                 3 April 2023!</a:t>
            </a:r>
          </a:p>
          <a:p>
            <a:r>
              <a:rPr lang="en-US" sz="1400" b="0" i="0" u="none" strike="noStrike" baseline="0" dirty="0">
                <a:solidFill>
                  <a:srgbClr val="052E60"/>
                </a:solidFill>
                <a:latin typeface="Segoe UI Symbol" panose="020B0502040204020203" pitchFamily="34" charset="0"/>
              </a:rPr>
              <a:t>                                             All families registered with CYS Child Development Center are invited Come dressed in your finest to take pictures at the CDC Photo Booth for </a:t>
            </a:r>
            <a:r>
              <a:rPr lang="en-US" sz="1400" b="0" i="0" u="none" strike="noStrike" baseline="0" dirty="0">
                <a:solidFill>
                  <a:srgbClr val="6F2F9F"/>
                </a:solidFill>
                <a:latin typeface="Segoe UI Symbol" panose="020B0502040204020203" pitchFamily="34" charset="0"/>
              </a:rPr>
              <a:t>Month of the Military Child</a:t>
            </a:r>
            <a:r>
              <a:rPr lang="en-US" sz="1400" b="0" i="0" u="none" strike="noStrike" baseline="0" dirty="0">
                <a:solidFill>
                  <a:srgbClr val="000000"/>
                </a:solidFill>
                <a:latin typeface="Segoe UI Symbol" panose="020B0502040204020203" pitchFamily="34" charset="0"/>
              </a:rPr>
              <a:t>. </a:t>
            </a:r>
            <a:r>
              <a:rPr lang="en-US" sz="1400" b="0" i="0" u="none" strike="noStrike" baseline="0" dirty="0">
                <a:solidFill>
                  <a:srgbClr val="052E60"/>
                </a:solidFill>
                <a:latin typeface="Segoe UI Symbol" panose="020B0502040204020203" pitchFamily="34" charset="0"/>
              </a:rPr>
              <a:t>All you need to bring is yourself and your smiles.</a:t>
            </a:r>
            <a:endParaRPr lang="en-US" sz="1400" dirty="0"/>
          </a:p>
        </p:txBody>
      </p:sp>
      <p:sp>
        <p:nvSpPr>
          <p:cNvPr id="20" name="TextBox 19">
            <a:extLst>
              <a:ext uri="{FF2B5EF4-FFF2-40B4-BE49-F238E27FC236}">
                <a16:creationId xmlns:a16="http://schemas.microsoft.com/office/drawing/2014/main" id="{D4AED93F-27D9-B02A-690B-B742530425C0}"/>
              </a:ext>
            </a:extLst>
          </p:cNvPr>
          <p:cNvSpPr txBox="1"/>
          <p:nvPr/>
        </p:nvSpPr>
        <p:spPr>
          <a:xfrm>
            <a:off x="-533400" y="4683204"/>
            <a:ext cx="6858000" cy="1107996"/>
          </a:xfrm>
          <a:prstGeom prst="rect">
            <a:avLst/>
          </a:prstGeom>
          <a:noFill/>
        </p:spPr>
        <p:txBody>
          <a:bodyPr wrap="square">
            <a:spAutoFit/>
          </a:bodyPr>
          <a:lstStyle/>
          <a:p>
            <a:pPr algn="l"/>
            <a:endParaRPr lang="en-US" sz="1200" b="1" i="0" u="none" strike="noStrike" baseline="0" dirty="0">
              <a:solidFill>
                <a:srgbClr val="000000"/>
              </a:solidFill>
              <a:effectLst>
                <a:outerShdw blurRad="38100" dist="38100" dir="2700000" algn="tl">
                  <a:srgbClr val="000000">
                    <a:alpha val="43137"/>
                  </a:srgbClr>
                </a:outerShdw>
              </a:effectLst>
              <a:latin typeface="Segoe UI Symbol" panose="020B0502040204020203" pitchFamily="34" charset="0"/>
            </a:endParaRPr>
          </a:p>
          <a:p>
            <a:pPr marR="0" algn="ctr"/>
            <a:r>
              <a:rPr lang="en-US" sz="1800" b="1" i="0" u="none" strike="noStrike" baseline="0" dirty="0">
                <a:solidFill>
                  <a:srgbClr val="A40E82"/>
                </a:solidFill>
                <a:effectLst>
                  <a:outerShdw blurRad="38100" dist="38100" dir="2700000" algn="tl">
                    <a:srgbClr val="000000">
                      <a:alpha val="43137"/>
                    </a:srgbClr>
                  </a:outerShdw>
                </a:effectLst>
                <a:latin typeface="Segoe UI Symbol" panose="020B0502040204020203" pitchFamily="34" charset="0"/>
              </a:rPr>
              <a:t>Please contact your program manager and sign up today</a:t>
            </a:r>
          </a:p>
          <a:p>
            <a:pPr marR="14400" algn="ctr"/>
            <a:r>
              <a:rPr lang="en-US" sz="1800" b="1" i="0" u="none" strike="noStrike" baseline="0" dirty="0">
                <a:solidFill>
                  <a:srgbClr val="A40E82"/>
                </a:solidFill>
                <a:effectLst>
                  <a:outerShdw blurRad="38100" dist="38100" dir="2700000" algn="tl">
                    <a:srgbClr val="000000">
                      <a:alpha val="43137"/>
                    </a:srgbClr>
                  </a:outerShdw>
                </a:effectLst>
                <a:latin typeface="Segoe UI Symbol" panose="020B0502040204020203" pitchFamily="34" charset="0"/>
              </a:rPr>
              <a:t>718-630-4079</a:t>
            </a:r>
          </a:p>
          <a:p>
            <a:pPr marR="14400" algn="ctr"/>
            <a:endParaRPr lang="en-US" b="1" dirty="0">
              <a:effectLst>
                <a:outerShdw blurRad="38100" dist="38100" dir="2700000" algn="tl">
                  <a:srgbClr val="000000">
                    <a:alpha val="43137"/>
                  </a:srgb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l="-78000" r="-78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D1B5AC-50A1-D731-03CF-C64E2D4A6535}"/>
              </a:ext>
            </a:extLst>
          </p:cNvPr>
          <p:cNvPicPr>
            <a:picLocks noChangeAspect="1"/>
          </p:cNvPicPr>
          <p:nvPr/>
        </p:nvPicPr>
        <p:blipFill>
          <a:blip r:embed="rId4" cstate="print">
            <a:alphaModFix amt="23000"/>
            <a:extLst>
              <a:ext uri="{28A0092B-C50C-407E-A947-70E740481C1C}">
                <a14:useLocalDpi xmlns:a14="http://schemas.microsoft.com/office/drawing/2010/main" val="0"/>
              </a:ext>
            </a:extLst>
          </a:blip>
          <a:stretch>
            <a:fillRect/>
          </a:stretch>
        </p:blipFill>
        <p:spPr>
          <a:xfrm>
            <a:off x="0" y="5336727"/>
            <a:ext cx="6858000" cy="3857625"/>
          </a:xfrm>
          <a:prstGeom prst="rect">
            <a:avLst/>
          </a:prstGeom>
          <a:gradFill>
            <a:gsLst>
              <a:gs pos="100000">
                <a:schemeClr val="tx1"/>
              </a:gs>
              <a:gs pos="0">
                <a:schemeClr val="bg1"/>
              </a:gs>
            </a:gsLst>
            <a:lin ang="5400000" scaled="1"/>
          </a:gradFill>
        </p:spPr>
      </p:pic>
      <p:sp>
        <p:nvSpPr>
          <p:cNvPr id="4" name="Title 3"/>
          <p:cNvSpPr>
            <a:spLocks noGrp="1"/>
          </p:cNvSpPr>
          <p:nvPr>
            <p:ph type="title"/>
          </p:nvPr>
        </p:nvSpPr>
        <p:spPr>
          <a:xfrm>
            <a:off x="342900" y="228600"/>
            <a:ext cx="6172200" cy="2057400"/>
          </a:xfrm>
        </p:spPr>
        <p:txBody>
          <a:bodyPr>
            <a:normAutofit/>
          </a:bodyPr>
          <a:lstStyle/>
          <a:p>
            <a:br>
              <a:rPr lang="en-US" dirty="0">
                <a:latin typeface="Edwardian Script ITC" pitchFamily="66" charset="0"/>
              </a:rPr>
            </a:br>
            <a:br>
              <a:rPr lang="en-US" sz="3100" dirty="0">
                <a:latin typeface="Cooper Black" pitchFamily="18" charset="0"/>
              </a:rPr>
            </a:br>
            <a:br>
              <a:rPr lang="en-US" sz="1300" dirty="0"/>
            </a:br>
            <a:r>
              <a:rPr lang="en-US" sz="1400" dirty="0">
                <a:latin typeface="Edwardian Script ITC" pitchFamily="66" charset="0"/>
              </a:rPr>
              <a:t>:</a:t>
            </a:r>
            <a:br>
              <a:rPr lang="en-US" dirty="0">
                <a:latin typeface="Edwardian Script ITC" pitchFamily="66" charset="0"/>
              </a:rPr>
            </a:br>
            <a:endParaRPr lang="en-US" dirty="0">
              <a:latin typeface="Edwardian Script ITC" pitchFamily="66" charset="0"/>
            </a:endParaRPr>
          </a:p>
        </p:txBody>
      </p:sp>
      <p:pic>
        <p:nvPicPr>
          <p:cNvPr id="2" name="Picture 1">
            <a:extLst>
              <a:ext uri="{FF2B5EF4-FFF2-40B4-BE49-F238E27FC236}">
                <a16:creationId xmlns:a16="http://schemas.microsoft.com/office/drawing/2014/main" id="{B8BDECC3-8D2F-68D7-0B32-E58ED09744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767"/>
            <a:ext cx="1130657" cy="1165626"/>
          </a:xfrm>
          <a:prstGeom prst="rect">
            <a:avLst/>
          </a:prstGeom>
        </p:spPr>
      </p:pic>
      <p:pic>
        <p:nvPicPr>
          <p:cNvPr id="3" name="Picture 2">
            <a:extLst>
              <a:ext uri="{FF2B5EF4-FFF2-40B4-BE49-F238E27FC236}">
                <a16:creationId xmlns:a16="http://schemas.microsoft.com/office/drawing/2014/main" id="{95FE3491-E6F3-CDCF-BBCB-9ECC8D222E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9522" y="92187"/>
            <a:ext cx="1838478" cy="1207206"/>
          </a:xfrm>
          <a:prstGeom prst="rect">
            <a:avLst/>
          </a:prstGeom>
        </p:spPr>
      </p:pic>
      <p:sp>
        <p:nvSpPr>
          <p:cNvPr id="6" name="TextBox 5">
            <a:extLst>
              <a:ext uri="{FF2B5EF4-FFF2-40B4-BE49-F238E27FC236}">
                <a16:creationId xmlns:a16="http://schemas.microsoft.com/office/drawing/2014/main" id="{6C7D0740-B799-4AD1-46A8-1F89A93B2529}"/>
              </a:ext>
            </a:extLst>
          </p:cNvPr>
          <p:cNvSpPr txBox="1"/>
          <p:nvPr/>
        </p:nvSpPr>
        <p:spPr>
          <a:xfrm>
            <a:off x="0" y="1255123"/>
            <a:ext cx="6858000" cy="4847481"/>
          </a:xfrm>
          <a:prstGeom prst="rect">
            <a:avLst/>
          </a:prstGeom>
          <a:noFill/>
        </p:spPr>
        <p:txBody>
          <a:bodyPr wrap="square">
            <a:spAutoFit/>
          </a:bodyPr>
          <a:lstStyle/>
          <a:p>
            <a:pPr algn="l"/>
            <a:endParaRPr lang="en-US" sz="1100" b="0" i="0" u="none" strike="noStrike" baseline="0" dirty="0">
              <a:solidFill>
                <a:srgbClr val="000000"/>
              </a:solidFill>
              <a:latin typeface="Segoe UI Symbol" panose="020B0502040204020203" pitchFamily="34" charset="0"/>
            </a:endParaRPr>
          </a:p>
          <a:p>
            <a:r>
              <a:rPr lang="en-US" sz="3600" b="0" i="0" u="none" strike="noStrike" baseline="0" dirty="0">
                <a:solidFill>
                  <a:srgbClr val="0F486E"/>
                </a:solidFill>
                <a:latin typeface="Segoe UI Symbol" panose="020B0502040204020203" pitchFamily="34" charset="0"/>
              </a:rPr>
              <a:t>What is a Global Data Transfer?</a:t>
            </a:r>
          </a:p>
          <a:p>
            <a:endParaRPr lang="en-US" dirty="0">
              <a:solidFill>
                <a:srgbClr val="0F486E"/>
              </a:solidFill>
              <a:latin typeface="Segoe UI Symbol" panose="020B0502040204020203" pitchFamily="34" charset="0"/>
            </a:endParaRPr>
          </a:p>
          <a:p>
            <a:endParaRPr lang="en-US" sz="1800" b="0" i="0" u="none" strike="noStrike" baseline="0" dirty="0">
              <a:solidFill>
                <a:srgbClr val="0F486E"/>
              </a:solidFill>
              <a:latin typeface="Segoe UI Symbol" panose="020B0502040204020203" pitchFamily="34" charset="0"/>
            </a:endParaRPr>
          </a:p>
          <a:p>
            <a:r>
              <a:rPr lang="en-US" sz="1800" b="0" i="0" u="none" strike="noStrike" baseline="0" dirty="0">
                <a:solidFill>
                  <a:srgbClr val="0F486E"/>
                </a:solidFill>
                <a:latin typeface="Segoe UI Symbol" panose="020B0502040204020203" pitchFamily="34" charset="0"/>
              </a:rPr>
              <a:t>A Global Data Transfer is either an export of your current CYS registration documents or an import of your current CYS registration documents from your previous duty station. </a:t>
            </a:r>
          </a:p>
          <a:p>
            <a:r>
              <a:rPr lang="en-US" sz="1800" b="0" i="0" u="none" strike="noStrike" baseline="0" dirty="0">
                <a:solidFill>
                  <a:srgbClr val="0F486E"/>
                </a:solidFill>
                <a:latin typeface="Segoe UI Symbol" panose="020B0502040204020203" pitchFamily="34" charset="0"/>
              </a:rPr>
              <a:t>By doing the Global Data Transfer with your CYS office, you can get ahead start on your family's registration when you arrive at your next duty station. </a:t>
            </a:r>
          </a:p>
          <a:p>
            <a:r>
              <a:rPr lang="en-US" sz="1800" b="0" i="0" u="none" strike="noStrike" baseline="0" dirty="0">
                <a:solidFill>
                  <a:srgbClr val="0F486E"/>
                </a:solidFill>
                <a:latin typeface="Segoe UI Symbol" panose="020B0502040204020203" pitchFamily="34" charset="0"/>
              </a:rPr>
              <a:t>For more information on how Global Data Transfer can ease your transition please contact Parent Centralat412 SterlingDriveorcall718-630-4805</a:t>
            </a:r>
          </a:p>
          <a:p>
            <a:pPr marR="14130" algn="ctr"/>
            <a:endParaRPr lang="en-US" sz="3200" b="1" i="1" u="none" strike="noStrike" baseline="0" dirty="0">
              <a:solidFill>
                <a:srgbClr val="000000"/>
              </a:solidFill>
              <a:latin typeface="Palatino Linotype" panose="02040502050505030304" pitchFamily="18" charset="0"/>
            </a:endParaRPr>
          </a:p>
          <a:p>
            <a:pPr marR="14130" algn="ctr"/>
            <a:r>
              <a:rPr lang="en-US" sz="3200" b="1" i="1" u="none" strike="noStrike" baseline="0" dirty="0">
                <a:solidFill>
                  <a:schemeClr val="tx1">
                    <a:lumMod val="95000"/>
                    <a:lumOff val="5000"/>
                  </a:schemeClr>
                </a:solidFill>
                <a:latin typeface="Palatino Linotype" panose="02040502050505030304" pitchFamily="18" charset="0"/>
              </a:rPr>
              <a:t>Global Data Transfer</a:t>
            </a:r>
            <a:endParaRPr lang="en-US" dirty="0">
              <a:solidFill>
                <a:schemeClr val="tx1">
                  <a:lumMod val="95000"/>
                  <a:lumOff val="5000"/>
                </a:schemeClr>
              </a:solidFill>
            </a:endParaRPr>
          </a:p>
        </p:txBody>
      </p:sp>
    </p:spTree>
    <p:extLst>
      <p:ext uri="{BB962C8B-B14F-4D97-AF65-F5344CB8AC3E}">
        <p14:creationId xmlns:p14="http://schemas.microsoft.com/office/powerpoint/2010/main" val="4084754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l="-33000" r="-33000"/>
          </a:stretch>
        </a:blipFill>
        <a:effectLst/>
      </p:bgPr>
    </p:bg>
    <p:spTree>
      <p:nvGrpSpPr>
        <p:cNvPr id="1" name=""/>
        <p:cNvGrpSpPr/>
        <p:nvPr/>
      </p:nvGrpSpPr>
      <p:grpSpPr>
        <a:xfrm>
          <a:off x="0" y="0"/>
          <a:ext cx="0" cy="0"/>
          <a:chOff x="0" y="0"/>
          <a:chExt cx="0" cy="0"/>
        </a:xfrm>
      </p:grpSpPr>
      <p:sp>
        <p:nvSpPr>
          <p:cNvPr id="6146" name="Text Box 32"/>
          <p:cNvSpPr txBox="1">
            <a:spLocks noChangeArrowheads="1"/>
          </p:cNvSpPr>
          <p:nvPr/>
        </p:nvSpPr>
        <p:spPr bwMode="auto">
          <a:xfrm>
            <a:off x="2514600" y="2590800"/>
            <a:ext cx="1828800" cy="609600"/>
          </a:xfrm>
          <a:prstGeom prst="rect">
            <a:avLst/>
          </a:prstGeom>
          <a:noFill/>
          <a:ln w="9525">
            <a:noFill/>
            <a:miter lim="800000"/>
            <a:headEnd/>
            <a:tailEnd/>
          </a:ln>
        </p:spPr>
        <p:txBody>
          <a:bodyPr wrap="none"/>
          <a:lstStyle/>
          <a:p>
            <a:pPr algn="ctr"/>
            <a:endParaRPr lang="en-US" dirty="0"/>
          </a:p>
        </p:txBody>
      </p:sp>
      <p:sp>
        <p:nvSpPr>
          <p:cNvPr id="17410" name="AutoShape 2"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2" name="AutoShape 4"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4" name="AutoShape 6"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6" name="AutoShape 8"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8" name="AutoShape 10"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20" name="AutoShape 12"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22" name="AutoShape 14"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909638"/>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33767"/>
            <a:ext cx="1130657" cy="116562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9522" y="92187"/>
            <a:ext cx="1838478" cy="120720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528" y="7924801"/>
            <a:ext cx="873128" cy="113943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9878" y="7924801"/>
            <a:ext cx="1237766" cy="1219200"/>
          </a:xfrm>
          <a:prstGeom prst="rect">
            <a:avLst/>
          </a:prstGeom>
        </p:spPr>
      </p:pic>
      <p:sp>
        <p:nvSpPr>
          <p:cNvPr id="4" name="TextBox 3">
            <a:extLst>
              <a:ext uri="{FF2B5EF4-FFF2-40B4-BE49-F238E27FC236}">
                <a16:creationId xmlns:a16="http://schemas.microsoft.com/office/drawing/2014/main" id="{D608B008-3549-2E64-7707-42823174C8F7}"/>
              </a:ext>
            </a:extLst>
          </p:cNvPr>
          <p:cNvSpPr txBox="1"/>
          <p:nvPr/>
        </p:nvSpPr>
        <p:spPr>
          <a:xfrm>
            <a:off x="990600" y="3742998"/>
            <a:ext cx="4876800" cy="3323987"/>
          </a:xfrm>
          <a:prstGeom prst="rect">
            <a:avLst/>
          </a:prstGeom>
          <a:solidFill>
            <a:schemeClr val="accent1">
              <a:lumMod val="40000"/>
              <a:lumOff val="60000"/>
              <a:alpha val="22000"/>
            </a:schemeClr>
          </a:solidFill>
          <a:effectLst>
            <a:glow rad="228600">
              <a:schemeClr val="accent1">
                <a:lumMod val="40000"/>
                <a:lumOff val="60000"/>
                <a:alpha val="40000"/>
              </a:schemeClr>
            </a:glow>
          </a:effectLst>
        </p:spPr>
        <p:txBody>
          <a:bodyPr wrap="square">
            <a:spAutoFit/>
          </a:bodyPr>
          <a:lstStyle/>
          <a:p>
            <a:pPr algn="ctr"/>
            <a:endParaRPr lang="en-US" sz="1400" b="0" i="0" u="none" strike="noStrike" baseline="0" dirty="0">
              <a:solidFill>
                <a:srgbClr val="000000"/>
              </a:solidFill>
              <a:latin typeface="Cambria" panose="02040503050406030204" pitchFamily="18" charset="0"/>
            </a:endParaRPr>
          </a:p>
          <a:p>
            <a:pPr marR="66540" algn="ctr"/>
            <a:r>
              <a:rPr lang="en-US" sz="1400" i="0" u="none" strike="noStrike" baseline="0" dirty="0">
                <a:effectLst>
                  <a:outerShdw blurRad="38100" dist="38100" dir="2700000" algn="tl">
                    <a:srgbClr val="000000">
                      <a:alpha val="43137"/>
                    </a:srgbClr>
                  </a:outerShdw>
                </a:effectLst>
                <a:latin typeface="Cambria" panose="02040503050406030204" pitchFamily="18" charset="0"/>
              </a:rPr>
              <a:t>CYS Coordinator</a:t>
            </a:r>
          </a:p>
          <a:p>
            <a:pPr marR="68540" algn="ctr"/>
            <a:r>
              <a:rPr lang="en-US" sz="1400" i="0" u="none" strike="noStrike" baseline="0" dirty="0">
                <a:effectLst>
                  <a:outerShdw blurRad="38100" dist="38100" dir="2700000" algn="tl">
                    <a:srgbClr val="000000">
                      <a:alpha val="43137"/>
                    </a:srgbClr>
                  </a:outerShdw>
                </a:effectLst>
                <a:latin typeface="Cambria" panose="02040503050406030204" pitchFamily="18" charset="0"/>
              </a:rPr>
              <a:t>718-630-4475</a:t>
            </a:r>
          </a:p>
          <a:p>
            <a:pPr marR="68540" algn="ctr"/>
            <a:endParaRPr lang="en-US" sz="1400" i="0" u="none" strike="noStrike" baseline="0" dirty="0">
              <a:effectLst>
                <a:outerShdw blurRad="38100" dist="38100" dir="2700000" algn="tl">
                  <a:srgbClr val="000000">
                    <a:alpha val="43137"/>
                  </a:srgbClr>
                </a:outerShdw>
              </a:effectLst>
              <a:latin typeface="Cambria" panose="02040503050406030204" pitchFamily="18" charset="0"/>
            </a:endParaRPr>
          </a:p>
          <a:p>
            <a:pPr marR="63700" algn="ctr"/>
            <a:r>
              <a:rPr lang="en-US" sz="1400" i="0" u="none" strike="noStrike" baseline="0" dirty="0">
                <a:effectLst>
                  <a:outerShdw blurRad="38100" dist="38100" dir="2700000" algn="tl">
                    <a:srgbClr val="000000">
                      <a:alpha val="43137"/>
                    </a:srgbClr>
                  </a:outerShdw>
                </a:effectLst>
                <a:latin typeface="Cambria" panose="02040503050406030204" pitchFamily="18" charset="0"/>
              </a:rPr>
              <a:t>Central Registration</a:t>
            </a:r>
          </a:p>
          <a:p>
            <a:pPr marR="68540" algn="ctr"/>
            <a:r>
              <a:rPr lang="en-US" sz="1400" i="0" u="none" strike="noStrike" baseline="0" dirty="0">
                <a:effectLst>
                  <a:outerShdw blurRad="38100" dist="38100" dir="2700000" algn="tl">
                    <a:srgbClr val="000000">
                      <a:alpha val="43137"/>
                    </a:srgbClr>
                  </a:outerShdw>
                </a:effectLst>
                <a:latin typeface="Cambria" panose="02040503050406030204" pitchFamily="18" charset="0"/>
              </a:rPr>
              <a:t>718-630-4805</a:t>
            </a:r>
          </a:p>
          <a:p>
            <a:pPr marR="68540" algn="ctr"/>
            <a:endParaRPr lang="en-US" sz="1400" i="0" u="none" strike="noStrike" baseline="0" dirty="0">
              <a:effectLst>
                <a:outerShdw blurRad="38100" dist="38100" dir="2700000" algn="tl">
                  <a:srgbClr val="000000">
                    <a:alpha val="43137"/>
                  </a:srgbClr>
                </a:outerShdw>
              </a:effectLst>
              <a:latin typeface="Cambria" panose="02040503050406030204" pitchFamily="18" charset="0"/>
            </a:endParaRPr>
          </a:p>
          <a:p>
            <a:pPr marR="64320" algn="ctr"/>
            <a:r>
              <a:rPr lang="en-US" sz="1400" i="0" u="none" strike="noStrike" baseline="0" dirty="0">
                <a:effectLst>
                  <a:outerShdw blurRad="38100" dist="38100" dir="2700000" algn="tl">
                    <a:srgbClr val="000000">
                      <a:alpha val="43137"/>
                    </a:srgbClr>
                  </a:outerShdw>
                </a:effectLst>
                <a:latin typeface="Cambria" panose="02040503050406030204" pitchFamily="18" charset="0"/>
              </a:rPr>
              <a:t>SLO/Outreach/KOS</a:t>
            </a:r>
          </a:p>
          <a:p>
            <a:pPr marR="68540" algn="ctr"/>
            <a:r>
              <a:rPr lang="en-US" sz="1400" i="0" u="none" strike="noStrike" baseline="0" dirty="0">
                <a:effectLst>
                  <a:outerShdw blurRad="38100" dist="38100" dir="2700000" algn="tl">
                    <a:srgbClr val="000000">
                      <a:alpha val="43137"/>
                    </a:srgbClr>
                  </a:outerShdw>
                </a:effectLst>
                <a:latin typeface="Cambria" panose="02040503050406030204" pitchFamily="18" charset="0"/>
              </a:rPr>
              <a:t>718-630-4805</a:t>
            </a:r>
          </a:p>
          <a:p>
            <a:pPr marR="68540" algn="ctr"/>
            <a:endParaRPr lang="en-US" sz="1400" dirty="0">
              <a:effectLst>
                <a:outerShdw blurRad="38100" dist="38100" dir="2700000" algn="tl">
                  <a:srgbClr val="000000">
                    <a:alpha val="43137"/>
                  </a:srgbClr>
                </a:outerShdw>
              </a:effectLst>
              <a:latin typeface="Cambria" panose="02040503050406030204" pitchFamily="18" charset="0"/>
            </a:endParaRPr>
          </a:p>
          <a:p>
            <a:pPr marR="68540" algn="ctr"/>
            <a:r>
              <a:rPr lang="en-US" sz="1400" i="0" u="none" strike="noStrike" baseline="0" dirty="0">
                <a:effectLst>
                  <a:outerShdw blurRad="38100" dist="38100" dir="2700000" algn="tl">
                    <a:srgbClr val="000000">
                      <a:alpha val="43137"/>
                    </a:srgbClr>
                  </a:outerShdw>
                </a:effectLst>
                <a:latin typeface="Cambria" panose="02040503050406030204" pitchFamily="18" charset="0"/>
              </a:rPr>
              <a:t>Child Development Center</a:t>
            </a:r>
          </a:p>
          <a:p>
            <a:pPr marR="68540" algn="ctr"/>
            <a:r>
              <a:rPr lang="en-US" sz="1400" i="0" u="none" strike="noStrike" baseline="0" dirty="0">
                <a:effectLst>
                  <a:outerShdw blurRad="38100" dist="38100" dir="2700000" algn="tl">
                    <a:srgbClr val="000000">
                      <a:alpha val="43137"/>
                    </a:srgbClr>
                  </a:outerShdw>
                </a:effectLst>
                <a:latin typeface="Cambria" panose="02040503050406030204" pitchFamily="18" charset="0"/>
              </a:rPr>
              <a:t>718-630-4079</a:t>
            </a:r>
          </a:p>
          <a:p>
            <a:pPr marR="68540" algn="ctr"/>
            <a:endParaRPr lang="en-US" sz="1400" i="0" u="none" strike="noStrike" baseline="0" dirty="0">
              <a:effectLst>
                <a:outerShdw blurRad="38100" dist="38100" dir="2700000" algn="tl">
                  <a:srgbClr val="000000">
                    <a:alpha val="43137"/>
                  </a:srgbClr>
                </a:outerShdw>
              </a:effectLst>
              <a:latin typeface="Cambria" panose="02040503050406030204" pitchFamily="18" charset="0"/>
            </a:endParaRPr>
          </a:p>
          <a:p>
            <a:pPr marR="64320" algn="ctr"/>
            <a:r>
              <a:rPr lang="en-US" sz="1400" i="0" u="none" strike="noStrike" baseline="0" dirty="0">
                <a:effectLst>
                  <a:outerShdw blurRad="38100" dist="38100" dir="2700000" algn="tl">
                    <a:srgbClr val="000000">
                      <a:alpha val="43137"/>
                    </a:srgbClr>
                  </a:outerShdw>
                </a:effectLst>
                <a:latin typeface="Cambria" panose="02040503050406030204" pitchFamily="18" charset="0"/>
              </a:rPr>
              <a:t>SAC &amp; Teen Youth Center</a:t>
            </a:r>
          </a:p>
          <a:p>
            <a:pPr marR="64320" algn="ctr"/>
            <a:r>
              <a:rPr lang="en-US" sz="1400" i="0" u="none" strike="noStrike" baseline="0" dirty="0">
                <a:effectLst>
                  <a:outerShdw blurRad="38100" dist="38100" dir="2700000" algn="tl">
                    <a:srgbClr val="000000">
                      <a:alpha val="43137"/>
                    </a:srgbClr>
                  </a:outerShdw>
                </a:effectLst>
                <a:latin typeface="Cambria" panose="02040503050406030204" pitchFamily="18" charset="0"/>
              </a:rPr>
              <a:t>718-630-4518</a:t>
            </a:r>
            <a:endParaRPr lang="en-US" sz="1400" dirty="0">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982D4C77-7B1C-AC09-437C-F80006C4ECDE}"/>
              </a:ext>
            </a:extLst>
          </p:cNvPr>
          <p:cNvSpPr/>
          <p:nvPr/>
        </p:nvSpPr>
        <p:spPr>
          <a:xfrm>
            <a:off x="1298332" y="1141274"/>
            <a:ext cx="4260974" cy="2585323"/>
          </a:xfrm>
          <a:prstGeom prst="rect">
            <a:avLst/>
          </a:prstGeom>
          <a:noFill/>
          <a:effectLst/>
          <a:scene3d>
            <a:camera prst="orthographicFront"/>
            <a:lightRig rig="harsh" dir="t"/>
          </a:scene3d>
          <a:sp3d>
            <a:bevelB prst="convex"/>
          </a:sp3d>
        </p:spPr>
        <p:txBody>
          <a:bodyPr wrap="none" lIns="91440" tIns="45720" rIns="91440" bIns="45720">
            <a:spAutoFit/>
            <a:sp3d extrusionH="57150" prstMaterial="matte">
              <a:bevelT w="63500" h="12700" prst="angle"/>
              <a:contourClr>
                <a:schemeClr val="bg1">
                  <a:lumMod val="65000"/>
                </a:schemeClr>
              </a:contourClr>
            </a:sp3d>
          </a:bodyPr>
          <a:lstStyle/>
          <a:p>
            <a:pPr algn="ctr"/>
            <a:r>
              <a:rPr lang="en-US" sz="5400" b="1" cap="none" spc="0" dirty="0">
                <a:ln/>
                <a:solidFill>
                  <a:schemeClr val="bg2">
                    <a:lumMod val="50000"/>
                  </a:schemeClr>
                </a:solidFill>
                <a:effectLst/>
              </a:rPr>
              <a:t>CYS Programs </a:t>
            </a:r>
          </a:p>
          <a:p>
            <a:pPr algn="ctr"/>
            <a:r>
              <a:rPr lang="en-US" sz="5400" b="1" cap="none" spc="0" dirty="0">
                <a:ln/>
                <a:solidFill>
                  <a:schemeClr val="bg2">
                    <a:lumMod val="50000"/>
                  </a:schemeClr>
                </a:solidFill>
                <a:effectLst/>
              </a:rPr>
              <a:t>  &amp; </a:t>
            </a:r>
          </a:p>
          <a:p>
            <a:pPr algn="ctr"/>
            <a:r>
              <a:rPr lang="en-US" sz="5400" b="1" cap="none" spc="0" dirty="0">
                <a:ln/>
                <a:solidFill>
                  <a:schemeClr val="bg2">
                    <a:lumMod val="50000"/>
                  </a:schemeClr>
                </a:solidFill>
                <a:effectLst/>
              </a:rPr>
              <a:t>Staff</a:t>
            </a:r>
          </a:p>
        </p:txBody>
      </p:sp>
    </p:spTree>
    <p:extLst>
      <p:ext uri="{BB962C8B-B14F-4D97-AF65-F5344CB8AC3E}">
        <p14:creationId xmlns:p14="http://schemas.microsoft.com/office/powerpoint/2010/main" val="4057589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b="57000"/>
          </a:stretch>
        </a:blip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6F18748-D8B6-506E-1BB9-3B57C839A490}"/>
              </a:ext>
            </a:extLst>
          </p:cNvPr>
          <p:cNvSpPr txBox="1"/>
          <p:nvPr/>
        </p:nvSpPr>
        <p:spPr>
          <a:xfrm>
            <a:off x="0" y="2520553"/>
            <a:ext cx="6858000" cy="338554"/>
          </a:xfrm>
          <a:prstGeom prst="rect">
            <a:avLst/>
          </a:prstGeom>
          <a:noFill/>
        </p:spPr>
        <p:txBody>
          <a:bodyPr wrap="square" rtlCol="0">
            <a:spAutoFit/>
          </a:bodyPr>
          <a:lstStyle/>
          <a:p>
            <a:r>
              <a:rPr lang="en-US" sz="1600" b="1" dirty="0">
                <a:latin typeface="Times New Roman" pitchFamily="18" charset="0"/>
                <a:cs typeface="Times New Roman" pitchFamily="18" charset="0"/>
              </a:rPr>
              <a:t>March 24</a:t>
            </a:r>
            <a:r>
              <a:rPr lang="en-US" sz="1600" b="1" baseline="30000" dirty="0">
                <a:latin typeface="Times New Roman" pitchFamily="18" charset="0"/>
                <a:cs typeface="Times New Roman" pitchFamily="18" charset="0"/>
              </a:rPr>
              <a:t>th</a:t>
            </a:r>
            <a:r>
              <a:rPr lang="en-US" sz="1600" b="1" dirty="0">
                <a:latin typeface="Times New Roman" pitchFamily="18" charset="0"/>
                <a:cs typeface="Times New Roman" pitchFamily="18" charset="0"/>
              </a:rPr>
              <a:t> Youth Sponsor Meeting</a:t>
            </a:r>
            <a:endParaRPr lang="en-US" sz="1600" b="1" dirty="0"/>
          </a:p>
        </p:txBody>
      </p:sp>
      <p:sp>
        <p:nvSpPr>
          <p:cNvPr id="11" name="TextBox 10">
            <a:extLst>
              <a:ext uri="{FF2B5EF4-FFF2-40B4-BE49-F238E27FC236}">
                <a16:creationId xmlns:a16="http://schemas.microsoft.com/office/drawing/2014/main" id="{FCBDEF8D-4868-FC0B-AEC1-32DBF72A4E03}"/>
              </a:ext>
            </a:extLst>
          </p:cNvPr>
          <p:cNvSpPr txBox="1"/>
          <p:nvPr/>
        </p:nvSpPr>
        <p:spPr>
          <a:xfrm>
            <a:off x="0" y="2063353"/>
            <a:ext cx="7162800" cy="338554"/>
          </a:xfrm>
          <a:prstGeom prst="rect">
            <a:avLst/>
          </a:prstGeom>
          <a:noFill/>
        </p:spPr>
        <p:txBody>
          <a:bodyPr wrap="square" rtlCol="0">
            <a:spAutoFit/>
          </a:bodyPr>
          <a:lstStyle/>
          <a:p>
            <a:r>
              <a:rPr lang="en-US" sz="1600" b="1" dirty="0">
                <a:latin typeface="Times New Roman" pitchFamily="18" charset="0"/>
                <a:cs typeface="Times New Roman" pitchFamily="18" charset="0"/>
              </a:rPr>
              <a:t>March 16</a:t>
            </a:r>
            <a:r>
              <a:rPr lang="en-US" sz="1600" b="1" baseline="30000" dirty="0">
                <a:latin typeface="Times New Roman" pitchFamily="18" charset="0"/>
                <a:cs typeface="Times New Roman" pitchFamily="18" charset="0"/>
              </a:rPr>
              <a:t>th</a:t>
            </a:r>
            <a:r>
              <a:rPr lang="en-US" sz="1600" b="1" dirty="0">
                <a:latin typeface="Times New Roman" pitchFamily="18" charset="0"/>
                <a:cs typeface="Times New Roman" pitchFamily="18" charset="0"/>
              </a:rPr>
              <a:t> &amp; May 19</a:t>
            </a:r>
            <a:r>
              <a:rPr lang="en-US" sz="1600" b="1" baseline="30000" dirty="0">
                <a:latin typeface="Times New Roman" pitchFamily="18" charset="0"/>
                <a:cs typeface="Times New Roman" pitchFamily="18" charset="0"/>
              </a:rPr>
              <a:t>th</a:t>
            </a:r>
            <a:r>
              <a:rPr lang="en-US" sz="1600" b="1" dirty="0">
                <a:latin typeface="Times New Roman" pitchFamily="18" charset="0"/>
                <a:cs typeface="Times New Roman" pitchFamily="18" charset="0"/>
              </a:rPr>
              <a:t> Parent Education Class @ Youth Center Building 412</a:t>
            </a:r>
            <a:endParaRPr lang="en-US" sz="1600" dirty="0"/>
          </a:p>
        </p:txBody>
      </p:sp>
      <p:sp>
        <p:nvSpPr>
          <p:cNvPr id="20" name="TextBox 19"/>
          <p:cNvSpPr txBox="1"/>
          <p:nvPr/>
        </p:nvSpPr>
        <p:spPr>
          <a:xfrm>
            <a:off x="0" y="5449907"/>
            <a:ext cx="7162800" cy="338554"/>
          </a:xfrm>
          <a:prstGeom prst="rect">
            <a:avLst/>
          </a:prstGeom>
          <a:noFill/>
        </p:spPr>
        <p:txBody>
          <a:bodyPr wrap="square" rtlCol="0">
            <a:spAutoFit/>
          </a:bodyPr>
          <a:lstStyle/>
          <a:p>
            <a:r>
              <a:rPr lang="en-US" sz="1600" b="1" dirty="0">
                <a:latin typeface="Times New Roman" pitchFamily="18" charset="0"/>
                <a:cs typeface="Times New Roman" pitchFamily="18" charset="0"/>
              </a:rPr>
              <a:t>May 27</a:t>
            </a:r>
            <a:r>
              <a:rPr lang="en-US" sz="1600" b="1" baseline="30000" dirty="0">
                <a:latin typeface="Times New Roman" pitchFamily="18" charset="0"/>
                <a:cs typeface="Times New Roman" pitchFamily="18" charset="0"/>
              </a:rPr>
              <a:t>th</a:t>
            </a:r>
            <a:r>
              <a:rPr lang="en-US" sz="1600" b="1" dirty="0">
                <a:latin typeface="Times New Roman" pitchFamily="18" charset="0"/>
                <a:cs typeface="Times New Roman" pitchFamily="18" charset="0"/>
              </a:rPr>
              <a:t> and 29</a:t>
            </a:r>
            <a:r>
              <a:rPr lang="en-US" sz="1600" b="1" baseline="30000" dirty="0">
                <a:latin typeface="Times New Roman" pitchFamily="18" charset="0"/>
                <a:cs typeface="Times New Roman" pitchFamily="18" charset="0"/>
              </a:rPr>
              <a:t>th  </a:t>
            </a:r>
            <a:r>
              <a:rPr lang="en-US" sz="1600" b="1" dirty="0">
                <a:latin typeface="Times New Roman" pitchFamily="18" charset="0"/>
                <a:cs typeface="Times New Roman" pitchFamily="18" charset="0"/>
              </a:rPr>
              <a:t>CYS will be closed for Training &amp; Memorial Day </a:t>
            </a:r>
            <a:endParaRPr lang="en-US" sz="1600" b="1" dirty="0"/>
          </a:p>
        </p:txBody>
      </p:sp>
      <p:sp>
        <p:nvSpPr>
          <p:cNvPr id="9" name="TextBox 8">
            <a:extLst>
              <a:ext uri="{FF2B5EF4-FFF2-40B4-BE49-F238E27FC236}">
                <a16:creationId xmlns:a16="http://schemas.microsoft.com/office/drawing/2014/main" id="{9CD4BECE-769A-A926-91DE-E6501E4A4324}"/>
              </a:ext>
            </a:extLst>
          </p:cNvPr>
          <p:cNvSpPr txBox="1"/>
          <p:nvPr/>
        </p:nvSpPr>
        <p:spPr>
          <a:xfrm>
            <a:off x="0" y="5873353"/>
            <a:ext cx="6934200" cy="338554"/>
          </a:xfrm>
          <a:prstGeom prst="rect">
            <a:avLst/>
          </a:prstGeom>
          <a:noFill/>
        </p:spPr>
        <p:txBody>
          <a:bodyPr wrap="square" rtlCol="0">
            <a:spAutoFit/>
          </a:bodyPr>
          <a:lstStyle/>
          <a:p>
            <a:r>
              <a:rPr lang="en-US" sz="1600" b="1" dirty="0">
                <a:latin typeface="Times New Roman" pitchFamily="18" charset="0"/>
                <a:cs typeface="Times New Roman" pitchFamily="18" charset="0"/>
              </a:rPr>
              <a:t>CYS will be Open Full Day for Passover and Spring Break from April 6</a:t>
            </a:r>
            <a:r>
              <a:rPr lang="en-US" sz="1600" b="1" baseline="30000" dirty="0">
                <a:latin typeface="Times New Roman" pitchFamily="18" charset="0"/>
                <a:cs typeface="Times New Roman" pitchFamily="18" charset="0"/>
              </a:rPr>
              <a:t>th-</a:t>
            </a:r>
            <a:r>
              <a:rPr lang="en-US" sz="1600" b="1" dirty="0">
                <a:latin typeface="Times New Roman" pitchFamily="18" charset="0"/>
                <a:cs typeface="Times New Roman" pitchFamily="18" charset="0"/>
              </a:rPr>
              <a:t>14</a:t>
            </a:r>
            <a:r>
              <a:rPr lang="en-US" sz="1600" b="1" baseline="30000" dirty="0">
                <a:latin typeface="Times New Roman" pitchFamily="18" charset="0"/>
                <a:cs typeface="Times New Roman" pitchFamily="18" charset="0"/>
              </a:rPr>
              <a:t>th</a:t>
            </a:r>
            <a:r>
              <a:rPr lang="en-US" sz="1600" b="1" dirty="0">
                <a:latin typeface="Times New Roman" pitchFamily="18" charset="0"/>
                <a:cs typeface="Times New Roman" pitchFamily="18" charset="0"/>
              </a:rPr>
              <a:t> </a:t>
            </a: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3767"/>
            <a:ext cx="1130657" cy="116562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9522" y="92187"/>
            <a:ext cx="1838478" cy="1207206"/>
          </a:xfrm>
          <a:prstGeom prst="rect">
            <a:avLst/>
          </a:prstGeom>
        </p:spPr>
      </p:pic>
      <p:sp>
        <p:nvSpPr>
          <p:cNvPr id="7" name="Rectangle 6"/>
          <p:cNvSpPr/>
          <p:nvPr/>
        </p:nvSpPr>
        <p:spPr>
          <a:xfrm>
            <a:off x="0" y="1611984"/>
            <a:ext cx="7010400" cy="338554"/>
          </a:xfrm>
          <a:prstGeom prst="rect">
            <a:avLst/>
          </a:prstGeom>
        </p:spPr>
        <p:txBody>
          <a:bodyPr wrap="square">
            <a:spAutoFit/>
          </a:bodyPr>
          <a:lstStyle/>
          <a:p>
            <a:r>
              <a:rPr lang="en-US" sz="1600" b="1" dirty="0">
                <a:latin typeface="Times New Roman" pitchFamily="18" charset="0"/>
                <a:cs typeface="Times New Roman" pitchFamily="18" charset="0"/>
              </a:rPr>
              <a:t>Spring Meeting March 16</a:t>
            </a:r>
            <a:r>
              <a:rPr lang="en-US" sz="1600" b="1" baseline="30000" dirty="0">
                <a:latin typeface="Times New Roman" pitchFamily="18" charset="0"/>
                <a:cs typeface="Times New Roman" pitchFamily="18" charset="0"/>
              </a:rPr>
              <a:t>th</a:t>
            </a:r>
            <a:r>
              <a:rPr lang="en-US" sz="1600" b="1" dirty="0">
                <a:latin typeface="Times New Roman" pitchFamily="18" charset="0"/>
                <a:cs typeface="Times New Roman" pitchFamily="18" charset="0"/>
              </a:rPr>
              <a:t> 4:30PM @ Youth Center Building 412</a:t>
            </a:r>
          </a:p>
        </p:txBody>
      </p:sp>
      <p:sp>
        <p:nvSpPr>
          <p:cNvPr id="15" name="TextBox 14"/>
          <p:cNvSpPr txBox="1"/>
          <p:nvPr/>
        </p:nvSpPr>
        <p:spPr>
          <a:xfrm>
            <a:off x="1066800" y="1153180"/>
            <a:ext cx="4800600" cy="523220"/>
          </a:xfrm>
          <a:prstGeom prst="rect">
            <a:avLst/>
          </a:prstGeom>
          <a:noFill/>
        </p:spPr>
        <p:txBody>
          <a:bodyPr wrap="square" rtlCol="0">
            <a:spAutoFit/>
          </a:bodyPr>
          <a:lstStyle/>
          <a:p>
            <a:r>
              <a:rPr lang="en-US" sz="2800" b="1" dirty="0">
                <a:solidFill>
                  <a:srgbClr val="FF0000"/>
                </a:solidFill>
                <a:latin typeface="Bodoni MT Black" panose="02070A03080606020203" pitchFamily="18" charset="0"/>
                <a:cs typeface="Times New Roman" pitchFamily="18" charset="0"/>
              </a:rPr>
              <a:t>SPRING HAPPENINGS</a:t>
            </a:r>
            <a:endParaRPr lang="en-US" sz="2800" dirty="0">
              <a:latin typeface="Bodoni MT Black" panose="02070A03080606020203" pitchFamily="18" charset="0"/>
            </a:endParaRPr>
          </a:p>
        </p:txBody>
      </p:sp>
      <p:sp>
        <p:nvSpPr>
          <p:cNvPr id="17" name="Rectangle 14"/>
          <p:cNvSpPr>
            <a:spLocks noChangeArrowheads="1"/>
          </p:cNvSpPr>
          <p:nvPr/>
        </p:nvSpPr>
        <p:spPr bwMode="auto">
          <a:xfrm flipV="1">
            <a:off x="0" y="1563707"/>
            <a:ext cx="6858000" cy="76200"/>
          </a:xfrm>
          <a:prstGeom prst="rect">
            <a:avLst/>
          </a:prstGeom>
          <a:solidFill>
            <a:schemeClr val="bg1">
              <a:lumMod val="65000"/>
            </a:schemeClr>
          </a:solidFill>
          <a:ln w="9525">
            <a:solidFill>
              <a:schemeClr val="tx1"/>
            </a:solidFill>
            <a:miter lim="800000"/>
            <a:headEnd/>
            <a:tailEnd/>
          </a:ln>
          <a:scene3d>
            <a:camera prst="orthographicFront"/>
            <a:lightRig rig="threePt" dir="t"/>
          </a:scene3d>
          <a:sp3d>
            <a:bevelT prst="relaxedInset"/>
          </a:sp3d>
        </p:spPr>
        <p:txBody>
          <a:bodyPr wrap="none" anchor="ctr"/>
          <a:lstStyle/>
          <a:p>
            <a:pPr>
              <a:defRPr/>
            </a:pPr>
            <a:endParaRPr lang="en-US" dirty="0"/>
          </a:p>
        </p:txBody>
      </p:sp>
      <p:sp>
        <p:nvSpPr>
          <p:cNvPr id="18" name="Rectangle 14"/>
          <p:cNvSpPr>
            <a:spLocks noChangeArrowheads="1"/>
          </p:cNvSpPr>
          <p:nvPr/>
        </p:nvSpPr>
        <p:spPr bwMode="auto">
          <a:xfrm flipV="1">
            <a:off x="0" y="1944707"/>
            <a:ext cx="6858000" cy="76200"/>
          </a:xfrm>
          <a:prstGeom prst="rect">
            <a:avLst/>
          </a:prstGeom>
          <a:solidFill>
            <a:schemeClr val="bg1">
              <a:lumMod val="65000"/>
            </a:schemeClr>
          </a:solidFill>
          <a:ln w="9525">
            <a:solidFill>
              <a:schemeClr val="tx1"/>
            </a:solidFill>
            <a:miter lim="800000"/>
            <a:headEnd/>
            <a:tailEnd/>
          </a:ln>
          <a:scene3d>
            <a:camera prst="orthographicFront"/>
            <a:lightRig rig="threePt" dir="t"/>
          </a:scene3d>
          <a:sp3d>
            <a:bevelT prst="relaxedInset"/>
          </a:sp3d>
        </p:spPr>
        <p:txBody>
          <a:bodyPr wrap="none" anchor="ctr"/>
          <a:lstStyle/>
          <a:p>
            <a:pPr>
              <a:defRPr/>
            </a:pPr>
            <a:endParaRPr lang="en-US" dirty="0"/>
          </a:p>
        </p:txBody>
      </p:sp>
      <p:sp>
        <p:nvSpPr>
          <p:cNvPr id="19" name="Rectangle 14"/>
          <p:cNvSpPr>
            <a:spLocks noChangeArrowheads="1"/>
          </p:cNvSpPr>
          <p:nvPr/>
        </p:nvSpPr>
        <p:spPr bwMode="auto">
          <a:xfrm flipV="1">
            <a:off x="-3048" y="3222800"/>
            <a:ext cx="6858000" cy="76200"/>
          </a:xfrm>
          <a:prstGeom prst="rect">
            <a:avLst/>
          </a:prstGeom>
          <a:solidFill>
            <a:schemeClr val="bg1">
              <a:lumMod val="65000"/>
            </a:schemeClr>
          </a:solidFill>
          <a:ln w="9525">
            <a:solidFill>
              <a:schemeClr val="tx1"/>
            </a:solidFill>
            <a:miter lim="800000"/>
            <a:headEnd/>
            <a:tailEnd/>
          </a:ln>
          <a:scene3d>
            <a:camera prst="orthographicFront"/>
            <a:lightRig rig="threePt" dir="t"/>
          </a:scene3d>
          <a:sp3d>
            <a:bevelT prst="relaxedInset"/>
          </a:sp3d>
        </p:spPr>
        <p:txBody>
          <a:bodyPr wrap="none" anchor="ctr"/>
          <a:lstStyle/>
          <a:p>
            <a:pPr>
              <a:defRPr/>
            </a:pPr>
            <a:endParaRPr lang="en-US" dirty="0"/>
          </a:p>
        </p:txBody>
      </p:sp>
      <p:sp>
        <p:nvSpPr>
          <p:cNvPr id="2" name="Rectangle 14">
            <a:extLst>
              <a:ext uri="{FF2B5EF4-FFF2-40B4-BE49-F238E27FC236}">
                <a16:creationId xmlns:a16="http://schemas.microsoft.com/office/drawing/2014/main" id="{1C23AE4C-FD59-9261-19EF-B17DCF5CD942}"/>
              </a:ext>
            </a:extLst>
          </p:cNvPr>
          <p:cNvSpPr>
            <a:spLocks noChangeArrowheads="1"/>
          </p:cNvSpPr>
          <p:nvPr/>
        </p:nvSpPr>
        <p:spPr bwMode="auto">
          <a:xfrm flipV="1">
            <a:off x="0" y="2796782"/>
            <a:ext cx="6858000" cy="76200"/>
          </a:xfrm>
          <a:prstGeom prst="rect">
            <a:avLst/>
          </a:prstGeom>
          <a:solidFill>
            <a:schemeClr val="bg1">
              <a:lumMod val="65000"/>
            </a:schemeClr>
          </a:solidFill>
          <a:ln w="9525">
            <a:solidFill>
              <a:schemeClr val="tx1"/>
            </a:solidFill>
            <a:miter lim="800000"/>
            <a:headEnd/>
            <a:tailEnd/>
          </a:ln>
          <a:scene3d>
            <a:camera prst="orthographicFront"/>
            <a:lightRig rig="threePt" dir="t"/>
          </a:scene3d>
          <a:sp3d>
            <a:bevelT prst="relaxedInset"/>
          </a:sp3d>
        </p:spPr>
        <p:txBody>
          <a:bodyPr wrap="none" anchor="ctr"/>
          <a:lstStyle/>
          <a:p>
            <a:pPr>
              <a:defRPr/>
            </a:pPr>
            <a:endParaRPr lang="en-US" dirty="0"/>
          </a:p>
        </p:txBody>
      </p:sp>
      <p:sp>
        <p:nvSpPr>
          <p:cNvPr id="12" name="Rectangle 14">
            <a:extLst>
              <a:ext uri="{FF2B5EF4-FFF2-40B4-BE49-F238E27FC236}">
                <a16:creationId xmlns:a16="http://schemas.microsoft.com/office/drawing/2014/main" id="{FC3E56AD-7DD9-0935-2B7D-9797E1CF730D}"/>
              </a:ext>
            </a:extLst>
          </p:cNvPr>
          <p:cNvSpPr>
            <a:spLocks noChangeArrowheads="1"/>
          </p:cNvSpPr>
          <p:nvPr/>
        </p:nvSpPr>
        <p:spPr bwMode="auto">
          <a:xfrm flipV="1">
            <a:off x="-4839" y="2373702"/>
            <a:ext cx="6858000" cy="76200"/>
          </a:xfrm>
          <a:prstGeom prst="rect">
            <a:avLst/>
          </a:prstGeom>
          <a:solidFill>
            <a:schemeClr val="bg1">
              <a:lumMod val="65000"/>
            </a:schemeClr>
          </a:solidFill>
          <a:ln w="9525">
            <a:solidFill>
              <a:schemeClr val="tx1"/>
            </a:solidFill>
            <a:miter lim="800000"/>
            <a:headEnd/>
            <a:tailEnd/>
          </a:ln>
          <a:scene3d>
            <a:camera prst="orthographicFront"/>
            <a:lightRig rig="threePt" dir="t"/>
          </a:scene3d>
          <a:sp3d>
            <a:bevelT prst="relaxedInset"/>
          </a:sp3d>
        </p:spPr>
        <p:txBody>
          <a:bodyPr wrap="none" anchor="ctr"/>
          <a:lstStyle/>
          <a:p>
            <a:pPr>
              <a:defRPr/>
            </a:pPr>
            <a:endParaRPr lang="en-US" dirty="0"/>
          </a:p>
        </p:txBody>
      </p:sp>
      <p:sp>
        <p:nvSpPr>
          <p:cNvPr id="22" name="TextBox 21">
            <a:extLst>
              <a:ext uri="{FF2B5EF4-FFF2-40B4-BE49-F238E27FC236}">
                <a16:creationId xmlns:a16="http://schemas.microsoft.com/office/drawing/2014/main" id="{083B5B8C-6E55-BFFE-40EE-87DC14CA8C96}"/>
              </a:ext>
            </a:extLst>
          </p:cNvPr>
          <p:cNvSpPr txBox="1"/>
          <p:nvPr/>
        </p:nvSpPr>
        <p:spPr>
          <a:xfrm>
            <a:off x="0" y="2935307"/>
            <a:ext cx="6858000" cy="338554"/>
          </a:xfrm>
          <a:prstGeom prst="rect">
            <a:avLst/>
          </a:prstGeom>
          <a:noFill/>
        </p:spPr>
        <p:txBody>
          <a:bodyPr wrap="square" rtlCol="0">
            <a:spAutoFit/>
          </a:bodyPr>
          <a:lstStyle/>
          <a:p>
            <a:r>
              <a:rPr lang="en-US" sz="1600" b="1" dirty="0">
                <a:latin typeface="Times New Roman" pitchFamily="18" charset="0"/>
                <a:cs typeface="Times New Roman" pitchFamily="18" charset="0"/>
              </a:rPr>
              <a:t>April 14</a:t>
            </a:r>
            <a:r>
              <a:rPr lang="en-US" sz="1600" b="1" baseline="30000" dirty="0">
                <a:latin typeface="Times New Roman" pitchFamily="18" charset="0"/>
                <a:cs typeface="Times New Roman" pitchFamily="18" charset="0"/>
              </a:rPr>
              <a:t>th</a:t>
            </a:r>
            <a:r>
              <a:rPr lang="en-US" sz="1600" b="1" dirty="0">
                <a:latin typeface="Times New Roman" pitchFamily="18" charset="0"/>
                <a:cs typeface="Times New Roman" pitchFamily="18" charset="0"/>
              </a:rPr>
              <a:t> Family Movie Night </a:t>
            </a:r>
            <a:endParaRPr lang="en-US" sz="1600" b="1" dirty="0"/>
          </a:p>
        </p:txBody>
      </p:sp>
      <p:sp>
        <p:nvSpPr>
          <p:cNvPr id="23" name="TextBox 22">
            <a:extLst>
              <a:ext uri="{FF2B5EF4-FFF2-40B4-BE49-F238E27FC236}">
                <a16:creationId xmlns:a16="http://schemas.microsoft.com/office/drawing/2014/main" id="{23FA459C-5A82-BBA9-88BB-CAD0EC8104B1}"/>
              </a:ext>
            </a:extLst>
          </p:cNvPr>
          <p:cNvSpPr txBox="1"/>
          <p:nvPr/>
        </p:nvSpPr>
        <p:spPr>
          <a:xfrm>
            <a:off x="0" y="3316307"/>
            <a:ext cx="6858000" cy="338554"/>
          </a:xfrm>
          <a:prstGeom prst="rect">
            <a:avLst/>
          </a:prstGeom>
          <a:noFill/>
        </p:spPr>
        <p:txBody>
          <a:bodyPr wrap="square" rtlCol="0">
            <a:spAutoFit/>
          </a:bodyPr>
          <a:lstStyle/>
          <a:p>
            <a:r>
              <a:rPr lang="en-US" sz="1600" b="1" dirty="0">
                <a:latin typeface="Times New Roman" pitchFamily="18" charset="0"/>
                <a:cs typeface="Times New Roman" pitchFamily="18" charset="0"/>
              </a:rPr>
              <a:t>April 21</a:t>
            </a:r>
            <a:r>
              <a:rPr lang="en-US" sz="1600" b="1" baseline="30000" dirty="0">
                <a:latin typeface="Times New Roman" pitchFamily="18" charset="0"/>
                <a:cs typeface="Times New Roman" pitchFamily="18" charset="0"/>
              </a:rPr>
              <a:t>st</a:t>
            </a:r>
            <a:r>
              <a:rPr lang="en-US" sz="1600" b="1" dirty="0">
                <a:latin typeface="Times New Roman" pitchFamily="18" charset="0"/>
                <a:cs typeface="Times New Roman" pitchFamily="18" charset="0"/>
              </a:rPr>
              <a:t> Purple Up Day for MOMC &amp; Teen CYS Sitter Class </a:t>
            </a:r>
            <a:endParaRPr lang="en-US" sz="1600" b="1" dirty="0"/>
          </a:p>
        </p:txBody>
      </p:sp>
      <p:sp>
        <p:nvSpPr>
          <p:cNvPr id="24" name="TextBox 23">
            <a:extLst>
              <a:ext uri="{FF2B5EF4-FFF2-40B4-BE49-F238E27FC236}">
                <a16:creationId xmlns:a16="http://schemas.microsoft.com/office/drawing/2014/main" id="{E6596F77-149B-C5B6-3508-B8C31E913C58}"/>
              </a:ext>
            </a:extLst>
          </p:cNvPr>
          <p:cNvSpPr txBox="1"/>
          <p:nvPr/>
        </p:nvSpPr>
        <p:spPr>
          <a:xfrm>
            <a:off x="0" y="3697307"/>
            <a:ext cx="6858000" cy="338554"/>
          </a:xfrm>
          <a:prstGeom prst="rect">
            <a:avLst/>
          </a:prstGeom>
          <a:noFill/>
        </p:spPr>
        <p:txBody>
          <a:bodyPr wrap="square" rtlCol="0">
            <a:spAutoFit/>
          </a:bodyPr>
          <a:lstStyle/>
          <a:p>
            <a:r>
              <a:rPr lang="en-US" sz="1600" b="1" dirty="0">
                <a:latin typeface="Times New Roman" pitchFamily="18" charset="0"/>
                <a:cs typeface="Times New Roman" pitchFamily="18" charset="0"/>
              </a:rPr>
              <a:t>April 22</a:t>
            </a:r>
            <a:r>
              <a:rPr lang="en-US" sz="1600" b="1" baseline="30000" dirty="0">
                <a:latin typeface="Times New Roman" pitchFamily="18" charset="0"/>
                <a:cs typeface="Times New Roman" pitchFamily="18" charset="0"/>
              </a:rPr>
              <a:t>nd</a:t>
            </a:r>
            <a:r>
              <a:rPr lang="en-US" sz="1600" b="1" dirty="0">
                <a:latin typeface="Times New Roman" pitchFamily="18" charset="0"/>
                <a:cs typeface="Times New Roman" pitchFamily="18" charset="0"/>
              </a:rPr>
              <a:t> Color Run  </a:t>
            </a:r>
            <a:endParaRPr lang="en-US" sz="1600" b="1" dirty="0"/>
          </a:p>
        </p:txBody>
      </p:sp>
      <p:sp>
        <p:nvSpPr>
          <p:cNvPr id="25" name="TextBox 24">
            <a:extLst>
              <a:ext uri="{FF2B5EF4-FFF2-40B4-BE49-F238E27FC236}">
                <a16:creationId xmlns:a16="http://schemas.microsoft.com/office/drawing/2014/main" id="{3050B469-7A5B-7531-A79D-ACF928124107}"/>
              </a:ext>
            </a:extLst>
          </p:cNvPr>
          <p:cNvSpPr txBox="1"/>
          <p:nvPr/>
        </p:nvSpPr>
        <p:spPr>
          <a:xfrm>
            <a:off x="0" y="4154507"/>
            <a:ext cx="6858000" cy="338554"/>
          </a:xfrm>
          <a:prstGeom prst="rect">
            <a:avLst/>
          </a:prstGeom>
          <a:noFill/>
        </p:spPr>
        <p:txBody>
          <a:bodyPr wrap="square" rtlCol="0">
            <a:spAutoFit/>
          </a:bodyPr>
          <a:lstStyle/>
          <a:p>
            <a:r>
              <a:rPr lang="en-US" sz="1600" b="1" dirty="0">
                <a:latin typeface="Times New Roman" pitchFamily="18" charset="0"/>
                <a:cs typeface="Times New Roman" pitchFamily="18" charset="0"/>
              </a:rPr>
              <a:t>May 1</a:t>
            </a:r>
            <a:r>
              <a:rPr lang="en-US" sz="1600" b="1" baseline="30000" dirty="0">
                <a:latin typeface="Times New Roman" pitchFamily="18" charset="0"/>
                <a:cs typeface="Times New Roman" pitchFamily="18" charset="0"/>
              </a:rPr>
              <a:t>st</a:t>
            </a:r>
            <a:r>
              <a:rPr lang="en-US" sz="1600" b="1" dirty="0">
                <a:latin typeface="Times New Roman" pitchFamily="18" charset="0"/>
                <a:cs typeface="Times New Roman" pitchFamily="18" charset="0"/>
              </a:rPr>
              <a:t> Youth Center Summer Camp Registration Begins </a:t>
            </a:r>
            <a:endParaRPr lang="en-US" sz="1600" b="1" dirty="0"/>
          </a:p>
        </p:txBody>
      </p:sp>
      <p:sp>
        <p:nvSpPr>
          <p:cNvPr id="26" name="TextBox 25">
            <a:extLst>
              <a:ext uri="{FF2B5EF4-FFF2-40B4-BE49-F238E27FC236}">
                <a16:creationId xmlns:a16="http://schemas.microsoft.com/office/drawing/2014/main" id="{12F8E14D-4BD1-7A42-94B2-0D686DF954B4}"/>
              </a:ext>
            </a:extLst>
          </p:cNvPr>
          <p:cNvSpPr txBox="1"/>
          <p:nvPr/>
        </p:nvSpPr>
        <p:spPr>
          <a:xfrm>
            <a:off x="0" y="5035153"/>
            <a:ext cx="6858000" cy="338554"/>
          </a:xfrm>
          <a:prstGeom prst="rect">
            <a:avLst/>
          </a:prstGeom>
          <a:noFill/>
        </p:spPr>
        <p:txBody>
          <a:bodyPr wrap="square" rtlCol="0">
            <a:spAutoFit/>
          </a:bodyPr>
          <a:lstStyle/>
          <a:p>
            <a:r>
              <a:rPr lang="en-US" sz="1600" b="1" dirty="0">
                <a:latin typeface="Times New Roman" pitchFamily="18" charset="0"/>
                <a:cs typeface="Times New Roman" pitchFamily="18" charset="0"/>
              </a:rPr>
              <a:t>May 12</a:t>
            </a:r>
            <a:r>
              <a:rPr lang="en-US" sz="1600" b="1" baseline="30000" dirty="0">
                <a:latin typeface="Times New Roman" pitchFamily="18" charset="0"/>
                <a:cs typeface="Times New Roman" pitchFamily="18" charset="0"/>
              </a:rPr>
              <a:t>th</a:t>
            </a:r>
            <a:r>
              <a:rPr lang="en-US" sz="1600" b="1" dirty="0">
                <a:latin typeface="Times New Roman" pitchFamily="18" charset="0"/>
                <a:cs typeface="Times New Roman" pitchFamily="18" charset="0"/>
              </a:rPr>
              <a:t> Kinder Open House @ PS 264 </a:t>
            </a:r>
            <a:endParaRPr lang="en-US" sz="1600" b="1" dirty="0"/>
          </a:p>
        </p:txBody>
      </p:sp>
      <p:sp>
        <p:nvSpPr>
          <p:cNvPr id="29" name="TextBox 28">
            <a:extLst>
              <a:ext uri="{FF2B5EF4-FFF2-40B4-BE49-F238E27FC236}">
                <a16:creationId xmlns:a16="http://schemas.microsoft.com/office/drawing/2014/main" id="{FB71C2F0-EAD0-E4CC-6055-6885F8E700C9}"/>
              </a:ext>
            </a:extLst>
          </p:cNvPr>
          <p:cNvSpPr txBox="1"/>
          <p:nvPr/>
        </p:nvSpPr>
        <p:spPr>
          <a:xfrm>
            <a:off x="0" y="4577953"/>
            <a:ext cx="6858000" cy="338554"/>
          </a:xfrm>
          <a:prstGeom prst="rect">
            <a:avLst/>
          </a:prstGeom>
          <a:noFill/>
        </p:spPr>
        <p:txBody>
          <a:bodyPr wrap="square" rtlCol="0">
            <a:spAutoFit/>
          </a:bodyPr>
          <a:lstStyle/>
          <a:p>
            <a:r>
              <a:rPr lang="en-US" sz="1600" b="1" dirty="0">
                <a:latin typeface="Times New Roman" pitchFamily="18" charset="0"/>
                <a:cs typeface="Times New Roman" pitchFamily="18" charset="0"/>
              </a:rPr>
              <a:t>May 11</a:t>
            </a:r>
            <a:r>
              <a:rPr lang="en-US" sz="1600" b="1" baseline="30000" dirty="0">
                <a:latin typeface="Times New Roman" pitchFamily="18" charset="0"/>
                <a:cs typeface="Times New Roman" pitchFamily="18" charset="0"/>
              </a:rPr>
              <a:t>th</a:t>
            </a:r>
            <a:r>
              <a:rPr lang="en-US" sz="1600" b="1" dirty="0">
                <a:latin typeface="Times New Roman" pitchFamily="18" charset="0"/>
                <a:cs typeface="Times New Roman" pitchFamily="18" charset="0"/>
              </a:rPr>
              <a:t> Adult CYS Sitter Class</a:t>
            </a:r>
            <a:endParaRPr lang="en-US" sz="1600" b="1" dirty="0"/>
          </a:p>
        </p:txBody>
      </p:sp>
      <p:sp>
        <p:nvSpPr>
          <p:cNvPr id="30" name="Rectangle 14">
            <a:extLst>
              <a:ext uri="{FF2B5EF4-FFF2-40B4-BE49-F238E27FC236}">
                <a16:creationId xmlns:a16="http://schemas.microsoft.com/office/drawing/2014/main" id="{AB3076AD-44D7-E8AC-832E-D1930C3EFBB4}"/>
              </a:ext>
            </a:extLst>
          </p:cNvPr>
          <p:cNvSpPr>
            <a:spLocks noChangeArrowheads="1"/>
          </p:cNvSpPr>
          <p:nvPr/>
        </p:nvSpPr>
        <p:spPr bwMode="auto">
          <a:xfrm flipV="1">
            <a:off x="-4839" y="4066753"/>
            <a:ext cx="6858000" cy="76200"/>
          </a:xfrm>
          <a:prstGeom prst="rect">
            <a:avLst/>
          </a:prstGeom>
          <a:solidFill>
            <a:schemeClr val="bg1">
              <a:lumMod val="65000"/>
            </a:schemeClr>
          </a:solidFill>
          <a:ln w="9525">
            <a:solidFill>
              <a:schemeClr val="tx1"/>
            </a:solidFill>
            <a:miter lim="800000"/>
            <a:headEnd/>
            <a:tailEnd/>
          </a:ln>
          <a:scene3d>
            <a:camera prst="orthographicFront"/>
            <a:lightRig rig="threePt" dir="t"/>
          </a:scene3d>
          <a:sp3d>
            <a:bevelT prst="relaxedInset"/>
          </a:sp3d>
        </p:spPr>
        <p:txBody>
          <a:bodyPr wrap="none" anchor="ctr"/>
          <a:lstStyle/>
          <a:p>
            <a:pPr>
              <a:defRPr/>
            </a:pPr>
            <a:endParaRPr lang="en-US" dirty="0"/>
          </a:p>
        </p:txBody>
      </p:sp>
      <p:sp>
        <p:nvSpPr>
          <p:cNvPr id="31" name="Rectangle 14">
            <a:extLst>
              <a:ext uri="{FF2B5EF4-FFF2-40B4-BE49-F238E27FC236}">
                <a16:creationId xmlns:a16="http://schemas.microsoft.com/office/drawing/2014/main" id="{262B32D5-2F67-4085-66AD-DECE8C21FB0C}"/>
              </a:ext>
            </a:extLst>
          </p:cNvPr>
          <p:cNvSpPr>
            <a:spLocks noChangeArrowheads="1"/>
          </p:cNvSpPr>
          <p:nvPr/>
        </p:nvSpPr>
        <p:spPr bwMode="auto">
          <a:xfrm flipV="1">
            <a:off x="-4839" y="3645880"/>
            <a:ext cx="6858000" cy="76200"/>
          </a:xfrm>
          <a:prstGeom prst="rect">
            <a:avLst/>
          </a:prstGeom>
          <a:solidFill>
            <a:schemeClr val="bg1">
              <a:lumMod val="65000"/>
            </a:schemeClr>
          </a:solidFill>
          <a:ln w="9525">
            <a:solidFill>
              <a:schemeClr val="tx1"/>
            </a:solidFill>
            <a:miter lim="800000"/>
            <a:headEnd/>
            <a:tailEnd/>
          </a:ln>
          <a:scene3d>
            <a:camera prst="orthographicFront"/>
            <a:lightRig rig="threePt" dir="t"/>
          </a:scene3d>
          <a:sp3d>
            <a:bevelT prst="relaxedInset"/>
          </a:sp3d>
        </p:spPr>
        <p:txBody>
          <a:bodyPr wrap="none" anchor="ctr"/>
          <a:lstStyle/>
          <a:p>
            <a:pPr>
              <a:defRPr/>
            </a:pPr>
            <a:endParaRPr lang="en-US" dirty="0"/>
          </a:p>
        </p:txBody>
      </p:sp>
      <p:sp>
        <p:nvSpPr>
          <p:cNvPr id="32" name="Rectangle 14">
            <a:extLst>
              <a:ext uri="{FF2B5EF4-FFF2-40B4-BE49-F238E27FC236}">
                <a16:creationId xmlns:a16="http://schemas.microsoft.com/office/drawing/2014/main" id="{F8EA1D67-E7FD-AB1A-7824-A073E46FEF24}"/>
              </a:ext>
            </a:extLst>
          </p:cNvPr>
          <p:cNvSpPr>
            <a:spLocks noChangeArrowheads="1"/>
          </p:cNvSpPr>
          <p:nvPr/>
        </p:nvSpPr>
        <p:spPr bwMode="auto">
          <a:xfrm flipV="1">
            <a:off x="0" y="4490225"/>
            <a:ext cx="6858000" cy="76200"/>
          </a:xfrm>
          <a:prstGeom prst="rect">
            <a:avLst/>
          </a:prstGeom>
          <a:solidFill>
            <a:schemeClr val="bg1">
              <a:lumMod val="65000"/>
            </a:schemeClr>
          </a:solidFill>
          <a:ln w="9525">
            <a:solidFill>
              <a:schemeClr val="tx1"/>
            </a:solidFill>
            <a:miter lim="800000"/>
            <a:headEnd/>
            <a:tailEnd/>
          </a:ln>
          <a:scene3d>
            <a:camera prst="orthographicFront"/>
            <a:lightRig rig="threePt" dir="t"/>
          </a:scene3d>
          <a:sp3d>
            <a:bevelT prst="relaxedInset"/>
          </a:sp3d>
        </p:spPr>
        <p:txBody>
          <a:bodyPr wrap="none" anchor="ctr"/>
          <a:lstStyle/>
          <a:p>
            <a:pPr>
              <a:defRPr/>
            </a:pPr>
            <a:endParaRPr lang="en-US" dirty="0"/>
          </a:p>
        </p:txBody>
      </p:sp>
      <p:sp>
        <p:nvSpPr>
          <p:cNvPr id="33" name="Rectangle 14">
            <a:extLst>
              <a:ext uri="{FF2B5EF4-FFF2-40B4-BE49-F238E27FC236}">
                <a16:creationId xmlns:a16="http://schemas.microsoft.com/office/drawing/2014/main" id="{6425CEC9-B2E6-0DD0-EBFF-6D03DAFC8BC4}"/>
              </a:ext>
            </a:extLst>
          </p:cNvPr>
          <p:cNvSpPr>
            <a:spLocks noChangeArrowheads="1"/>
          </p:cNvSpPr>
          <p:nvPr/>
        </p:nvSpPr>
        <p:spPr bwMode="auto">
          <a:xfrm flipV="1">
            <a:off x="-7690" y="4918058"/>
            <a:ext cx="6858000" cy="76200"/>
          </a:xfrm>
          <a:prstGeom prst="rect">
            <a:avLst/>
          </a:prstGeom>
          <a:solidFill>
            <a:schemeClr val="bg1">
              <a:lumMod val="65000"/>
            </a:schemeClr>
          </a:solidFill>
          <a:ln w="9525">
            <a:solidFill>
              <a:schemeClr val="tx1"/>
            </a:solidFill>
            <a:miter lim="800000"/>
            <a:headEnd/>
            <a:tailEnd/>
          </a:ln>
          <a:scene3d>
            <a:camera prst="orthographicFront"/>
            <a:lightRig rig="threePt" dir="t"/>
          </a:scene3d>
          <a:sp3d>
            <a:bevelT prst="relaxedInset"/>
          </a:sp3d>
        </p:spPr>
        <p:txBody>
          <a:bodyPr wrap="none" anchor="ctr"/>
          <a:lstStyle/>
          <a:p>
            <a:pPr>
              <a:defRPr/>
            </a:pPr>
            <a:endParaRPr lang="en-US" dirty="0"/>
          </a:p>
        </p:txBody>
      </p:sp>
      <p:sp>
        <p:nvSpPr>
          <p:cNvPr id="34" name="Rectangle 14">
            <a:extLst>
              <a:ext uri="{FF2B5EF4-FFF2-40B4-BE49-F238E27FC236}">
                <a16:creationId xmlns:a16="http://schemas.microsoft.com/office/drawing/2014/main" id="{D04BAA54-E925-52E6-6506-D31E77678CC5}"/>
              </a:ext>
            </a:extLst>
          </p:cNvPr>
          <p:cNvSpPr>
            <a:spLocks noChangeArrowheads="1"/>
          </p:cNvSpPr>
          <p:nvPr/>
        </p:nvSpPr>
        <p:spPr bwMode="auto">
          <a:xfrm flipV="1">
            <a:off x="0" y="5754707"/>
            <a:ext cx="6858000" cy="76200"/>
          </a:xfrm>
          <a:prstGeom prst="rect">
            <a:avLst/>
          </a:prstGeom>
          <a:solidFill>
            <a:schemeClr val="bg1">
              <a:lumMod val="65000"/>
            </a:schemeClr>
          </a:solidFill>
          <a:ln w="9525">
            <a:solidFill>
              <a:schemeClr val="tx1"/>
            </a:solidFill>
            <a:miter lim="800000"/>
            <a:headEnd/>
            <a:tailEnd/>
          </a:ln>
          <a:scene3d>
            <a:camera prst="orthographicFront"/>
            <a:lightRig rig="threePt" dir="t"/>
          </a:scene3d>
          <a:sp3d>
            <a:bevelT prst="relaxedInset"/>
          </a:sp3d>
        </p:spPr>
        <p:txBody>
          <a:bodyPr wrap="none" anchor="ctr"/>
          <a:lstStyle/>
          <a:p>
            <a:pPr>
              <a:defRPr/>
            </a:pPr>
            <a:endParaRPr lang="en-US" dirty="0"/>
          </a:p>
        </p:txBody>
      </p:sp>
      <p:sp>
        <p:nvSpPr>
          <p:cNvPr id="35" name="Rectangle 14">
            <a:extLst>
              <a:ext uri="{FF2B5EF4-FFF2-40B4-BE49-F238E27FC236}">
                <a16:creationId xmlns:a16="http://schemas.microsoft.com/office/drawing/2014/main" id="{1B716A6E-7285-6109-3170-9C6D6909B602}"/>
              </a:ext>
            </a:extLst>
          </p:cNvPr>
          <p:cNvSpPr>
            <a:spLocks noChangeArrowheads="1"/>
          </p:cNvSpPr>
          <p:nvPr/>
        </p:nvSpPr>
        <p:spPr bwMode="auto">
          <a:xfrm flipV="1">
            <a:off x="-7690" y="5346552"/>
            <a:ext cx="6858000" cy="76200"/>
          </a:xfrm>
          <a:prstGeom prst="rect">
            <a:avLst/>
          </a:prstGeom>
          <a:solidFill>
            <a:schemeClr val="bg1">
              <a:lumMod val="65000"/>
            </a:schemeClr>
          </a:solidFill>
          <a:ln w="9525">
            <a:solidFill>
              <a:schemeClr val="tx1"/>
            </a:solidFill>
            <a:miter lim="800000"/>
            <a:headEnd/>
            <a:tailEnd/>
          </a:ln>
          <a:scene3d>
            <a:camera prst="orthographicFront"/>
            <a:lightRig rig="threePt" dir="t"/>
          </a:scene3d>
          <a:sp3d>
            <a:bevelT prst="relaxedInset"/>
          </a:sp3d>
        </p:spPr>
        <p:txBody>
          <a:bodyPr wrap="none" anchor="ctr"/>
          <a:lstStyle/>
          <a:p>
            <a:pPr>
              <a:defRPr/>
            </a:pPr>
            <a:endParaRPr lang="en-US" dirty="0"/>
          </a:p>
        </p:txBody>
      </p:sp>
      <p:sp>
        <p:nvSpPr>
          <p:cNvPr id="36" name="Rectangle 14">
            <a:extLst>
              <a:ext uri="{FF2B5EF4-FFF2-40B4-BE49-F238E27FC236}">
                <a16:creationId xmlns:a16="http://schemas.microsoft.com/office/drawing/2014/main" id="{63981157-CE96-402A-331A-CDC1CC65D77A}"/>
              </a:ext>
            </a:extLst>
          </p:cNvPr>
          <p:cNvSpPr>
            <a:spLocks noChangeArrowheads="1"/>
          </p:cNvSpPr>
          <p:nvPr/>
        </p:nvSpPr>
        <p:spPr bwMode="auto">
          <a:xfrm flipV="1">
            <a:off x="0" y="6174030"/>
            <a:ext cx="6858000" cy="76200"/>
          </a:xfrm>
          <a:prstGeom prst="rect">
            <a:avLst/>
          </a:prstGeom>
          <a:solidFill>
            <a:schemeClr val="bg1">
              <a:lumMod val="65000"/>
            </a:schemeClr>
          </a:solidFill>
          <a:ln w="9525">
            <a:solidFill>
              <a:schemeClr val="tx1"/>
            </a:solidFill>
            <a:miter lim="800000"/>
            <a:headEnd/>
            <a:tailEnd/>
          </a:ln>
          <a:scene3d>
            <a:camera prst="orthographicFront"/>
            <a:lightRig rig="threePt" dir="t"/>
          </a:scene3d>
          <a:sp3d>
            <a:bevelT prst="relaxedInset"/>
          </a:sp3d>
        </p:spPr>
        <p:txBody>
          <a:bodyPr wrap="none" anchor="ctr"/>
          <a:lstStyle/>
          <a:p>
            <a:pPr>
              <a:defRPr/>
            </a:pPr>
            <a:endParaRPr lang="en-US" dirty="0"/>
          </a:p>
        </p:txBody>
      </p:sp>
      <p:pic>
        <p:nvPicPr>
          <p:cNvPr id="38" name="Picture 37" descr="Text&#10;&#10;Description automatically generated">
            <a:extLst>
              <a:ext uri="{FF2B5EF4-FFF2-40B4-BE49-F238E27FC236}">
                <a16:creationId xmlns:a16="http://schemas.microsoft.com/office/drawing/2014/main" id="{18F0DA0C-BE88-8C3D-BCA5-885D913D3788}"/>
              </a:ext>
            </a:extLst>
          </p:cNvPr>
          <p:cNvPicPr>
            <a:picLocks noChangeAspect="1"/>
          </p:cNvPicPr>
          <p:nvPr/>
        </p:nvPicPr>
        <p:blipFill>
          <a:blip r:embed="rId5">
            <a:alphaModFix amt="9000"/>
            <a:extLst>
              <a:ext uri="{28A0092B-C50C-407E-A947-70E740481C1C}">
                <a14:useLocalDpi xmlns:a14="http://schemas.microsoft.com/office/drawing/2010/main" val="0"/>
              </a:ext>
            </a:extLst>
          </a:blip>
          <a:stretch>
            <a:fillRect/>
          </a:stretch>
        </p:blipFill>
        <p:spPr>
          <a:xfrm>
            <a:off x="0" y="6282154"/>
            <a:ext cx="6858000" cy="2861845"/>
          </a:xfrm>
          <a:prstGeom prst="rect">
            <a:avLst/>
          </a:prstGeom>
        </p:spPr>
      </p:pic>
    </p:spTree>
    <p:extLst>
      <p:ext uri="{BB962C8B-B14F-4D97-AF65-F5344CB8AC3E}">
        <p14:creationId xmlns:p14="http://schemas.microsoft.com/office/powerpoint/2010/main" val="1379407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V="1">
            <a:off x="0" y="92187"/>
            <a:ext cx="6858000" cy="9051812"/>
          </a:xfrm>
          <a:prstGeom prst="rect">
            <a:avLst/>
          </a:prstGeom>
          <a:gradFill flip="none" rotWithShape="1">
            <a:gsLst>
              <a:gs pos="100000">
                <a:schemeClr val="bg1"/>
              </a:gs>
              <a:gs pos="79000">
                <a:srgbClr val="00B050">
                  <a:alpha val="31000"/>
                </a:srgbClr>
              </a:gs>
              <a:gs pos="30000">
                <a:srgbClr val="92D050">
                  <a:alpha val="69000"/>
                </a:srgbClr>
              </a:gs>
              <a:gs pos="53000">
                <a:srgbClr val="00B0F0">
                  <a:alpha val="27000"/>
                </a:srgbClr>
              </a:gs>
              <a:gs pos="11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3767"/>
            <a:ext cx="1130657" cy="116562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9522" y="92187"/>
            <a:ext cx="1838478" cy="1207206"/>
          </a:xfrm>
          <a:prstGeom prst="rect">
            <a:avLst/>
          </a:prstGeom>
        </p:spPr>
      </p:pic>
      <p:sp>
        <p:nvSpPr>
          <p:cNvPr id="6" name="Rectangle 5"/>
          <p:cNvSpPr/>
          <p:nvPr/>
        </p:nvSpPr>
        <p:spPr>
          <a:xfrm>
            <a:off x="1502331" y="609600"/>
            <a:ext cx="3852979" cy="1323439"/>
          </a:xfrm>
          <a:prstGeom prst="rect">
            <a:avLst/>
          </a:prstGeom>
          <a:noFill/>
          <a:effectLst/>
          <a:scene3d>
            <a:camera prst="orthographicFront"/>
            <a:lightRig rig="harsh" dir="t"/>
          </a:scene3d>
          <a:sp3d>
            <a:bevelB prst="convex"/>
          </a:sp3d>
        </p:spPr>
        <p:txBody>
          <a:bodyPr wrap="none" lIns="91440" tIns="45720" rIns="91440" bIns="45720">
            <a:spAutoFit/>
            <a:sp3d extrusionH="57150" prstMaterial="matte">
              <a:bevelT w="63500" h="12700" prst="angle"/>
              <a:contourClr>
                <a:schemeClr val="bg1">
                  <a:lumMod val="65000"/>
                </a:schemeClr>
              </a:contourClr>
            </a:sp3d>
          </a:bodyPr>
          <a:lstStyle/>
          <a:p>
            <a:pPr algn="ctr"/>
            <a:r>
              <a:rPr lang="en-US" sz="4000" b="1" cap="none" spc="0" dirty="0">
                <a:ln/>
                <a:solidFill>
                  <a:schemeClr val="bg2">
                    <a:lumMod val="50000"/>
                  </a:schemeClr>
                </a:solidFill>
                <a:effectLst/>
              </a:rPr>
              <a:t>CYS Parent</a:t>
            </a:r>
          </a:p>
          <a:p>
            <a:pPr algn="ctr"/>
            <a:r>
              <a:rPr lang="en-US" sz="4000" b="1" dirty="0">
                <a:ln/>
                <a:solidFill>
                  <a:schemeClr val="bg2">
                    <a:lumMod val="50000"/>
                  </a:schemeClr>
                </a:solidFill>
              </a:rPr>
              <a:t>Advisory Counsel</a:t>
            </a:r>
            <a:endParaRPr lang="en-US" sz="4000" b="1" cap="none" spc="0" dirty="0">
              <a:ln/>
              <a:solidFill>
                <a:schemeClr val="bg2">
                  <a:lumMod val="50000"/>
                </a:schemeClr>
              </a:solidFill>
              <a:effectLst/>
            </a:endParaRPr>
          </a:p>
        </p:txBody>
      </p:sp>
      <p:sp>
        <p:nvSpPr>
          <p:cNvPr id="8" name="Rectangle 7"/>
          <p:cNvSpPr/>
          <p:nvPr/>
        </p:nvSpPr>
        <p:spPr>
          <a:xfrm>
            <a:off x="0" y="1933039"/>
            <a:ext cx="6705600" cy="5755422"/>
          </a:xfrm>
          <a:prstGeom prst="rect">
            <a:avLst/>
          </a:prstGeom>
        </p:spPr>
        <p:txBody>
          <a:bodyPr wrap="square">
            <a:spAutoFit/>
          </a:bodyPr>
          <a:lstStyle/>
          <a:p>
            <a:pPr algn="just"/>
            <a:r>
              <a:rPr lang="en-US" sz="1600" dirty="0">
                <a:cs typeface="Arial" panose="020B0604020202020204" pitchFamily="34" charset="0"/>
              </a:rPr>
              <a:t>CYS encourages the involvement of parents through the Parent Advisory Council (PAC). The board meets quarterly to review and discuss CYS services, procedures and policies and then makes recommendations for improving services. PAB helps to facilitate parent education and involvement opportunities and participates in DoD certification and national accreditation processes for CYS. All parents/guardians whose children attend any CYS program are members of the PAB and are encouraged to attend all meetings. An announcement will be posted </a:t>
            </a:r>
          </a:p>
          <a:p>
            <a:pPr algn="just"/>
            <a:r>
              <a:rPr lang="en-US" sz="1600" dirty="0">
                <a:cs typeface="Arial" panose="020B0604020202020204" pitchFamily="34" charset="0"/>
              </a:rPr>
              <a:t>in your child’s program prior to </a:t>
            </a:r>
          </a:p>
          <a:p>
            <a:pPr algn="just"/>
            <a:r>
              <a:rPr lang="en-US" sz="1600" dirty="0">
                <a:cs typeface="Arial" panose="020B0604020202020204" pitchFamily="34" charset="0"/>
              </a:rPr>
              <a:t>each meeting and will identify the </a:t>
            </a:r>
          </a:p>
          <a:p>
            <a:pPr algn="just"/>
            <a:r>
              <a:rPr lang="en-US" sz="1600" dirty="0">
                <a:cs typeface="Arial" panose="020B0604020202020204" pitchFamily="34" charset="0"/>
              </a:rPr>
              <a:t>time and location. PAB meetings </a:t>
            </a:r>
          </a:p>
          <a:p>
            <a:pPr algn="just"/>
            <a:r>
              <a:rPr lang="en-US" sz="1600" dirty="0">
                <a:cs typeface="Arial" panose="020B0604020202020204" pitchFamily="34" charset="0"/>
              </a:rPr>
              <a:t>are also used for parent education </a:t>
            </a:r>
          </a:p>
          <a:p>
            <a:pPr algn="just"/>
            <a:r>
              <a:rPr lang="en-US" sz="1600" dirty="0">
                <a:cs typeface="Arial" panose="020B0604020202020204" pitchFamily="34" charset="0"/>
              </a:rPr>
              <a:t>events and workshops on topics </a:t>
            </a:r>
          </a:p>
          <a:p>
            <a:pPr algn="just"/>
            <a:r>
              <a:rPr lang="en-US" sz="1600" dirty="0">
                <a:cs typeface="Arial" panose="020B0604020202020204" pitchFamily="34" charset="0"/>
              </a:rPr>
              <a:t>that parents have expressed an </a:t>
            </a:r>
          </a:p>
          <a:p>
            <a:pPr algn="just"/>
            <a:r>
              <a:rPr lang="en-US" sz="1600" dirty="0">
                <a:cs typeface="Arial" panose="020B0604020202020204" pitchFamily="34" charset="0"/>
              </a:rPr>
              <a:t>interest in learning about. All </a:t>
            </a:r>
          </a:p>
          <a:p>
            <a:pPr algn="just"/>
            <a:r>
              <a:rPr lang="en-US" sz="1600" dirty="0">
                <a:cs typeface="Arial" panose="020B0604020202020204" pitchFamily="34" charset="0"/>
              </a:rPr>
              <a:t>education topics are requested by </a:t>
            </a:r>
          </a:p>
          <a:p>
            <a:pPr algn="just"/>
            <a:r>
              <a:rPr lang="en-US" sz="1600" dirty="0">
                <a:cs typeface="Arial" panose="020B0604020202020204" pitchFamily="34" charset="0"/>
              </a:rPr>
              <a:t>the PAB and will be announced </a:t>
            </a:r>
          </a:p>
          <a:p>
            <a:pPr algn="just"/>
            <a:r>
              <a:rPr lang="en-US" sz="1600" dirty="0">
                <a:cs typeface="Arial" panose="020B0604020202020204" pitchFamily="34" charset="0"/>
              </a:rPr>
              <a:t>prior to the meeting. Parents will </a:t>
            </a:r>
          </a:p>
          <a:p>
            <a:pPr algn="just"/>
            <a:r>
              <a:rPr lang="en-US" sz="1600" dirty="0">
                <a:cs typeface="Arial" panose="020B0604020202020204" pitchFamily="34" charset="0"/>
              </a:rPr>
              <a:t>also receive Parent Participation </a:t>
            </a:r>
          </a:p>
          <a:p>
            <a:pPr algn="just"/>
            <a:r>
              <a:rPr lang="en-US" sz="1600" dirty="0">
                <a:cs typeface="Arial" panose="020B0604020202020204" pitchFamily="34" charset="0"/>
              </a:rPr>
              <a:t>Points for attending the meetings/</a:t>
            </a:r>
          </a:p>
          <a:p>
            <a:pPr algn="just"/>
            <a:r>
              <a:rPr lang="en-US" sz="1600" dirty="0">
                <a:cs typeface="Arial" panose="020B0604020202020204" pitchFamily="34" charset="0"/>
              </a:rPr>
              <a:t>workshops that can be used </a:t>
            </a:r>
          </a:p>
          <a:p>
            <a:pPr algn="just"/>
            <a:r>
              <a:rPr lang="en-US" sz="1600" dirty="0">
                <a:cs typeface="Arial" panose="020B0604020202020204" pitchFamily="34" charset="0"/>
              </a:rPr>
              <a:t>towards CYS Program discounts. </a:t>
            </a:r>
          </a:p>
          <a:p>
            <a:pPr algn="just">
              <a:buFont typeface="Wingdings" pitchFamily="2" charset="2"/>
              <a:buChar char="v"/>
            </a:pPr>
            <a:endParaRPr lang="en-US" sz="1600" dirty="0">
              <a:cs typeface="Times New Roman" pitchFamily="18" charset="0"/>
            </a:endParaRPr>
          </a:p>
        </p:txBody>
      </p:sp>
      <p:pic>
        <p:nvPicPr>
          <p:cNvPr id="1026" name="Picture 2" descr="Parent Advisory Council (PAC)">
            <a:extLst>
              <a:ext uri="{FF2B5EF4-FFF2-40B4-BE49-F238E27FC236}">
                <a16:creationId xmlns:a16="http://schemas.microsoft.com/office/drawing/2014/main" id="{384DEB87-2806-6902-EE26-D11A0AD8A9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7072" y="5067894"/>
            <a:ext cx="3124200" cy="1202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029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V="1">
            <a:off x="-184" y="133767"/>
            <a:ext cx="6858000" cy="9051812"/>
          </a:xfrm>
          <a:prstGeom prst="rect">
            <a:avLst/>
          </a:prstGeom>
          <a:gradFill flip="none" rotWithShape="1">
            <a:gsLst>
              <a:gs pos="100000">
                <a:schemeClr val="bg1"/>
              </a:gs>
              <a:gs pos="79000">
                <a:srgbClr val="00B050">
                  <a:alpha val="31000"/>
                </a:srgbClr>
              </a:gs>
              <a:gs pos="30000">
                <a:srgbClr val="92D050">
                  <a:alpha val="69000"/>
                </a:srgbClr>
              </a:gs>
              <a:gs pos="53000">
                <a:srgbClr val="00B0F0">
                  <a:alpha val="27000"/>
                </a:srgbClr>
              </a:gs>
              <a:gs pos="11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3767"/>
            <a:ext cx="1130657" cy="116562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9522" y="92187"/>
            <a:ext cx="1838478" cy="1207206"/>
          </a:xfrm>
          <a:prstGeom prst="rect">
            <a:avLst/>
          </a:prstGeom>
        </p:spPr>
      </p:pic>
      <p:sp>
        <p:nvSpPr>
          <p:cNvPr id="6" name="Rectangle 5"/>
          <p:cNvSpPr/>
          <p:nvPr/>
        </p:nvSpPr>
        <p:spPr>
          <a:xfrm>
            <a:off x="2225634" y="609600"/>
            <a:ext cx="2406364" cy="707886"/>
          </a:xfrm>
          <a:prstGeom prst="rect">
            <a:avLst/>
          </a:prstGeom>
          <a:noFill/>
          <a:effectLst/>
          <a:scene3d>
            <a:camera prst="orthographicFront"/>
            <a:lightRig rig="harsh" dir="t"/>
          </a:scene3d>
          <a:sp3d>
            <a:bevelB prst="convex"/>
          </a:sp3d>
        </p:spPr>
        <p:txBody>
          <a:bodyPr wrap="none" lIns="91440" tIns="45720" rIns="91440" bIns="45720">
            <a:spAutoFit/>
            <a:sp3d extrusionH="57150" prstMaterial="matte">
              <a:bevelT w="63500" h="12700" prst="angle"/>
              <a:contourClr>
                <a:schemeClr val="bg1">
                  <a:lumMod val="65000"/>
                </a:schemeClr>
              </a:contourClr>
            </a:sp3d>
          </a:bodyPr>
          <a:lstStyle/>
          <a:p>
            <a:pPr algn="ctr"/>
            <a:r>
              <a:rPr lang="en-US" sz="4000" b="1" cap="none" spc="0" dirty="0">
                <a:ln/>
                <a:solidFill>
                  <a:schemeClr val="bg2">
                    <a:lumMod val="50000"/>
                  </a:schemeClr>
                </a:solidFill>
                <a:effectLst/>
              </a:rPr>
              <a:t>PAC NEWS</a:t>
            </a:r>
          </a:p>
        </p:txBody>
      </p:sp>
      <p:sp>
        <p:nvSpPr>
          <p:cNvPr id="7" name="TextBox 6">
            <a:extLst>
              <a:ext uri="{FF2B5EF4-FFF2-40B4-BE49-F238E27FC236}">
                <a16:creationId xmlns:a16="http://schemas.microsoft.com/office/drawing/2014/main" id="{D1AA90A4-EDE2-5EED-47E3-B7177325536B}"/>
              </a:ext>
            </a:extLst>
          </p:cNvPr>
          <p:cNvSpPr txBox="1"/>
          <p:nvPr/>
        </p:nvSpPr>
        <p:spPr>
          <a:xfrm>
            <a:off x="524843" y="1447800"/>
            <a:ext cx="5807946" cy="1446550"/>
          </a:xfrm>
          <a:prstGeom prst="rect">
            <a:avLst/>
          </a:prstGeom>
          <a:noFill/>
        </p:spPr>
        <p:txBody>
          <a:bodyPr wrap="square">
            <a:spAutoFit/>
          </a:bodyPr>
          <a:lstStyle/>
          <a:p>
            <a:pPr algn="l"/>
            <a:endParaRPr lang="en-US" sz="1600" b="0" i="0" u="none" strike="noStrike" baseline="0" dirty="0">
              <a:solidFill>
                <a:srgbClr val="000000"/>
              </a:solidFill>
              <a:latin typeface="Segoe UI Symbol" panose="020B0502040204020203" pitchFamily="34" charset="0"/>
            </a:endParaRPr>
          </a:p>
          <a:p>
            <a:pPr marR="0" algn="ctr"/>
            <a:r>
              <a:rPr lang="en-US" sz="1800" b="0" i="0" u="none" strike="noStrike" baseline="0" dirty="0">
                <a:latin typeface="Segoe UI Symbol" panose="020B0502040204020203" pitchFamily="34" charset="0"/>
              </a:rPr>
              <a:t>Our next PAC meeting will take place at the Youth Center on March 16th at 4:30Please join us as we welcome our new PAC Chair Mrs. Jennifer Hamrick! Topics scheduled for discussion are:</a:t>
            </a:r>
          </a:p>
        </p:txBody>
      </p:sp>
      <p:pic>
        <p:nvPicPr>
          <p:cNvPr id="12" name="Picture 11" descr="Logo&#10;&#10;Description automatically generated">
            <a:extLst>
              <a:ext uri="{FF2B5EF4-FFF2-40B4-BE49-F238E27FC236}">
                <a16:creationId xmlns:a16="http://schemas.microsoft.com/office/drawing/2014/main" id="{2CB41242-CB3F-A28D-B014-0A1857CAFF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82" y="4273765"/>
            <a:ext cx="2667000" cy="1495092"/>
          </a:xfrm>
          <a:prstGeom prst="rect">
            <a:avLst/>
          </a:prstGeom>
        </p:spPr>
      </p:pic>
      <p:pic>
        <p:nvPicPr>
          <p:cNvPr id="16" name="Picture 15" descr="Logo&#10;&#10;Description automatically generated">
            <a:extLst>
              <a:ext uri="{FF2B5EF4-FFF2-40B4-BE49-F238E27FC236}">
                <a16:creationId xmlns:a16="http://schemas.microsoft.com/office/drawing/2014/main" id="{1D4B69AC-9062-AF14-6493-A6A3E00A6D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0" y="2894350"/>
            <a:ext cx="2182373" cy="2182373"/>
          </a:xfrm>
          <a:prstGeom prst="rect">
            <a:avLst/>
          </a:prstGeom>
        </p:spPr>
      </p:pic>
      <p:pic>
        <p:nvPicPr>
          <p:cNvPr id="18" name="Picture 17" descr="A picture containing person, sitting, computer&#10;&#10;Description automatically generated">
            <a:extLst>
              <a:ext uri="{FF2B5EF4-FFF2-40B4-BE49-F238E27FC236}">
                <a16:creationId xmlns:a16="http://schemas.microsoft.com/office/drawing/2014/main" id="{759D37A5-7D98-6D44-828E-8D345010E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2635" y="6006893"/>
            <a:ext cx="4038726" cy="1032760"/>
          </a:xfrm>
          <a:prstGeom prst="rect">
            <a:avLst/>
          </a:prstGeom>
        </p:spPr>
      </p:pic>
      <p:pic>
        <p:nvPicPr>
          <p:cNvPr id="20" name="Picture 19" descr="A picture containing text, sign&#10;&#10;Description automatically generated">
            <a:extLst>
              <a:ext uri="{FF2B5EF4-FFF2-40B4-BE49-F238E27FC236}">
                <a16:creationId xmlns:a16="http://schemas.microsoft.com/office/drawing/2014/main" id="{4737791F-4DEF-907E-1CB0-F957CB2D16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8220" y="7277689"/>
            <a:ext cx="1686269" cy="1686269"/>
          </a:xfrm>
          <a:prstGeom prst="rect">
            <a:avLst/>
          </a:prstGeom>
        </p:spPr>
      </p:pic>
      <p:sp>
        <p:nvSpPr>
          <p:cNvPr id="21" name="Rectangle 20">
            <a:extLst>
              <a:ext uri="{FF2B5EF4-FFF2-40B4-BE49-F238E27FC236}">
                <a16:creationId xmlns:a16="http://schemas.microsoft.com/office/drawing/2014/main" id="{BD504D72-71AF-DEA1-57D6-7B84CBCC0FBC}"/>
              </a:ext>
            </a:extLst>
          </p:cNvPr>
          <p:cNvSpPr/>
          <p:nvPr/>
        </p:nvSpPr>
        <p:spPr>
          <a:xfrm>
            <a:off x="2319570" y="3199360"/>
            <a:ext cx="2218492"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YOUTH</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2" name="Rectangle 21">
            <a:extLst>
              <a:ext uri="{FF2B5EF4-FFF2-40B4-BE49-F238E27FC236}">
                <a16:creationId xmlns:a16="http://schemas.microsoft.com/office/drawing/2014/main" id="{2AC67FF3-B2EC-B637-AD64-D3416F469301}"/>
              </a:ext>
            </a:extLst>
          </p:cNvPr>
          <p:cNvSpPr/>
          <p:nvPr/>
        </p:nvSpPr>
        <p:spPr>
          <a:xfrm>
            <a:off x="122340" y="5959352"/>
            <a:ext cx="2367956" cy="1231106"/>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KINDER</a:t>
            </a:r>
          </a:p>
          <a:p>
            <a:pPr algn="ctr"/>
            <a:r>
              <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READINESS</a:t>
            </a:r>
          </a:p>
        </p:txBody>
      </p:sp>
      <p:sp>
        <p:nvSpPr>
          <p:cNvPr id="23" name="Rectangle 22">
            <a:extLst>
              <a:ext uri="{FF2B5EF4-FFF2-40B4-BE49-F238E27FC236}">
                <a16:creationId xmlns:a16="http://schemas.microsoft.com/office/drawing/2014/main" id="{92618D4E-7186-39E4-35B9-8044CC092978}"/>
              </a:ext>
            </a:extLst>
          </p:cNvPr>
          <p:cNvSpPr/>
          <p:nvPr/>
        </p:nvSpPr>
        <p:spPr>
          <a:xfrm>
            <a:off x="3024489" y="7830216"/>
            <a:ext cx="3469796" cy="523220"/>
          </a:xfrm>
          <a:prstGeom prst="rect">
            <a:avLst/>
          </a:prstGeom>
          <a:noFill/>
        </p:spPr>
        <p:txBody>
          <a:bodyPr wrap="none" lIns="91440" tIns="45720" rIns="91440" bIns="45720">
            <a:spAutoFit/>
          </a:bodyPr>
          <a:lstStyle/>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PARENT PATICIPATION</a:t>
            </a:r>
          </a:p>
        </p:txBody>
      </p:sp>
    </p:spTree>
    <p:extLst>
      <p:ext uri="{BB962C8B-B14F-4D97-AF65-F5344CB8AC3E}">
        <p14:creationId xmlns:p14="http://schemas.microsoft.com/office/powerpoint/2010/main" val="16622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17000" b="-17000"/>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28F8203-C5D1-E404-0F2B-C0B5BEA06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3767"/>
            <a:ext cx="1130657" cy="1165626"/>
          </a:xfrm>
          <a:prstGeom prst="rect">
            <a:avLst/>
          </a:prstGeom>
        </p:spPr>
      </p:pic>
      <p:pic>
        <p:nvPicPr>
          <p:cNvPr id="19" name="Picture 18">
            <a:extLst>
              <a:ext uri="{FF2B5EF4-FFF2-40B4-BE49-F238E27FC236}">
                <a16:creationId xmlns:a16="http://schemas.microsoft.com/office/drawing/2014/main" id="{FB043702-A236-6E3C-19CA-1934CD0F6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9522" y="92187"/>
            <a:ext cx="1838478" cy="1207206"/>
          </a:xfrm>
          <a:prstGeom prst="rect">
            <a:avLst/>
          </a:prstGeom>
        </p:spPr>
      </p:pic>
      <p:pic>
        <p:nvPicPr>
          <p:cNvPr id="20" name="Picture 19">
            <a:extLst>
              <a:ext uri="{FF2B5EF4-FFF2-40B4-BE49-F238E27FC236}">
                <a16:creationId xmlns:a16="http://schemas.microsoft.com/office/drawing/2014/main" id="{4AAC124F-F8AC-110A-70A9-BD53AF0E5A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528" y="7924801"/>
            <a:ext cx="873128" cy="1139433"/>
          </a:xfrm>
          <a:prstGeom prst="rect">
            <a:avLst/>
          </a:prstGeom>
        </p:spPr>
      </p:pic>
      <p:pic>
        <p:nvPicPr>
          <p:cNvPr id="21" name="Picture 20">
            <a:extLst>
              <a:ext uri="{FF2B5EF4-FFF2-40B4-BE49-F238E27FC236}">
                <a16:creationId xmlns:a16="http://schemas.microsoft.com/office/drawing/2014/main" id="{E91AC6E5-248A-EBC3-D3D3-F7DCC7C2E6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9878" y="7924801"/>
            <a:ext cx="1237766" cy="1219200"/>
          </a:xfrm>
          <a:prstGeom prst="rect">
            <a:avLst/>
          </a:prstGeom>
        </p:spPr>
      </p:pic>
      <p:sp>
        <p:nvSpPr>
          <p:cNvPr id="22" name="Rectangle 21">
            <a:extLst>
              <a:ext uri="{FF2B5EF4-FFF2-40B4-BE49-F238E27FC236}">
                <a16:creationId xmlns:a16="http://schemas.microsoft.com/office/drawing/2014/main" id="{3D684190-D099-8388-9843-636761A120C0}"/>
              </a:ext>
            </a:extLst>
          </p:cNvPr>
          <p:cNvSpPr/>
          <p:nvPr/>
        </p:nvSpPr>
        <p:spPr>
          <a:xfrm>
            <a:off x="2189541" y="381000"/>
            <a:ext cx="2478564" cy="1754326"/>
          </a:xfrm>
          <a:prstGeom prst="rect">
            <a:avLst/>
          </a:prstGeom>
          <a:noFill/>
          <a:effectLst>
            <a:glow rad="622300">
              <a:srgbClr val="A62697">
                <a:alpha val="68000"/>
              </a:srgbClr>
            </a:glow>
            <a:innerShdw blurRad="63500" dist="50800" dir="18900000">
              <a:srgbClr val="A62697">
                <a:alpha val="71000"/>
              </a:srgbClr>
            </a:innerShdw>
          </a:effectLst>
          <a:scene3d>
            <a:camera prst="orthographicFront"/>
            <a:lightRig rig="harsh" dir="t"/>
          </a:scene3d>
          <a:sp3d>
            <a:bevelB prst="convex"/>
          </a:sp3d>
        </p:spPr>
        <p:txBody>
          <a:bodyPr wrap="none" lIns="91440" tIns="45720" rIns="91440" bIns="45720">
            <a:spAutoFit/>
            <a:sp3d extrusionH="57150" prstMaterial="matte">
              <a:bevelT w="63500" h="12700" prst="angle"/>
              <a:contourClr>
                <a:schemeClr val="bg1">
                  <a:lumMod val="65000"/>
                </a:schemeClr>
              </a:contourClr>
            </a:sp3d>
          </a:bodyPr>
          <a:lstStyle/>
          <a:p>
            <a:pPr algn="ctr"/>
            <a:r>
              <a:rPr lang="en-US" sz="3600" b="1" dirty="0">
                <a:ln/>
                <a:solidFill>
                  <a:srgbClr val="A62697"/>
                </a:solidFill>
                <a:effectLst>
                  <a:outerShdw blurRad="38100" dist="38100" dir="2700000" algn="tl">
                    <a:srgbClr val="000000">
                      <a:alpha val="43137"/>
                    </a:srgbClr>
                  </a:outerShdw>
                </a:effectLst>
                <a:latin typeface="Brush Script MT" panose="03060802040406070304" pitchFamily="66" charset="0"/>
              </a:rPr>
              <a:t>Month </a:t>
            </a:r>
          </a:p>
          <a:p>
            <a:pPr algn="ctr"/>
            <a:r>
              <a:rPr lang="en-US" sz="3600" b="1" dirty="0">
                <a:ln/>
                <a:solidFill>
                  <a:srgbClr val="A62697"/>
                </a:solidFill>
                <a:effectLst>
                  <a:outerShdw blurRad="38100" dist="38100" dir="2700000" algn="tl">
                    <a:srgbClr val="000000">
                      <a:alpha val="43137"/>
                    </a:srgbClr>
                  </a:outerShdw>
                </a:effectLst>
                <a:latin typeface="Brush Script MT" panose="03060802040406070304" pitchFamily="66" charset="0"/>
              </a:rPr>
              <a:t>of the </a:t>
            </a:r>
          </a:p>
          <a:p>
            <a:pPr algn="ctr"/>
            <a:r>
              <a:rPr lang="en-US" sz="3600" b="1" dirty="0">
                <a:ln/>
                <a:solidFill>
                  <a:srgbClr val="A62697"/>
                </a:solidFill>
                <a:effectLst>
                  <a:outerShdw blurRad="38100" dist="38100" dir="2700000" algn="tl">
                    <a:srgbClr val="000000">
                      <a:alpha val="43137"/>
                    </a:srgbClr>
                  </a:outerShdw>
                </a:effectLst>
                <a:latin typeface="Brush Script MT" panose="03060802040406070304" pitchFamily="66" charset="0"/>
              </a:rPr>
              <a:t>Military Child</a:t>
            </a:r>
            <a:endParaRPr lang="en-US" sz="3600" b="1" cap="none" spc="0" dirty="0">
              <a:ln/>
              <a:solidFill>
                <a:srgbClr val="A62697"/>
              </a:solidFill>
              <a:effectLst>
                <a:outerShdw blurRad="38100" dist="38100" dir="2700000" algn="tl">
                  <a:srgbClr val="000000">
                    <a:alpha val="43137"/>
                  </a:srgbClr>
                </a:outerShdw>
              </a:effectLst>
              <a:latin typeface="Brush Script MT" panose="03060802040406070304" pitchFamily="66" charset="0"/>
            </a:endParaRPr>
          </a:p>
        </p:txBody>
      </p:sp>
      <p:sp>
        <p:nvSpPr>
          <p:cNvPr id="3" name="TextBox 2">
            <a:extLst>
              <a:ext uri="{FF2B5EF4-FFF2-40B4-BE49-F238E27FC236}">
                <a16:creationId xmlns:a16="http://schemas.microsoft.com/office/drawing/2014/main" id="{B3CF64C6-A086-FDF5-B374-BE7387AC6E00}"/>
              </a:ext>
            </a:extLst>
          </p:cNvPr>
          <p:cNvSpPr txBox="1"/>
          <p:nvPr/>
        </p:nvSpPr>
        <p:spPr>
          <a:xfrm>
            <a:off x="0" y="2057400"/>
            <a:ext cx="6858000" cy="954107"/>
          </a:xfrm>
          <a:prstGeom prst="rect">
            <a:avLst/>
          </a:prstGeom>
          <a:noFill/>
        </p:spPr>
        <p:txBody>
          <a:bodyPr wrap="square">
            <a:spAutoFit/>
          </a:bodyPr>
          <a:lstStyle/>
          <a:p>
            <a:pPr marR="6360"/>
            <a:r>
              <a:rPr lang="en-US" sz="1400" b="0" i="0" u="none" strike="noStrike" baseline="0" dirty="0">
                <a:latin typeface="Arial" panose="020B0604020202020204" pitchFamily="34" charset="0"/>
              </a:rPr>
              <a:t>The Month of April offers us a special opportunity to acknowledge and honor the service of our littlest heroes, our military children. Established by Caspar Weinberger, the Month of the Military Child recognizes the important role military children play in our communities. Purple Up this year on April 21</a:t>
            </a:r>
            <a:r>
              <a:rPr lang="en-US" sz="1400" b="0" i="0" u="none" strike="noStrike" baseline="30000" dirty="0">
                <a:latin typeface="Arial" panose="020B0604020202020204" pitchFamily="34" charset="0"/>
              </a:rPr>
              <a:t>st</a:t>
            </a:r>
            <a:r>
              <a:rPr lang="en-US" sz="1400" b="0" i="0" u="none" strike="noStrike" baseline="0" dirty="0">
                <a:latin typeface="Arial" panose="020B0604020202020204" pitchFamily="34" charset="0"/>
              </a:rPr>
              <a:t> to show your support!</a:t>
            </a:r>
            <a:endParaRPr lang="en-US" sz="1400" dirty="0"/>
          </a:p>
        </p:txBody>
      </p:sp>
      <p:sp>
        <p:nvSpPr>
          <p:cNvPr id="5" name="TextBox 4">
            <a:extLst>
              <a:ext uri="{FF2B5EF4-FFF2-40B4-BE49-F238E27FC236}">
                <a16:creationId xmlns:a16="http://schemas.microsoft.com/office/drawing/2014/main" id="{E94CAC70-6300-7C12-E6C7-63489AF4F76C}"/>
              </a:ext>
            </a:extLst>
          </p:cNvPr>
          <p:cNvSpPr txBox="1"/>
          <p:nvPr/>
        </p:nvSpPr>
        <p:spPr>
          <a:xfrm>
            <a:off x="-4354" y="2900839"/>
            <a:ext cx="6858000" cy="4832092"/>
          </a:xfrm>
          <a:prstGeom prst="rect">
            <a:avLst/>
          </a:prstGeom>
          <a:noFill/>
        </p:spPr>
        <p:txBody>
          <a:bodyPr wrap="square">
            <a:spAutoFit/>
          </a:bodyPr>
          <a:lstStyle/>
          <a:p>
            <a:pPr algn="l"/>
            <a:endParaRPr lang="en-US" sz="1400" b="0" i="0" u="none" strike="noStrike" baseline="0" dirty="0">
              <a:solidFill>
                <a:srgbClr val="000000"/>
              </a:solidFill>
              <a:latin typeface="Arial" panose="020B0604020202020204" pitchFamily="34" charset="0"/>
            </a:endParaRPr>
          </a:p>
          <a:p>
            <a:pPr marR="6360" algn="l"/>
            <a:r>
              <a:rPr lang="en-US" sz="1400" b="0" i="0" u="none" strike="noStrike" baseline="0" dirty="0">
                <a:latin typeface="Arial" panose="020B0604020202020204" pitchFamily="34" charset="0"/>
              </a:rPr>
              <a:t>There are approximately 1.9 million military children, ranging in ages from newborn to 18 years old, 1.3 million military children are school-aged. 765,000 of our military children have Active-duty parents, and approximately 225,000 have a parent who is currently deployed. More than 700,000 children have experienced the deployment of one or more parents since 2001. </a:t>
            </a:r>
          </a:p>
          <a:p>
            <a:pPr marR="6360" algn="l"/>
            <a:endParaRPr lang="en-US" sz="1400" dirty="0">
              <a:latin typeface="Arial" panose="020B0604020202020204" pitchFamily="34" charset="0"/>
            </a:endParaRPr>
          </a:p>
          <a:p>
            <a:pPr marR="6360" algn="l"/>
            <a:r>
              <a:rPr lang="en-US" sz="1400" b="0" i="0" u="none" strike="noStrike" baseline="0" dirty="0">
                <a:latin typeface="Arial" panose="020B0604020202020204" pitchFamily="34" charset="0"/>
              </a:rPr>
              <a:t>Our military children are resilient and proud of their service, and they deserve our support. The Department of Defense, each of our Armed Services, Cabinet Agencies, the White House Joining Forces Initiative, as well as non-profits, businesses and communities throughout the country recognize this and have stepped up to provide a variety of special programs, initiatives and activities for our military kids.</a:t>
            </a:r>
          </a:p>
          <a:p>
            <a:pPr marR="6360" algn="l"/>
            <a:endParaRPr lang="en-US" sz="1400" b="0" i="0" u="none" strike="noStrike" baseline="0" dirty="0">
              <a:latin typeface="Arial" panose="020B0604020202020204" pitchFamily="34" charset="0"/>
            </a:endParaRPr>
          </a:p>
          <a:p>
            <a:pPr marR="0" algn="l"/>
            <a:r>
              <a:rPr lang="en-US" sz="1400" b="0" i="0" u="none" strike="noStrike" baseline="0" dirty="0">
                <a:latin typeface="Arial" panose="020B0604020202020204" pitchFamily="34" charset="0"/>
              </a:rPr>
              <a:t>The Department of Defense provides a wealth of resources and support for parents and military kids. Parents can find information on education, childcare and exceptional family member support on Military Homefront and Military One Source.</a:t>
            </a:r>
          </a:p>
          <a:p>
            <a:endParaRPr lang="en-US" sz="1400" b="0" i="0" u="none" strike="noStrike" baseline="0" dirty="0">
              <a:latin typeface="Arial" panose="020B0604020202020204" pitchFamily="34" charset="0"/>
            </a:endParaRPr>
          </a:p>
          <a:p>
            <a:pPr marR="0" algn="l"/>
            <a:r>
              <a:rPr lang="en-US" sz="1400" b="0" i="0" u="none" strike="noStrike" baseline="0" dirty="0">
                <a:latin typeface="Arial" panose="020B0604020202020204" pitchFamily="34" charset="0"/>
              </a:rPr>
              <a:t>Military kids can find tips on moving and adapting to a new town and school on DoD’s Military Youth on the Move site. Additionally, the newly launched DoD hosted Military Kids Connect site lets military kids connect with each other in a safe online environment and share their experiences.</a:t>
            </a:r>
          </a:p>
        </p:txBody>
      </p:sp>
    </p:spTree>
    <p:extLst>
      <p:ext uri="{BB962C8B-B14F-4D97-AF65-F5344CB8AC3E}">
        <p14:creationId xmlns:p14="http://schemas.microsoft.com/office/powerpoint/2010/main" val="778669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17000" b="-17000"/>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28F8203-C5D1-E404-0F2B-C0B5BEA06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3767"/>
            <a:ext cx="1130657" cy="1165626"/>
          </a:xfrm>
          <a:prstGeom prst="rect">
            <a:avLst/>
          </a:prstGeom>
        </p:spPr>
      </p:pic>
      <p:pic>
        <p:nvPicPr>
          <p:cNvPr id="19" name="Picture 18">
            <a:extLst>
              <a:ext uri="{FF2B5EF4-FFF2-40B4-BE49-F238E27FC236}">
                <a16:creationId xmlns:a16="http://schemas.microsoft.com/office/drawing/2014/main" id="{FB043702-A236-6E3C-19CA-1934CD0F6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9522" y="92187"/>
            <a:ext cx="1838478" cy="1207206"/>
          </a:xfrm>
          <a:prstGeom prst="rect">
            <a:avLst/>
          </a:prstGeom>
        </p:spPr>
      </p:pic>
      <p:pic>
        <p:nvPicPr>
          <p:cNvPr id="20" name="Picture 19">
            <a:extLst>
              <a:ext uri="{FF2B5EF4-FFF2-40B4-BE49-F238E27FC236}">
                <a16:creationId xmlns:a16="http://schemas.microsoft.com/office/drawing/2014/main" id="{4AAC124F-F8AC-110A-70A9-BD53AF0E5A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528" y="7924801"/>
            <a:ext cx="873128" cy="1139433"/>
          </a:xfrm>
          <a:prstGeom prst="rect">
            <a:avLst/>
          </a:prstGeom>
        </p:spPr>
      </p:pic>
      <p:pic>
        <p:nvPicPr>
          <p:cNvPr id="21" name="Picture 20">
            <a:extLst>
              <a:ext uri="{FF2B5EF4-FFF2-40B4-BE49-F238E27FC236}">
                <a16:creationId xmlns:a16="http://schemas.microsoft.com/office/drawing/2014/main" id="{E91AC6E5-248A-EBC3-D3D3-F7DCC7C2E6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9878" y="7924801"/>
            <a:ext cx="1237766" cy="1219200"/>
          </a:xfrm>
          <a:prstGeom prst="rect">
            <a:avLst/>
          </a:prstGeom>
        </p:spPr>
      </p:pic>
      <p:sp>
        <p:nvSpPr>
          <p:cNvPr id="22" name="Rectangle 21">
            <a:extLst>
              <a:ext uri="{FF2B5EF4-FFF2-40B4-BE49-F238E27FC236}">
                <a16:creationId xmlns:a16="http://schemas.microsoft.com/office/drawing/2014/main" id="{3D684190-D099-8388-9843-636761A120C0}"/>
              </a:ext>
            </a:extLst>
          </p:cNvPr>
          <p:cNvSpPr/>
          <p:nvPr/>
        </p:nvSpPr>
        <p:spPr>
          <a:xfrm>
            <a:off x="1694215" y="381000"/>
            <a:ext cx="3469219" cy="1754326"/>
          </a:xfrm>
          <a:prstGeom prst="rect">
            <a:avLst/>
          </a:prstGeom>
          <a:noFill/>
          <a:effectLst>
            <a:glow rad="622300">
              <a:srgbClr val="A62697">
                <a:alpha val="68000"/>
              </a:srgbClr>
            </a:glow>
            <a:innerShdw blurRad="63500" dist="50800" dir="18900000">
              <a:srgbClr val="A62697">
                <a:alpha val="71000"/>
              </a:srgbClr>
            </a:innerShdw>
          </a:effectLst>
          <a:scene3d>
            <a:camera prst="orthographicFront"/>
            <a:lightRig rig="harsh" dir="t"/>
          </a:scene3d>
          <a:sp3d>
            <a:bevelB prst="convex"/>
          </a:sp3d>
        </p:spPr>
        <p:txBody>
          <a:bodyPr wrap="none" lIns="91440" tIns="45720" rIns="91440" bIns="45720">
            <a:spAutoFit/>
            <a:sp3d extrusionH="57150" prstMaterial="matte">
              <a:bevelT w="63500" h="12700" prst="angle"/>
              <a:contourClr>
                <a:schemeClr val="bg1">
                  <a:lumMod val="65000"/>
                </a:schemeClr>
              </a:contourClr>
            </a:sp3d>
          </a:bodyPr>
          <a:lstStyle/>
          <a:p>
            <a:pPr algn="ctr"/>
            <a:r>
              <a:rPr lang="en-US" sz="3600" b="1" dirty="0">
                <a:ln/>
                <a:solidFill>
                  <a:srgbClr val="A62697"/>
                </a:solidFill>
                <a:effectLst>
                  <a:outerShdw blurRad="38100" dist="38100" dir="2700000" algn="tl">
                    <a:srgbClr val="000000">
                      <a:alpha val="43137"/>
                    </a:srgbClr>
                  </a:outerShdw>
                </a:effectLst>
                <a:latin typeface="Brush Script MT" panose="03060802040406070304" pitchFamily="66" charset="0"/>
              </a:rPr>
              <a:t>Month </a:t>
            </a:r>
          </a:p>
          <a:p>
            <a:pPr algn="ctr"/>
            <a:r>
              <a:rPr lang="en-US" sz="3600" b="1" dirty="0">
                <a:ln/>
                <a:solidFill>
                  <a:srgbClr val="A62697"/>
                </a:solidFill>
                <a:effectLst>
                  <a:outerShdw blurRad="38100" dist="38100" dir="2700000" algn="tl">
                    <a:srgbClr val="000000">
                      <a:alpha val="43137"/>
                    </a:srgbClr>
                  </a:outerShdw>
                </a:effectLst>
                <a:latin typeface="Brush Script MT" panose="03060802040406070304" pitchFamily="66" charset="0"/>
              </a:rPr>
              <a:t>of the </a:t>
            </a:r>
          </a:p>
          <a:p>
            <a:pPr algn="ctr"/>
            <a:r>
              <a:rPr lang="en-US" sz="3600" b="1" dirty="0">
                <a:ln/>
                <a:solidFill>
                  <a:srgbClr val="A62697"/>
                </a:solidFill>
                <a:effectLst>
                  <a:outerShdw blurRad="38100" dist="38100" dir="2700000" algn="tl">
                    <a:srgbClr val="000000">
                      <a:alpha val="43137"/>
                    </a:srgbClr>
                  </a:outerShdw>
                </a:effectLst>
                <a:latin typeface="Brush Script MT" panose="03060802040406070304" pitchFamily="66" charset="0"/>
              </a:rPr>
              <a:t>Military Child Cont.</a:t>
            </a:r>
            <a:endParaRPr lang="en-US" sz="3600" b="1" cap="none" spc="0" dirty="0">
              <a:ln/>
              <a:solidFill>
                <a:srgbClr val="A62697"/>
              </a:solidFill>
              <a:effectLst>
                <a:outerShdw blurRad="38100" dist="38100" dir="2700000" algn="tl">
                  <a:srgbClr val="000000">
                    <a:alpha val="43137"/>
                  </a:srgbClr>
                </a:outerShdw>
              </a:effectLst>
              <a:latin typeface="Brush Script MT" panose="03060802040406070304" pitchFamily="66" charset="0"/>
            </a:endParaRPr>
          </a:p>
        </p:txBody>
      </p:sp>
      <p:sp>
        <p:nvSpPr>
          <p:cNvPr id="3" name="TextBox 2">
            <a:extLst>
              <a:ext uri="{FF2B5EF4-FFF2-40B4-BE49-F238E27FC236}">
                <a16:creationId xmlns:a16="http://schemas.microsoft.com/office/drawing/2014/main" id="{B3CF64C6-A086-FDF5-B374-BE7387AC6E00}"/>
              </a:ext>
            </a:extLst>
          </p:cNvPr>
          <p:cNvSpPr txBox="1"/>
          <p:nvPr/>
        </p:nvSpPr>
        <p:spPr>
          <a:xfrm>
            <a:off x="0" y="2133600"/>
            <a:ext cx="6858000" cy="4185761"/>
          </a:xfrm>
          <a:prstGeom prst="rect">
            <a:avLst/>
          </a:prstGeom>
          <a:noFill/>
        </p:spPr>
        <p:txBody>
          <a:bodyPr wrap="square">
            <a:spAutoFit/>
          </a:bodyPr>
          <a:lstStyle/>
          <a:p>
            <a:pPr marR="0" algn="l"/>
            <a:r>
              <a:rPr lang="en-US" sz="1400" b="0" i="0" u="none" strike="noStrike" baseline="0" dirty="0">
                <a:latin typeface="Arial" panose="020B0604020202020204" pitchFamily="34" charset="0"/>
              </a:rPr>
              <a:t>Reading creates a special bond between parents and children, and United Through Reading makes it possible to maintain that bond even through deployment, by providing children with DVDs of their deployed parent reading their favorite books.</a:t>
            </a:r>
          </a:p>
          <a:p>
            <a:endParaRPr lang="en-US" sz="1400" b="0" i="0" u="none" strike="noStrike" baseline="0" dirty="0">
              <a:latin typeface="Arial" panose="020B0604020202020204" pitchFamily="34" charset="0"/>
            </a:endParaRPr>
          </a:p>
          <a:p>
            <a:pPr marR="0" algn="l"/>
            <a:r>
              <a:rPr lang="en-US" sz="1400" b="0" i="0" u="none" strike="noStrike" baseline="0" dirty="0">
                <a:latin typeface="Arial" panose="020B0604020202020204" pitchFamily="34" charset="0"/>
              </a:rPr>
              <a:t>Operation Homefront highlights the incredible contributions our military kids make to their communities through its annual Military Child of the Year recognition program. To read the stories of these extraordinary young leaders, visit the Military Child of the Year page@ </a:t>
            </a:r>
            <a:r>
              <a:rPr lang="en-US" sz="1400" b="0" i="0" u="none" strike="noStrike" baseline="0" dirty="0">
                <a:latin typeface="Arial" panose="020B0604020202020204" pitchFamily="34" charset="0"/>
                <a:hlinkClick r:id="rId7"/>
              </a:rPr>
              <a:t>http://www.militarychildoftheyear.org/</a:t>
            </a:r>
            <a:endParaRPr lang="en-US" sz="1400" b="0" i="0" u="none" strike="noStrike" baseline="0" dirty="0">
              <a:latin typeface="Arial" panose="020B0604020202020204" pitchFamily="34" charset="0"/>
            </a:endParaRPr>
          </a:p>
          <a:p>
            <a:pPr marR="0" algn="l"/>
            <a:endParaRPr lang="en-US" sz="1400" b="0" i="0" u="none" strike="noStrike" baseline="0" dirty="0">
              <a:latin typeface="Arial" panose="020B0604020202020204" pitchFamily="34" charset="0"/>
            </a:endParaRPr>
          </a:p>
          <a:p>
            <a:pPr marR="0" algn="l"/>
            <a:r>
              <a:rPr lang="en-US" sz="1400" b="0" i="0" u="none" strike="noStrike" baseline="0" dirty="0">
                <a:latin typeface="Arial" panose="020B0604020202020204" pitchFamily="34" charset="0"/>
              </a:rPr>
              <a:t>The National Military Family Association’s (NMFA) Operation Purple Camps empower military children and their families to develop and maintain healthy and connected relationships with incredible outdoor experiences. The application deadline is in April. NMFA also provides unique retreats for children of wounded  warriors. Likewise, the Armed Services YMCA salutes our military kids in April and all year round with a variety of youth programs. Visit @</a:t>
            </a:r>
            <a:r>
              <a:rPr lang="en-US" sz="1400" b="0" i="1" u="none" strike="noStrike" baseline="0" dirty="0">
                <a:latin typeface="Arial" panose="020B0604020202020204" pitchFamily="34" charset="0"/>
              </a:rPr>
              <a:t>www.</a:t>
            </a:r>
            <a:r>
              <a:rPr lang="en-US" sz="1400" b="1" i="1" u="none" strike="noStrike" baseline="0" dirty="0">
                <a:latin typeface="Arial" panose="020B0604020202020204" pitchFamily="34" charset="0"/>
              </a:rPr>
              <a:t>militaryfamily</a:t>
            </a:r>
            <a:r>
              <a:rPr lang="en-US" sz="1400" b="0" i="1" u="none" strike="noStrike" baseline="0" dirty="0">
                <a:latin typeface="Arial" panose="020B0604020202020204" pitchFamily="34" charset="0"/>
              </a:rPr>
              <a:t>.org</a:t>
            </a:r>
            <a:endParaRPr lang="en-US" sz="1400" b="0" i="0" u="none" strike="noStrike" baseline="0" dirty="0">
              <a:latin typeface="Arial" panose="020B0604020202020204" pitchFamily="34" charset="0"/>
            </a:endParaRPr>
          </a:p>
          <a:p>
            <a:pPr marR="6360"/>
            <a:r>
              <a:rPr lang="en-US" sz="1400" b="0" i="0" u="none" strike="noStrike" baseline="0" dirty="0">
                <a:latin typeface="Arial" panose="020B0604020202020204" pitchFamily="34" charset="0"/>
              </a:rPr>
              <a:t>The Month of April offers us a special opportunity to acknowledge and honor the service of our littlest heroes, our military children. Established by Caspar Weinberger, the Month of the Military Child recognizes the important role military children play in our communities. Purple Up this year on April 21</a:t>
            </a:r>
            <a:r>
              <a:rPr lang="en-US" sz="1400" b="0" i="0" u="none" strike="noStrike" baseline="30000" dirty="0">
                <a:latin typeface="Arial" panose="020B0604020202020204" pitchFamily="34" charset="0"/>
              </a:rPr>
              <a:t>st</a:t>
            </a:r>
            <a:r>
              <a:rPr lang="en-US" sz="1400" b="0" i="0" u="none" strike="noStrike" baseline="0" dirty="0">
                <a:latin typeface="Arial" panose="020B0604020202020204" pitchFamily="34" charset="0"/>
              </a:rPr>
              <a:t> to show your support!</a:t>
            </a:r>
            <a:endParaRPr lang="en-US" sz="1400" dirty="0"/>
          </a:p>
        </p:txBody>
      </p:sp>
    </p:spTree>
    <p:extLst>
      <p:ext uri="{BB962C8B-B14F-4D97-AF65-F5344CB8AC3E}">
        <p14:creationId xmlns:p14="http://schemas.microsoft.com/office/powerpoint/2010/main" val="1067533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2"/>
          <p:cNvSpPr txBox="1">
            <a:spLocks noChangeArrowheads="1"/>
          </p:cNvSpPr>
          <p:nvPr/>
        </p:nvSpPr>
        <p:spPr bwMode="auto">
          <a:xfrm>
            <a:off x="2514600" y="2590800"/>
            <a:ext cx="1828800" cy="609600"/>
          </a:xfrm>
          <a:prstGeom prst="rect">
            <a:avLst/>
          </a:prstGeom>
          <a:noFill/>
          <a:ln w="9525">
            <a:noFill/>
            <a:miter lim="800000"/>
            <a:headEnd/>
            <a:tailEnd/>
          </a:ln>
        </p:spPr>
        <p:txBody>
          <a:bodyPr wrap="none"/>
          <a:lstStyle/>
          <a:p>
            <a:pPr algn="ctr"/>
            <a:endParaRPr lang="en-US" dirty="0"/>
          </a:p>
        </p:txBody>
      </p:sp>
      <p:sp>
        <p:nvSpPr>
          <p:cNvPr id="17410" name="AutoShape 2"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2" name="AutoShape 4"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4" name="AutoShape 6"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6" name="AutoShape 8"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8" name="AutoShape 10"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20" name="AutoShape 12"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868363"/>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22" name="AutoShape 14" descr="data:image/jpeg;base64,/9j/4AAQSkZJRgABAQAAAQABAAD/2wCEAAkGBhQSERUUEhQWFRUVGBgYFhcYGBcYFxUVGBoVFRgXGBUXHSYfFxwjHRgUHy8gIycpLCwsFR4xNTAqNSYsLCkBCQoKDgwOGg8PGiwlHyUpLCksLCwwLCwsLCwsLCwsLCwsLCksLCwsLCwsLCwsLCwsLCwsLCwsLCwpLCwsLCwsLP/AABEIAL8BBwMBIgACEQEDEQH/xAAbAAACAwEBAQAAAAAAAAAAAAAEBQIDBgABB//EAEMQAAECBAMFBgUCAwYFBQEAAAECEQADBCESMUEFIlFhcROBkaGxwQYy0eHwFCNCUvEVYnKCkqJEU4OU0iRUdJPCFv/EABoBAAIDAQEAAAAAAAAAAAAAAAMEAQIFAAb/xAAqEQACAwACAgEEAAYDAAAAAAABAgADERIhBDEiE0FRYSMycYGRoQUU8f/aAAwDAQACEQMRAD8AwslzLBCh8qbBXIZg5/eKcusQktgTxZLaaRNn5DnGX6Jjo9TpkwkNpnycxETA2E/18o8mzHtHfo1BQChaxz0Nx0ift3IIMJkIaWbC1+uI+Yb1iKZw5sedgTy1tFc5ejm2Q9oqI6xTjvudstq5ZS13tx0iP6oBOH6dWilamzi6XL3cur8HtFswdzh+pdJpnQVFwxAdt3n1MUrSxD268NIbGcnAwSEnMNc3vc+kBTadzmG1+0DV+zsIyesga1h/UPB6ih90G+hW7d7D0gOZYjy9zB9IpWApcBzyuB1vxvEuetlVGnJfPc4cBQQckhRJH+LEIIo56QSFFSFpuVAs7fwpTAM6aflJyLiyQLhncRZQ7JmzVgISS5525nh9oAR13L531DqbajlSVKcKsFWBGnXV+cGVWFShLI3Ug255gu2WUXfDPweJqDOnWDskakgkKfvDRp5/w/KCQV/MSC+tj8ttCPWErbFVuozXUzL3MjtNcxCUpMlWFJIBJ1fVTX0hMta5xLMGSXw2SWdVwwEfU9tykTkFKgFFQFuALedh5R8woQkLKTxYENZiQ7ngIv49oZTg7E6yrM37xvsWgZIXiQlBDAqsSD/KA54ajPrA03ZpSoJWvcFwC4zuTZwzxYQlasIIShLkW4ZEAXY/WBv1fEnh3aRwLciZfgoGRdtGmAmWfDla9rAfWAqLZ4nTxLQoqTqcmTqe6GlXKKjZTOwyyOWbwb8PUIRMXgYkghzoGDi2pv8Aghr6vFN3vIAU8n/Wx3V0KOzTJSElkhLZEWxEvk9tYTbQ+Gg6ZctTDeU54DCFHnYDLU9YOVMwhyzpXci76Fj9IhUbTcAg2AtyB5+0J1tYvoxx1rYdiUp2MBLVLHEMos54i2YdvKKRNCZLHIg6MDgJBNtDaGWy6gqxHRhe2tzfTSAdp0y0KbCSi7NoHxX4XYd0HD70TK/S61RKqWmSoAkO7C+TpADNwHvGg2JsdKQonA5OZFwkMQkAQFLlYcDjCDu5/wATP6vDSiSkk3Z3DXa3G2eXjC97My9Rqrx+I5EQ/CgDCNH5XLP7Qn2wUKCR/K7tzBHv6QRtOqRu5DC982drW9IUz6jGrdKS/UMNb/mcBRGB2aNXj/HuD1tQQE71yMVxfJg4GjZExPYdDLOJc1aHZQbCkHRjizZ+A4wun1W8SQBYjLmNfePJFNLmL/cBFjhckB75NzhzDxmY9YXrPUbFizDjdQcEcW1sQ3TlHQEueScOEEgABiQ4HFr8I6BgHIsygmZuVLxJBAbcT6NHiV/mkTp5o7MdA/hFakaxq/c7M0eoXT0bkEsx0Fv6xdUzAAABrfu58Yokh0i5d+7laPZyHHTz0+0A9nsw24MEGnh7vFAN9YsUHDNFQfIPDIHUXnk2ZowHODKUqUm2QgCdxhxRycMjHqond5Br+ZitmBRL1KWbILLnG+nn56QzqdjKTLKsTlKQrCM+F+lvGLNjbG7VRUosliRq50DciR5Q7IASJaTbeTlYCxIJ5X6BoWttCn4zT8XxOakv6+0ydXs6YFISQxUxB/uuznlA8+QZa1JLggsY2aZwYhQBKU4Qpshwdsh5wFP2amaStWuIjQYi2ZzOvjFR5A9GWs/4/FJU9xGtKloBUp8OVrt11j6Z8H/DAplTFleJK0IAUNQoAquLNiYCMh8O/DxmVHYKZiy2OSkpN02yJDR9PmoTLlJQgslAwtbIaN+XhLzb+ICKfcUrT5YYHUpTLGFICUqcpbQqzfhvEQumVLrQ4JcEqSb6Bhzv4wVWyyoJAsw7iQXBB0MAmuS4KQMT3eyiRl7xnKd7M1a0OdSn9epaiUWA62I0tnb0jE7dmKRUqKHCna4AuWd0tZ7R9BoKHCSojNSiQbtZR9oz+3Nj9oszUjeKr9yU3VwJYjkwMOeKyo52C8hS68V+0QIlL7NK1MCXxdPwRVMADnO+fd6QyQsFBFixuNGa/oIVzVBi+7k2vl3RoDsmAAxZX2+8AVYX8obbLRbCPmIKsXJja3KEM+UpZLDwizZ/bYgm9rNqdGETZXq+4KtiG3I2qBuEAlgoded+vrC+omjCzXOXh9/xocbSocKcCS5JSC/EuLNo+vKBZGz1KUBYqRhFhkl0kltciIpWwzTLmsscWPdkoApkWzHmLX74vMzEGNwRnnz8CIrrpzBgSHAFrd8ApnAOp1akpbW/8OnGFV7PIzdqVFA2W1Ex1gBVhfO4YN4WivZ9UcRClWAPHO30AeBpcm5V/CQQeVtBd+EBqUd4JNgznXqeXLlBR8jkY5qz8P8AcbqnbxCmIGLoM2d+PvC+dNASbMoZdwIse/yidLIAGNyCSxDuGIzc2fuhdWpabMCTug5g2A5HrFlHeSxtVThntRJ1yAu321jz+JLMCbYeRsO77xRJq3SASXBHgHyfrFiZl8RU5BfrBMI9zJtYEmXVNKpICiDew7vOOhxTA1A7MjE4BB4NnfwEewEWhemiz+N38TMLIVup1sPSLRM84Dp1MA3AekXyy6gALmw7412Hcwl04BDabnkINShpT/zHCObXPm0GCQiXJKMyQSFeCgPEGAKyYAlCcilz1xXhTlvqP+R47UYG95sXTBbP8zgcL4RrJiZWF0jMB/8AEWBLeNoy9XLwLIcMbiDU2h+pHkeMalDbs8UixcdOcPZ1RhpkMn5nufmF+GrMPGE0o5EfmUNa2Z+zLDMWd+TqIHpEXdkD9wCNm5Cdk7RsEEWUeY/L6/SNhsimTj3wwIU54sGu/I552EYfYiSuYhtCX4ju4GNnXVe7hRbBc9Dr108Yy/JPFsE2vCLPXhle2tkiWHlgXYnhezePKEy6xBBCbMbEFzm+sN9oVhCFFRfCCQ+fJnaxOnJowsqc7Z5X8/GOoRnUky1t/wBNwh+4n0b4T2igstQAUhRKVnJIUww4tEqbjoI0k8PmwBOb5mxABt484ynwBWFUtUop3SsYFZAqYKUCeSWPOHNXXlCQAzo3Waw/A3dCXkp88iyjkxIlO1HTvFe6i5AzYslz/qLRRsqUle8pigXD62/PKK11tgFB0qcFz3+FxHk3aQkSkggmXh0d0gMNNHMcE0DPcZHIDN6jKt2mCSAWDKxchl6wonV+NJCWw5fmsJ11RxFSQsgHQuGu99NQdIpl15CdwKN2OYvlnwHtBhQZYMiiL64JCiBa+XHviMiaMeFTKBIbk2ZtnxgKrqSSXzfhF9KsISVNiUxZ8hzA4xplcEz2Y8jnqRppapswIRZRdhlkCe94ebAo1SivEkiaAxchgMw187afy6Qv+HqlMuYJilAYgQNClzmG5P4w7rtoIWlUyWwZ3Y6kk+N374Dc5/kA6/MlLOKSiprHmoQM1WJ6KsH7vOLKd5ZWlWJzvEkEEDqesJJG0AFBd31VdiQAXbj9YZ7PrEzpwSo4XDXe+rf4nP30ijVkDP1G/GPx5b95XWVpLgMTydwNW0/DCybtJYIAGefEv1h9L2CvASbqBUklmYi1weoL8ooqdmlRTxFi2T349YlSg6gbg7tq6IRRUS5kpKrAOUk6No/+o+ED1OzVy1g6a6ggMcMaHZKwimCQUuGPzOXZyDfUac+UKtp1wUXuCAdOLPzaABzyIEcpXsE+5GXOCFbrXDcAHfLhGf2hMeYwBAJzGnI8XtA0+pOJ73fXLuimbNKgxtfWxJ694hyqrDsm60E4PcjVSv8ALfLiPraLaKjWuUuYLpQU4r6Hh4eYgOonucyCMn0MM/h3aeBEyWUpIUA6i7kW3WyI5ww+hNECcD5NfQqw00vAMQKd5JLkEF0qzFi/jHQlO1gzZMAAAN5QGRfVvSOjLNLE7kDZfxOCYmV8o6CGOyVB3zb3s8LZZcBuA9IMpUFnvnp9I3rB0ZleMcsU5seT5wUL6+H2hZWKu4v6eJ1iSltn9jAq5hOtuHvC6Jkd8+wuw2GyKotA1QgqUNOY1jkG0R7SCIuHYGx9XDPEIax/NYb7XxAITkyUuj+UhIuRlqT3wn6Z6CH+3sISlDOsIS5zYAfKSMznflA7T8lgAOjK9gzkOpMwAFt0gkKvnvZaCH8isQtRSCcRsHO9kQBe5Bb0jF0C/wBwEggOOjHSNQRYLACTmAbPh4pVc3ByhPyK/lNPxLAKzkB+INqMgoBLqVewum9n6kwho59x6GPdrV+NTvAcqYwB5w5XVxTJnXX8ruQn2PZm1cUuSdzDhSQEsMJ+VgHcH7xKtkIILkhR143u2h4RidilEwo7MLBQEdsFKDLTiCSpJbdZxbO+sNviHb7rVLw4RLUw0ViDl+DOYyH8cizqaNNmw2bKK09lkpOLAVHUFmIa7h+UL5VckpAOgLjv4QAjaeMDEnGQ2IlSmSxsoF+PrC6oqUpWcJsouMyQ/MwVaCeodrQvcaVE/CkJTZirInMgm/C5y0gGnrSlACVEZlrG/XQejQBUzxhACnP47RNB3FA6Bxzy9jDK14O4IsD2JRVF72ubmIImNrlFdUT05QN2uE7whoL1FWcepbU1egyfx6efjFUqvUSWLDXnpFM9ScV3bpFASTZDnj06QZUGTPb31DpdapgAXOvdGh+GqIKmiZiACQ6gDlkQO72MZ7ZtKLY9S2tjfPyhzsA4JisBIsX5jhzvC94+JyaXjnANmw2rtA2CcJD7wGeTeTwuXVMBkb5ZO9z5ExVImYlhRYYbH29ohVy2UkBmYlRLMOXLLLlrGeihejHDp+Q/MFlzVJmFaBiScxdwxYu1vGI1E8J3lOMSSws4PAgZaGBJleZa3Hy/Mwyca8oDqJo+a17i1z1OcMivTsiu3i0pnzbpF7ejwOmcpKgQW0ve0SnTg7uDbxeK1VCQHbu4fj+UOAQLt8iTB55BP0hrIqSEJFrBh94VS+gNjn0YHugtdUkBjn1F/wAtEuugCA5+2JjsBGAlLKvdm3e8gHN7WjoEoqsTLShhV/K7AgAB3Ac666x0L4V6izHTsSSxYdB6QfTjd4cYDlmw6CCErAhxu5WhuDgyxazoYoeJjlFZigEJe/Iy0rtaKkzeMQOcG1WyFSpcuav5ZwKk8QASL+EW0DqBJLHqXbClKmT0AWAU5PAC597Q02o+9mHexuzh2vlp4xV8OJWmWtSM1EJdiXSAScLCx0PUZPA9VVYyWDG7nMqbXl00hR9az+kuMVZVSS94gqCDbvLt0MF1hKUPfL5mYqy+X3gGXWIFlId/4uGnC8QrqtwUhVhZsvyzXPGJ4ktGQ6pUcMWs5s2sSfIcPWD9i7HVNClM6U6lgATl1jhSiWbvclrWDWvzzhguNyZ61sfl9o6+Ea2YiXNVIlBa7pWonfQlQAYMX0fLSLpG0JZVinSnIBBVdwb4SWzOl4zqFLlqJS+8QS1r6GDZdRNWXa7lzukv0txF+sKvWCS35j9NoXojuXTq9ClFISEJPJywDX5wuqJyXOGw00giq2epKiVhWI3vxN78X5QAosS4B5PlBKwv2kX8/Zl6CC2FDqbme8ju0iSKkhTEH+v48UzJyklCWILBi4NjcZekaD9IWAIa2Q1NnsDnlHO3H3IrBb0fUQGUVF2LHUhvCKyRkpi35nDY7HWcTuU4XD67wDAgZlybcIltHYEsAYFsALg6niPSO+qu9mQQR3kzlWGPLSPaCoKVEgDpygiuoGTYvx4wR8P0eJKsacSAbHUKs7N/ld+Ig/NQmwCITYAOp5TzsJzIBIIA638j5QXseoHal93cGeqhhAYaXcPHtRKxLS2G2YFnuH6/eE+0qkicFgBIBGrgtx4wMfxQR+o0dqIP7muVOSSCCElmfPvvbviE2qLABsJbEQd7I3vc2aE5n9od1NrZaObR6qTMC19iScAL5G3fpnC6057h2uI9CU1MxRchm6OTAi0FRB8LcuEO9i7NVMeaslkjEEgAFbPwNsojIoMFQNUqBJc2APFsi2nKCiwKSB9oIgMQ0z09V/tFSr5Ze0a4/DcsqWXLKD4U5BrkOe7zhXV0KMS0gBHAaAOkHjbKCpcjepR0b2YhK+GWUcuZf8tDiqCRKly7FT3a93uxtpC+p2WZaMSyzlgM/F8oOrAxSxWHqXU6E4cSVkEM9yM9AAL9eUdF2zk4UWSAoEu4D35l9I6BMe5UepVSyXAfgPSCDLBIjpCd1PQegi7sk8WiC3csBKVDIZXzhtK2RL7IlT4jkeRuGB7vKAkSHIIuxdo0EilmTSlRZCA1jZgGZh9oVts4j3GEQsfUX0fwkokFSgkE2Fy45tkY3VfRS2wKSFFJsAlg7OSB+esCUZBLAv53sM4sM8mYd2wtf+EsdYyrr3tbv7RxKlr+0WbVpuzQEgJCQ/V1EAMcibB3EY2chlhibpfo4ctyjb7YWFgKYFALaG4tr1jN7QoQCVKL21BYWYXfvhzxH+Py9xe2pnbViUyy7OHGQNuecVlLG4d9IOkUClnEACMnDZ8c3y9YtTscOSS+jWfFyAPGH+YEXFTEeo/2ansqZMtjdydWJuSeV4V1OAgucQ8GLAFmhhJllNO1sZ3XcAMQ1zpZ7QqqEOcKSANN4G7ZvCSDWJ/ccs6AAH2lcqp3r2DNbgT/ADCJ06nUBiUViwcbo4XB73MDTVlIYAEs7jSLKHGbJ+YOS7ZcHMHI62AX3v3nbUlrSqysRNzd78DAUmQrE5S9u7i/kYYIolKOrkcrF2Ljvg+XPTLQlDpx/wAZzOmXmPHjHc+IwdwnHl/MYHR0yZiwkoJNlOeQyv8Alo0kyUAEqe/zP0zyyMJl7XBOBChiclZY77ZAM7APlDWonYsIYCzkOzDi9mD8YVu5EiFUqAcg08gKKiq79QEhzcNm8Ipi8Si7gA8S3Ef0j3aM46EWOV2I6jOF82aQQMybW46QzVX1F7X9DJOZKJDE/nHnGroZQkS0y90Elyz7xLFy/L0jLrUu6il7C50/PaG8usWrBicOMQYjEoglJcuyRr0iblLLm9SayN/cJ/TplqEwpGZbnez55e0SptnSStcxSQwAxBxhJLNZ7nOKtqzlTBiQQwFwLs2Fr5awDSVDSl43LguLBi/HXTLjAFViu7+pct3kunTpaVOkZqyBsGyblFqqqzDJXzDKxJLeeUIatSjKKst7d4NcHmf6wPSrUuzjxbzhn6GjSYMXE/HJq5NQoJYsAQww2vnZvC2sLamepSwBY5YterDvHfFBrShASpSWGQABNtS2fjC39Xnd9dc++ISkgkznsz3Nn2mCUcRc2AGoGbsMnyhDVTCtQN+ng/tAsvaTy+/vbmddc+UCz9o3sWPL6x1dJU7Ia0GMJVO+HES4Lu4vyJjqmaCd7TLkWaFX9pnKBZtceJg4qcnuBNiw2ZKUsEqXkzBg0dC79So6x0MBWEASv4mvoZwEtLy0HdGaiNBwMGy6qWP+Hkf61e6oycmYGFtBFpmQu1QJhlcjJv6P4mlob9mUnL5SPeLv/wChln5iFAtZpYB6kXMfOzNy6w4lhOF8I0hGzx6x3kaW5t6m9kfFNMkg4QLZgJ9otnfFdM9wTzwj3DxkaMpf5U+B+sP66iD/ACp00tlGbYtasBhjShmGgz2o+I6ZQDS3PQCEe1aiTMUT2CTazzSlj0Bi7aclKQGSB0jMVs0Ym5e0N+Mik6NgLHZdBIjuklymDSEA8e3PLQqjpdBKBfsJdi7ioII/3RmUTGVHfq75w7wO9Qa2DO5rV08opLyUs74f1Kme184gjZkspYSJQLZmpB1HFVoHpZYMkWDn6Qunyw2QgKv2R3/mEcEHZpqbYSLH9NIy/wDcIVdzxVfSGMuklpf9iSOk2Sf/ANRgUTjkCYupVnFfjFXr32ZyWAdTWVNLKe0iSN1ie2lh78AuAP7OR/yZP/cIyvb5unhCCtWyr8IlIWkpyDxKrg3uSSGms2cqVKdpMpBIAdM2Wo5/3lW7oaq2pJYuElzqqXfTj5ZRiZISSLCG05IYW0hS1FLadhF0DqMZ9dTkMZUtX+eUOuRt3QvVVUwmYjTyuX7qLWzbExhTUo9YUTC6oZqrXOt/zAuxGTcf21SE70qWq+qpXcM7tBqNq0xZkIwswT+ywLnV4+cLVGgQhkoblFLaEUD3/mSljEzWT9r05zSg21MvlbOENeaeYThkSy2X7qUsODJMAbQNg0UU0rdXxb3itaqo5Df8yzOdyFIk04F6aWd4N/6gWTwzinsZGI4aeUm//PSph0KrwpnpLNf5vrERKIh0evf+4EH9TR7QkUhT+3SyiXfF2yUf7EqYQpmSZTACnlA//JfyeOTL3BCxaDiiUfZDdfaHCjQAXkSz/wBdvMKimYiSP+Glf9wr6wYZB7PvhVOl3i1du/8ApkMMnBEt3/Tym4dsf/KOaWDenkn/AKxDf7oiiS7RTOkmDhxsER1CMUv/AJMr/wC4/wDnHQuEstHQTqD5GQllm6CCFKeBknLoIKk3EWb8zq15MBOJtF4ryEkQOoNFRMDIDQloKGHSNrKBjcbX24kSZKv5x6OI+dJTaLplWpQSkmyXbvL+8LXeKtjKfxL1XGsEfma5FcJst+Z+ojOzXK+4j1gj4emuTL45RZXSMJt+WgKKKrCshjzHKK1EvbviCwQSYNpwCWiVZTjC8Mc8OSfpahYRvsOqCqcubh4Aq59rcTCihrCgkB7u944VV78Yp/18cmR9fVAMN7UAiL6eZvDrEdj0faJmKOhDecXfp963GKOV0rCpWxxvzPdqpD2PD0hV2xBME1DlZHOA1pYmC1LgyTcc9Q5dbhUlrvh9I0aqgHCIyOYTDAVuUBuqDZkmuz3sbrmAk35+be8LaqRhL8bwJ+rO9zBHmDEayuKgByiEqKnqRY2gSmoUwh5sivC5YfMH6RlaubZot2TVYX5wxZRzr/cClmWZNGarfAOT+8C/2qEzSNDaAps91Bvy4inscc7uf0ga0r9/xDs3fxjRU0FR6iJrWN7k8VKprxGbJ3ieMUxTLkHIfQKCkHpAU5P7qRA9JV9mW0/rFUus/dSo84laiGJEqSOgZokqGAiEdb8x5faKl7XIUrygOorXKjx+0WpoZTplXcQlUxgk8TEaydZ31gObVgy0jUH6wLMnE2htaorY4ENQHTHR5Rq3Lx0cdByCHqDoyEGU6rGA0mw6QTRpctF39Qnj/wA4yXrlwMRDIyWgSfLaAq0a8xSCNnksRwReJyk2jlWLRYGBZetkqWZgWlQ0MONqWL8Q/jCMiHG05v7SBrhT6QC4fNTKqeiItpJ294Q6XRYkAwmoKfEsNpGklJKilOln9/eA+Q2MMj3iLyQ7MZPQQYiMgYcbdomUSBZ4VSkac4dRwygzNtqKPxmv+FJICF4slJJHXIRbWyxJnFJ/hfzdoJ2dQLMqTYM1r/3nhz8QbNC3UBva+JjDsuAtJJ9zeoqbjn3ExSkhRJEAVUov1jVy9mAHCBk/k0KZlIVKJ0v5Q1XcNgrqDncTKQwDxcmX5A+0F1NIWA5xRKRunm8Mc9EB9MCAzrXila8oJqERSmXeDqRkAymB1CXMe0ZAN+cWT0l3gdEt4OO1iRPFtjKlLn/MPB4N2Yj90/4W9IUUcwpvD3YErFMJPAmFr/ipmhQOWfmHJTiUB3R7PpwLHNrd0FTpGBQOgMD1LqY9Yz1OnR6jvSjv3sz9XJvzvA02nNjDrshjc5v7wPVU2o1h5LPtFvpBm2JpsuKpsotBk35ohjv1hkNBOgJIgYQ8WLpjnHhDGDU3S0WZsgOAPUhR05VY2EdDIS91+Dd9o6AFyT1BlciJGnSCqOZhUIpQmw6CJpEHfvqCrcqQwmgmS3TaF1ZLsDF9LW7pHL2jxV5fRUJKCp7mr59yWhSv47lkqiZAPEPC6uNw0Fmu3QOAaF09bmC1ht0wN7p9MBZNBhnW3lSzwSB4QqQbQzmKeQk8yI6z2D+4qvqW7DmMrLO0aUSsJccH74ymzCQoNxjc06MQSBmbeQjM8w42zc/41eSERJtShxSlWvYjq0ZWRLMfQ9qSQEXjIJpDfvgniXah2U8zxtsUj8T6DsAhUqVyCefH7RdtHFvMOUKvgmacCwcwQ0aGop3F+/zjEv8AhaY9W3W/qZyaFCWWDKLvydngSVS7ga53veG9ZTMDyeI7MAVL/P70HFmJsnAWwzOTpJZiLhRgKnkbtx/SNBUbMOM5t9BC+XT2h1LQViz1dzNVQuesdKlwRXyd4xClDKEaIb4zNbpuMpl0wWQMi8Ff2QkYruRlHmypgTPTiDhzo8OVTEzFqwgDoGgdljKcHqDFIZOX3mal0mQhpsamInJDt9PwRKZIZabWf3EHSmC3AFhFbLSV/qI54dYzf3HFcUqQeSiPCFSiLdYHn1RALniYXT607rQCmogZL+RaFf1HlHsgTHmHl9YBqKYgk8jDfYVQnsL54vpAu05oxAA8fSBq7/UIMbRFKqwmUqZeXfFKZV3h9MoHItC2rlMW5iNNLd6idtPFtMWTpUHbPlYk5ZC8V1CYY7CmhMqc+bBovYx4dQX0wXnvZKblHQ8RShVOhTXI9849hEXjsSlvjEN1MRKRYdBHrtE6c2HSKiI1PZmUB1L6c2ghMxgecUyWaJzkWgRzYbOoKTnENYsUmK2gogp4tUNqaYDIY84ULEF0K90g90VsGrCVHG7jbYpTkfy0aOgrcExJ0f2jDyqkpVbKH0qtAQC92J8oz/Ip07+ZueB5ChCn4jbaNd2j6D+v1hcJgyJ84Xz9oDCly7i/IsIFqqsBRAuPtEV+OQMl7vMX3Nt8JV6e0CP5lDowBjYVwsoiPkeztsql3sRwMfT6ABctJIupIU3B4y/PoKMGlfHtFg99iBV0t8POFtKooU+j/WHVfICWYZn3hcVMUganhC1bauR8AHuMllK8uLd7QhrFpSHI5ac4ma89oQRYHpaM98QVwTNwpvl7w149BLZ/eAuvVFJ/tBpqHKjzgUqZ+73i0THS5zeB1m5jYUZ1Mnd7lJXvQVsqpUlRsb8oEUS8HbPBd36xez+WDRzvERhWzMiNG9RFcipYq5tFFRN3VcmgNU5TPAFr1chUu+mY9qZQIcQCaMGGFCrHJSeX1iSZcADFNE2K/FTyMJ/UEkWSzs14oWq9z+NBEyWyvGB5Ml1QQZ7lz4307c+0Mp59/wA6wp2gP3FQwTLIU2l4DqpTlSotXgbZe+gtFpQ/iInLSwI4+0Xlgnw+sQa46w1y2YrjiTk0mzKn9tCD/CC3jHsLJtYBLtn/AEjoQ+hzJMa/7KqADM0g2HSPQY9lo3R0EReNg+550ep5iYwSamwHGBzHiUxBAMkMRLp0UvBCUuOjxSZbxw/EiVqVaLpK2ERmptEEJLRPsThDpcizxFU5g0Rk1O6QdB9BA8xbwMKd7hOWDqezlRbJS5JMCrg1Iw94eLnoSgOmSm5N+XjS/CHxCUTsKnIwNZzlfKM7MskcyI9p0OtxaFrEWxCrQ9dprcET6ZQbZTOEyxdKim/AARKZKDIPA/aPn2zKlcuYohRu73N4cTNvqSMLm/OMizwiH/hnqbVXnpw+XuaOtoAwXycxg9oTRMqFciQOgLRtNpbaHYONUjzS8fPhMaZiOpJ94P4FbYxP9BF/PsUhQP6mHBDKD5H6RQuXeCtnKC0gH87zEaiakKAvz84c0g5EtGbApxaC9lzBjbjfygLaKmU3IQPRVfZzgchlBuHNP7QYcK8fTZbhQ4ke0UzKTd7oYzJQCQoZFj4RVVzwMNtT5pH1hRXPoRpkA7M7ZKiE4eA94sq63C45RUioAKiOEBq3kk81eFhE/TDHkYevyXqGKYxVNCgOJ+8X0koP3mFFJNOEfnEQ52esE/nCBWrwBjyea1gG+57OkEX/ADjC2YlrHjD6clwOvsR7wtradr8YFU/2j5u5Lv4iGpRfx8o6Ql1B+BgioQ4B6+8W7JpkrJfQFvCH+WLs8+55scgqpcdBi5V24WjogWRUjuf/2Q=="/>
          <p:cNvSpPr>
            <a:spLocks noChangeAspect="1" noChangeArrowheads="1"/>
          </p:cNvSpPr>
          <p:nvPr/>
        </p:nvSpPr>
        <p:spPr bwMode="auto">
          <a:xfrm>
            <a:off x="0" y="-909638"/>
            <a:ext cx="2505075"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3767"/>
            <a:ext cx="1130657" cy="116562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9522" y="92187"/>
            <a:ext cx="1838478" cy="120720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528" y="7924801"/>
            <a:ext cx="873128" cy="113943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9878" y="7924801"/>
            <a:ext cx="1237766" cy="1219200"/>
          </a:xfrm>
          <a:prstGeom prst="rect">
            <a:avLst/>
          </a:prstGeom>
        </p:spPr>
      </p:pic>
      <p:sp>
        <p:nvSpPr>
          <p:cNvPr id="2" name="Rectangle 1">
            <a:extLst>
              <a:ext uri="{FF2B5EF4-FFF2-40B4-BE49-F238E27FC236}">
                <a16:creationId xmlns:a16="http://schemas.microsoft.com/office/drawing/2014/main" id="{982D4C77-7B1C-AC09-437C-F80006C4ECDE}"/>
              </a:ext>
            </a:extLst>
          </p:cNvPr>
          <p:cNvSpPr/>
          <p:nvPr/>
        </p:nvSpPr>
        <p:spPr>
          <a:xfrm>
            <a:off x="116024" y="1447800"/>
            <a:ext cx="6625595" cy="646331"/>
          </a:xfrm>
          <a:prstGeom prst="rect">
            <a:avLst/>
          </a:prstGeom>
          <a:noFill/>
          <a:effectLst/>
          <a:scene3d>
            <a:camera prst="orthographicFront"/>
            <a:lightRig rig="harsh" dir="t"/>
          </a:scene3d>
          <a:sp3d>
            <a:bevelB prst="convex"/>
          </a:sp3d>
        </p:spPr>
        <p:txBody>
          <a:bodyPr wrap="none" lIns="91440" tIns="45720" rIns="91440" bIns="45720">
            <a:spAutoFit/>
            <a:sp3d extrusionH="57150" prstMaterial="matte">
              <a:bevelT w="63500" h="12700" prst="angle"/>
              <a:contourClr>
                <a:schemeClr val="bg1">
                  <a:lumMod val="65000"/>
                </a:schemeClr>
              </a:contourClr>
            </a:sp3d>
          </a:bodyPr>
          <a:lstStyle/>
          <a:p>
            <a:pPr algn="ctr"/>
            <a:r>
              <a:rPr lang="en-US" sz="3600" b="1" cap="none" spc="0" dirty="0">
                <a:ln/>
                <a:solidFill>
                  <a:schemeClr val="bg2">
                    <a:lumMod val="50000"/>
                  </a:schemeClr>
                </a:solidFill>
                <a:effectLst/>
              </a:rPr>
              <a:t>Military &amp; Family Life Consultants</a:t>
            </a:r>
          </a:p>
        </p:txBody>
      </p:sp>
      <p:sp>
        <p:nvSpPr>
          <p:cNvPr id="7" name="TextBox 6">
            <a:extLst>
              <a:ext uri="{FF2B5EF4-FFF2-40B4-BE49-F238E27FC236}">
                <a16:creationId xmlns:a16="http://schemas.microsoft.com/office/drawing/2014/main" id="{FB319814-93F2-5A8B-75CA-75845E7B72FA}"/>
              </a:ext>
            </a:extLst>
          </p:cNvPr>
          <p:cNvSpPr txBox="1"/>
          <p:nvPr/>
        </p:nvSpPr>
        <p:spPr>
          <a:xfrm>
            <a:off x="0" y="2055674"/>
            <a:ext cx="2209800" cy="1600438"/>
          </a:xfrm>
          <a:prstGeom prst="rect">
            <a:avLst/>
          </a:prstGeom>
          <a:noFill/>
        </p:spPr>
        <p:txBody>
          <a:bodyPr wrap="square">
            <a:spAutoFit/>
          </a:bodyPr>
          <a:lstStyle/>
          <a:p>
            <a:pPr marR="58250" algn="ctr"/>
            <a:r>
              <a:rPr lang="en-US" sz="1400" b="0" i="0" u="none" strike="noStrike" baseline="0" dirty="0">
                <a:solidFill>
                  <a:srgbClr val="00AF50"/>
                </a:solidFill>
                <a:latin typeface="Times New Roman" panose="02020603050405020304" pitchFamily="18" charset="0"/>
              </a:rPr>
              <a:t>Military Family Life Counselors (MFLCs) are mental health specialist who provide </a:t>
            </a:r>
            <a:r>
              <a:rPr lang="en-US" sz="1400" b="0" i="1" u="none" strike="noStrike" baseline="0" dirty="0">
                <a:solidFill>
                  <a:srgbClr val="00AF50"/>
                </a:solidFill>
                <a:latin typeface="Times New Roman" panose="02020603050405020304" pitchFamily="18" charset="0"/>
              </a:rPr>
              <a:t>confidential</a:t>
            </a:r>
            <a:r>
              <a:rPr lang="en-US" sz="1400" b="0" i="0" u="none" strike="noStrike" baseline="0" dirty="0">
                <a:solidFill>
                  <a:srgbClr val="00AF50"/>
                </a:solidFill>
                <a:latin typeface="Times New Roman" panose="02020603050405020304" pitchFamily="18" charset="0"/>
              </a:rPr>
              <a:t>, short-term, non-medical counseling to Military Families. MFLCs</a:t>
            </a:r>
            <a:endParaRPr lang="en-US" sz="1400" dirty="0"/>
          </a:p>
        </p:txBody>
      </p:sp>
      <p:sp>
        <p:nvSpPr>
          <p:cNvPr id="12" name="TextBox 11">
            <a:extLst>
              <a:ext uri="{FF2B5EF4-FFF2-40B4-BE49-F238E27FC236}">
                <a16:creationId xmlns:a16="http://schemas.microsoft.com/office/drawing/2014/main" id="{903B8711-B33C-7AC4-D938-AEA90C172131}"/>
              </a:ext>
            </a:extLst>
          </p:cNvPr>
          <p:cNvSpPr txBox="1"/>
          <p:nvPr/>
        </p:nvSpPr>
        <p:spPr>
          <a:xfrm>
            <a:off x="4648019" y="2022693"/>
            <a:ext cx="2209801" cy="1815882"/>
          </a:xfrm>
          <a:prstGeom prst="rect">
            <a:avLst/>
          </a:prstGeom>
          <a:noFill/>
        </p:spPr>
        <p:txBody>
          <a:bodyPr wrap="square">
            <a:spAutoFit/>
          </a:bodyPr>
          <a:lstStyle/>
          <a:p>
            <a:pPr marR="710" algn="ctr"/>
            <a:r>
              <a:rPr lang="en-US" sz="1400" b="0" i="0" u="none" strike="noStrike" baseline="0" dirty="0">
                <a:solidFill>
                  <a:srgbClr val="941A1B"/>
                </a:solidFill>
                <a:latin typeface="Times New Roman" panose="02020603050405020304" pitchFamily="18" charset="0"/>
              </a:rPr>
              <a:t>Deployment </a:t>
            </a:r>
            <a:r>
              <a:rPr lang="en-US" sz="1400" b="0" i="0" u="none" strike="noStrike" baseline="0" dirty="0">
                <a:solidFill>
                  <a:srgbClr val="941A1B"/>
                </a:solidFill>
                <a:latin typeface="Wingdings" panose="05000000000000000000" pitchFamily="2" charset="2"/>
              </a:rPr>
              <a:t></a:t>
            </a:r>
            <a:r>
              <a:rPr lang="en-US" sz="1400" b="0" i="0" u="none" strike="noStrike" baseline="0" dirty="0">
                <a:solidFill>
                  <a:srgbClr val="941A1B"/>
                </a:solidFill>
                <a:latin typeface="Times New Roman" panose="02020603050405020304" pitchFamily="18" charset="0"/>
              </a:rPr>
              <a:t>Relocation Adjustment </a:t>
            </a:r>
            <a:r>
              <a:rPr lang="en-US" sz="1400" b="0" i="0" u="none" strike="noStrike" baseline="0" dirty="0">
                <a:solidFill>
                  <a:srgbClr val="941A1B"/>
                </a:solidFill>
                <a:latin typeface="Wingdings" panose="05000000000000000000" pitchFamily="2" charset="2"/>
              </a:rPr>
              <a:t></a:t>
            </a:r>
            <a:r>
              <a:rPr lang="en-US" sz="1400" b="0" i="0" u="none" strike="noStrike" baseline="0" dirty="0">
                <a:solidFill>
                  <a:srgbClr val="941A1B"/>
                </a:solidFill>
                <a:latin typeface="Times New Roman" panose="02020603050405020304" pitchFamily="18" charset="0"/>
              </a:rPr>
              <a:t>Reintegration Concerns </a:t>
            </a:r>
            <a:r>
              <a:rPr lang="en-US" sz="1400" b="0" i="0" u="none" strike="noStrike" baseline="0" dirty="0">
                <a:solidFill>
                  <a:srgbClr val="941A1B"/>
                </a:solidFill>
                <a:latin typeface="Wingdings" panose="05000000000000000000" pitchFamily="2" charset="2"/>
              </a:rPr>
              <a:t></a:t>
            </a:r>
            <a:r>
              <a:rPr lang="en-US" sz="1400" b="0" i="0" u="none" strike="noStrike" baseline="0" dirty="0">
                <a:solidFill>
                  <a:srgbClr val="941A1B"/>
                </a:solidFill>
                <a:latin typeface="Times New Roman" panose="02020603050405020304" pitchFamily="18" charset="0"/>
              </a:rPr>
              <a:t>Loss or Grief </a:t>
            </a:r>
            <a:r>
              <a:rPr lang="en-US" sz="1400" b="0" i="0" u="none" strike="noStrike" baseline="0" dirty="0">
                <a:solidFill>
                  <a:srgbClr val="941A1B"/>
                </a:solidFill>
                <a:latin typeface="Wingdings" panose="05000000000000000000" pitchFamily="2" charset="2"/>
              </a:rPr>
              <a:t></a:t>
            </a:r>
            <a:r>
              <a:rPr lang="en-US" sz="1400" b="0" i="0" u="none" strike="noStrike" baseline="0" dirty="0">
                <a:solidFill>
                  <a:srgbClr val="941A1B"/>
                </a:solidFill>
                <a:latin typeface="Times New Roman" panose="02020603050405020304" pitchFamily="18" charset="0"/>
              </a:rPr>
              <a:t>Parenting Challenges </a:t>
            </a:r>
          </a:p>
          <a:p>
            <a:pPr marR="15920" algn="ctr"/>
            <a:r>
              <a:rPr lang="en-US" sz="1400" b="0" i="0" u="none" strike="noStrike" baseline="0" dirty="0">
                <a:solidFill>
                  <a:srgbClr val="941A1B"/>
                </a:solidFill>
                <a:latin typeface="Wingdings" panose="05000000000000000000" pitchFamily="2" charset="2"/>
              </a:rPr>
              <a:t></a:t>
            </a:r>
            <a:r>
              <a:rPr lang="en-US" sz="1400" b="0" i="0" u="none" strike="noStrike" baseline="0" dirty="0">
                <a:solidFill>
                  <a:srgbClr val="941A1B"/>
                </a:solidFill>
                <a:latin typeface="Times New Roman" panose="02020603050405020304" pitchFamily="18" charset="0"/>
              </a:rPr>
              <a:t>Financial </a:t>
            </a:r>
            <a:r>
              <a:rPr lang="en-US" sz="1400" b="0" i="0" u="none" strike="noStrike" baseline="0" dirty="0" err="1">
                <a:solidFill>
                  <a:srgbClr val="941A1B"/>
                </a:solidFill>
                <a:latin typeface="Times New Roman" panose="02020603050405020304" pitchFamily="18" charset="0"/>
              </a:rPr>
              <a:t>Management</a:t>
            </a:r>
            <a:r>
              <a:rPr lang="en-US" sz="1400" b="0" i="0" u="none" strike="noStrike" baseline="0" dirty="0" err="1">
                <a:solidFill>
                  <a:srgbClr val="941A1B"/>
                </a:solidFill>
                <a:latin typeface="Wingdings" panose="05000000000000000000" pitchFamily="2" charset="2"/>
              </a:rPr>
              <a:t></a:t>
            </a:r>
            <a:r>
              <a:rPr lang="en-US" sz="1400" b="0" i="0" u="none" strike="noStrike" baseline="0" dirty="0" err="1">
                <a:solidFill>
                  <a:srgbClr val="941A1B"/>
                </a:solidFill>
                <a:latin typeface="Times New Roman" panose="02020603050405020304" pitchFamily="18" charset="0"/>
              </a:rPr>
              <a:t>Relationship</a:t>
            </a:r>
            <a:r>
              <a:rPr lang="en-US" sz="1400" b="0" i="0" u="none" strike="noStrike" baseline="0" dirty="0">
                <a:solidFill>
                  <a:srgbClr val="941A1B"/>
                </a:solidFill>
                <a:latin typeface="Times New Roman" panose="02020603050405020304" pitchFamily="18" charset="0"/>
              </a:rPr>
              <a:t> Issues</a:t>
            </a:r>
          </a:p>
          <a:p>
            <a:pPr marR="0" algn="ctr"/>
            <a:r>
              <a:rPr lang="en-US" sz="1400" b="0" i="0" u="none" strike="noStrike" baseline="0" dirty="0">
                <a:solidFill>
                  <a:srgbClr val="941A1B"/>
                </a:solidFill>
                <a:latin typeface="Wingdings" panose="05000000000000000000" pitchFamily="2" charset="2"/>
              </a:rPr>
              <a:t></a:t>
            </a:r>
            <a:r>
              <a:rPr lang="en-US" sz="1400" b="0" i="0" u="none" strike="noStrike" baseline="0" dirty="0">
                <a:solidFill>
                  <a:srgbClr val="941A1B"/>
                </a:solidFill>
                <a:latin typeface="Times New Roman" panose="02020603050405020304" pitchFamily="18" charset="0"/>
              </a:rPr>
              <a:t>Workplace Stress </a:t>
            </a:r>
            <a:endParaRPr lang="en-US" sz="1400" dirty="0"/>
          </a:p>
        </p:txBody>
      </p:sp>
      <p:sp>
        <p:nvSpPr>
          <p:cNvPr id="14" name="TextBox 13">
            <a:extLst>
              <a:ext uri="{FF2B5EF4-FFF2-40B4-BE49-F238E27FC236}">
                <a16:creationId xmlns:a16="http://schemas.microsoft.com/office/drawing/2014/main" id="{8CC37E21-779F-44AA-51C8-7B580FE18145}"/>
              </a:ext>
            </a:extLst>
          </p:cNvPr>
          <p:cNvSpPr txBox="1"/>
          <p:nvPr/>
        </p:nvSpPr>
        <p:spPr>
          <a:xfrm>
            <a:off x="0" y="3699808"/>
            <a:ext cx="6861313" cy="1938992"/>
          </a:xfrm>
          <a:prstGeom prst="rect">
            <a:avLst/>
          </a:prstGeom>
          <a:noFill/>
        </p:spPr>
        <p:txBody>
          <a:bodyPr wrap="square">
            <a:spAutoFit/>
          </a:bodyPr>
          <a:lstStyle/>
          <a:p>
            <a:pPr algn="ctr"/>
            <a:r>
              <a:rPr lang="en-US" sz="1800" b="0" i="0" u="none" strike="noStrike" baseline="0" dirty="0">
                <a:latin typeface="Times New Roman" panose="02020603050405020304" pitchFamily="18" charset="0"/>
              </a:rPr>
              <a:t>Through the MFLC program, Military Service Members and their Families have the opportunity to talk to a professional, determine solutions to various problems, and </a:t>
            </a:r>
            <a:r>
              <a:rPr lang="en-US" sz="1800" b="1" i="0" u="none" strike="noStrike" baseline="0" dirty="0">
                <a:latin typeface="Times New Roman" panose="02020603050405020304" pitchFamily="18" charset="0"/>
              </a:rPr>
              <a:t>develop an action plan </a:t>
            </a:r>
            <a:r>
              <a:rPr lang="en-US" sz="1800" b="0" i="0" u="none" strike="noStrike" baseline="0" dirty="0">
                <a:latin typeface="Times New Roman" panose="02020603050405020304" pitchFamily="18" charset="0"/>
              </a:rPr>
              <a:t>to improve the situation.</a:t>
            </a:r>
          </a:p>
          <a:p>
            <a:pPr algn="ctr"/>
            <a:r>
              <a:rPr lang="en-US" sz="2400" b="1" i="0" u="none" strike="noStrike" baseline="0" dirty="0">
                <a:latin typeface="Times New Roman" panose="02020603050405020304" pitchFamily="18" charset="0"/>
              </a:rPr>
              <a:t>To access MFLC services please call: </a:t>
            </a:r>
            <a:endParaRPr lang="en-US" sz="2400" b="0" i="0" u="none" strike="noStrike" baseline="0" dirty="0">
              <a:latin typeface="Times New Roman" panose="02020603050405020304" pitchFamily="18" charset="0"/>
            </a:endParaRPr>
          </a:p>
          <a:p>
            <a:pPr algn="ctr"/>
            <a:r>
              <a:rPr lang="en-US" sz="2400" b="1" i="0" u="none" strike="noStrike" baseline="0" dirty="0">
                <a:latin typeface="Times New Roman" panose="02020603050405020304" pitchFamily="18" charset="0"/>
              </a:rPr>
              <a:t>(347)677-2782</a:t>
            </a:r>
            <a:endParaRPr lang="en-US" dirty="0"/>
          </a:p>
        </p:txBody>
      </p:sp>
      <p:pic>
        <p:nvPicPr>
          <p:cNvPr id="16" name="Picture 15">
            <a:extLst>
              <a:ext uri="{FF2B5EF4-FFF2-40B4-BE49-F238E27FC236}">
                <a16:creationId xmlns:a16="http://schemas.microsoft.com/office/drawing/2014/main" id="{D19B0C81-4977-EC3F-2531-5AECE76E7F36}"/>
              </a:ext>
            </a:extLst>
          </p:cNvPr>
          <p:cNvPicPr>
            <a:picLocks noChangeAspect="1"/>
          </p:cNvPicPr>
          <p:nvPr/>
        </p:nvPicPr>
        <p:blipFill>
          <a:blip r:embed="rId7"/>
          <a:stretch>
            <a:fillRect/>
          </a:stretch>
        </p:blipFill>
        <p:spPr>
          <a:xfrm>
            <a:off x="2229151" y="2055674"/>
            <a:ext cx="2320003" cy="1536141"/>
          </a:xfrm>
          <a:prstGeom prst="rect">
            <a:avLst/>
          </a:prstGeom>
        </p:spPr>
      </p:pic>
      <p:sp>
        <p:nvSpPr>
          <p:cNvPr id="18" name="TextBox 17">
            <a:extLst>
              <a:ext uri="{FF2B5EF4-FFF2-40B4-BE49-F238E27FC236}">
                <a16:creationId xmlns:a16="http://schemas.microsoft.com/office/drawing/2014/main" id="{85D216C2-276E-DFE7-AECE-74F3AFF709B4}"/>
              </a:ext>
            </a:extLst>
          </p:cNvPr>
          <p:cNvSpPr txBox="1"/>
          <p:nvPr/>
        </p:nvSpPr>
        <p:spPr>
          <a:xfrm>
            <a:off x="112711" y="5638800"/>
            <a:ext cx="2876462" cy="2031325"/>
          </a:xfrm>
          <a:prstGeom prst="rect">
            <a:avLst/>
          </a:prstGeom>
          <a:noFill/>
        </p:spPr>
        <p:txBody>
          <a:bodyPr wrap="square">
            <a:spAutoFit/>
          </a:bodyPr>
          <a:lstStyle/>
          <a:p>
            <a:pPr algn="ctr"/>
            <a:r>
              <a:rPr lang="en-US" sz="1400" b="1" i="0" u="none" strike="noStrike" baseline="0" dirty="0">
                <a:latin typeface="Arial Black" panose="020B0A04020102020204" pitchFamily="34" charset="0"/>
              </a:rPr>
              <a:t>Youth Transition Workshop Overcoming Test Anxiety</a:t>
            </a:r>
          </a:p>
          <a:p>
            <a:pPr algn="ctr"/>
            <a:r>
              <a:rPr lang="en-US" sz="1400" b="1" i="0" u="none" strike="noStrike" baseline="0" dirty="0">
                <a:latin typeface="Arial Black" panose="020B0A04020102020204" pitchFamily="34" charset="0"/>
              </a:rPr>
              <a:t>April 11, 2023</a:t>
            </a:r>
            <a:endParaRPr lang="en-US" sz="1400" b="0" i="0" u="none" strike="noStrike" baseline="0" dirty="0">
              <a:latin typeface="Arial Black" panose="020B0A04020102020204" pitchFamily="34" charset="0"/>
            </a:endParaRPr>
          </a:p>
          <a:p>
            <a:pPr algn="ctr"/>
            <a:r>
              <a:rPr lang="en-US" sz="1400" b="1" i="0" u="none" strike="noStrike" baseline="0" dirty="0">
                <a:latin typeface="Arial Black" panose="020B0A04020102020204" pitchFamily="34" charset="0"/>
              </a:rPr>
              <a:t>4:00 to 5:00pm</a:t>
            </a:r>
            <a:endParaRPr lang="en-US" sz="1400" b="0" i="0" u="none" strike="noStrike" baseline="0" dirty="0">
              <a:latin typeface="Arial Black" panose="020B0A04020102020204" pitchFamily="34" charset="0"/>
            </a:endParaRPr>
          </a:p>
          <a:p>
            <a:pPr algn="ctr"/>
            <a:r>
              <a:rPr lang="en-US" sz="1400" b="1" i="0" u="none" strike="noStrike" baseline="0" dirty="0">
                <a:latin typeface="Arial Black" panose="020B0A04020102020204" pitchFamily="34" charset="0"/>
              </a:rPr>
              <a:t>Youth Services </a:t>
            </a:r>
          </a:p>
          <a:p>
            <a:pPr algn="ctr"/>
            <a:r>
              <a:rPr lang="en-US" sz="1400" b="1" i="0" u="none" strike="noStrike" baseline="0" dirty="0">
                <a:latin typeface="Arial Black" panose="020B0A04020102020204" pitchFamily="34" charset="0"/>
              </a:rPr>
              <a:t>Building 412 </a:t>
            </a:r>
            <a:endParaRPr lang="en-US" sz="1400" b="0" i="0" u="none" strike="noStrike" baseline="0" dirty="0">
              <a:latin typeface="Arial Black" panose="020B0A04020102020204" pitchFamily="34" charset="0"/>
            </a:endParaRPr>
          </a:p>
          <a:p>
            <a:pPr algn="ctr"/>
            <a:r>
              <a:rPr lang="en-US" sz="1400" b="1" i="0" u="none" strike="noStrike" baseline="0" dirty="0">
                <a:latin typeface="Arial Black" panose="020B0A04020102020204" pitchFamily="34" charset="0"/>
              </a:rPr>
              <a:t>To reserve a seat,</a:t>
            </a:r>
            <a:endParaRPr lang="en-US" sz="1400" b="0" i="0" u="none" strike="noStrike" baseline="0" dirty="0">
              <a:latin typeface="Arial Black" panose="020B0A04020102020204" pitchFamily="34" charset="0"/>
            </a:endParaRPr>
          </a:p>
          <a:p>
            <a:pPr algn="ctr"/>
            <a:r>
              <a:rPr lang="en-US" sz="1400" b="1" i="0" u="none" strike="noStrike" baseline="0" dirty="0">
                <a:latin typeface="Arial Black" panose="020B0A04020102020204" pitchFamily="34" charset="0"/>
              </a:rPr>
              <a:t>Call</a:t>
            </a:r>
            <a:endParaRPr lang="en-US" sz="1400" b="0" i="0" u="none" strike="noStrike" baseline="0" dirty="0">
              <a:latin typeface="Arial Black" panose="020B0A04020102020204" pitchFamily="34" charset="0"/>
            </a:endParaRPr>
          </a:p>
          <a:p>
            <a:pPr algn="ctr"/>
            <a:r>
              <a:rPr lang="en-US" sz="1400" b="1" i="0" u="none" strike="noStrike" baseline="0" dirty="0">
                <a:latin typeface="Arial Black" panose="020B0A04020102020204" pitchFamily="34" charset="0"/>
              </a:rPr>
              <a:t>(718)630.4805</a:t>
            </a:r>
            <a:endParaRPr lang="en-US" sz="1400" dirty="0"/>
          </a:p>
        </p:txBody>
      </p:sp>
      <p:sp>
        <p:nvSpPr>
          <p:cNvPr id="20" name="TextBox 19">
            <a:extLst>
              <a:ext uri="{FF2B5EF4-FFF2-40B4-BE49-F238E27FC236}">
                <a16:creationId xmlns:a16="http://schemas.microsoft.com/office/drawing/2014/main" id="{321842E6-28FE-6452-4AAE-1DBD3520A3E8}"/>
              </a:ext>
            </a:extLst>
          </p:cNvPr>
          <p:cNvSpPr txBox="1"/>
          <p:nvPr/>
        </p:nvSpPr>
        <p:spPr>
          <a:xfrm>
            <a:off x="3930825" y="5668617"/>
            <a:ext cx="2626819" cy="2031325"/>
          </a:xfrm>
          <a:prstGeom prst="rect">
            <a:avLst/>
          </a:prstGeom>
          <a:noFill/>
        </p:spPr>
        <p:txBody>
          <a:bodyPr wrap="square">
            <a:spAutoFit/>
          </a:bodyPr>
          <a:lstStyle/>
          <a:p>
            <a:pPr algn="ctr"/>
            <a:r>
              <a:rPr lang="en-US" sz="1400" b="1" i="0" u="none" strike="noStrike" baseline="0" dirty="0">
                <a:latin typeface="Arial Black" panose="020B0A04020102020204" pitchFamily="34" charset="0"/>
              </a:rPr>
              <a:t>Parent Education </a:t>
            </a:r>
          </a:p>
          <a:p>
            <a:pPr algn="ctr"/>
            <a:r>
              <a:rPr lang="en-US" sz="1400" b="1" i="0" u="none" strike="noStrike" baseline="0" dirty="0">
                <a:latin typeface="Arial Black" panose="020B0A04020102020204" pitchFamily="34" charset="0"/>
              </a:rPr>
              <a:t>IEP’S </a:t>
            </a:r>
          </a:p>
          <a:p>
            <a:pPr algn="ctr"/>
            <a:r>
              <a:rPr lang="en-US" sz="1400" b="1" i="0" u="none" strike="noStrike" baseline="0" dirty="0">
                <a:latin typeface="Arial Black" panose="020B0A04020102020204" pitchFamily="34" charset="0"/>
              </a:rPr>
              <a:t>March 16, 2023</a:t>
            </a:r>
          </a:p>
          <a:p>
            <a:pPr algn="ctr"/>
            <a:r>
              <a:rPr lang="en-US" sz="1400" b="1" i="0" u="none" strike="noStrike" baseline="0" dirty="0">
                <a:latin typeface="Arial Black" panose="020B0A04020102020204" pitchFamily="34" charset="0"/>
              </a:rPr>
              <a:t>4:00 to 5:00</a:t>
            </a:r>
          </a:p>
          <a:p>
            <a:pPr algn="ctr"/>
            <a:r>
              <a:rPr lang="en-US" sz="1400" b="1" i="0" u="none" strike="noStrike" baseline="0" dirty="0">
                <a:latin typeface="Arial Black" panose="020B0A04020102020204" pitchFamily="34" charset="0"/>
              </a:rPr>
              <a:t>Youth Services Building 412</a:t>
            </a:r>
          </a:p>
          <a:p>
            <a:pPr algn="ctr"/>
            <a:r>
              <a:rPr lang="en-US" sz="1400" b="1" i="0" u="none" strike="noStrike" baseline="0" dirty="0">
                <a:latin typeface="Arial Black" panose="020B0A04020102020204" pitchFamily="34" charset="0"/>
              </a:rPr>
              <a:t>To </a:t>
            </a:r>
            <a:r>
              <a:rPr lang="en-US" sz="1400" b="1" dirty="0">
                <a:latin typeface="Arial Black" panose="020B0A04020102020204" pitchFamily="34" charset="0"/>
              </a:rPr>
              <a:t>r</a:t>
            </a:r>
            <a:r>
              <a:rPr lang="en-US" sz="1400" b="1" i="0" u="none" strike="noStrike" baseline="0" dirty="0">
                <a:latin typeface="Arial Black" panose="020B0A04020102020204" pitchFamily="34" charset="0"/>
              </a:rPr>
              <a:t>eserve a </a:t>
            </a:r>
            <a:r>
              <a:rPr lang="en-US" sz="1400" b="1" dirty="0">
                <a:latin typeface="Arial Black" panose="020B0A04020102020204" pitchFamily="34" charset="0"/>
              </a:rPr>
              <a:t>s</a:t>
            </a:r>
            <a:r>
              <a:rPr lang="en-US" sz="1400" b="1" i="0" u="none" strike="noStrike" baseline="0" dirty="0">
                <a:latin typeface="Arial Black" panose="020B0A04020102020204" pitchFamily="34" charset="0"/>
              </a:rPr>
              <a:t>eat</a:t>
            </a:r>
            <a:r>
              <a:rPr lang="en-US" sz="1400" b="1" dirty="0">
                <a:latin typeface="Arial Black" panose="020B0A04020102020204" pitchFamily="34" charset="0"/>
              </a:rPr>
              <a:t>,</a:t>
            </a:r>
          </a:p>
          <a:p>
            <a:pPr algn="ctr"/>
            <a:r>
              <a:rPr lang="en-US" sz="1400" b="1" i="0" u="none" strike="noStrike" baseline="0" dirty="0">
                <a:latin typeface="Arial Black" panose="020B0A04020102020204" pitchFamily="34" charset="0"/>
              </a:rPr>
              <a:t>Call</a:t>
            </a:r>
            <a:endParaRPr lang="en-US" sz="1400" b="0" i="0" u="none" strike="noStrike" baseline="0" dirty="0">
              <a:latin typeface="Arial Black" panose="020B0A04020102020204" pitchFamily="34" charset="0"/>
            </a:endParaRPr>
          </a:p>
          <a:p>
            <a:pPr algn="ctr"/>
            <a:r>
              <a:rPr lang="en-US" sz="1400" b="1" i="0" u="none" strike="noStrike" baseline="0" dirty="0">
                <a:latin typeface="Arial Black" panose="020B0A04020102020204" pitchFamily="34" charset="0"/>
              </a:rPr>
              <a:t>(718)630.4805</a:t>
            </a:r>
            <a:endParaRPr lang="en-US" sz="1400" dirty="0"/>
          </a:p>
        </p:txBody>
      </p:sp>
    </p:spTree>
    <p:extLst>
      <p:ext uri="{BB962C8B-B14F-4D97-AF65-F5344CB8AC3E}">
        <p14:creationId xmlns:p14="http://schemas.microsoft.com/office/powerpoint/2010/main" val="2278819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stretch>
            <a:fillRect t="-7000" b="-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33767"/>
            <a:ext cx="1130657" cy="116562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9522" y="92187"/>
            <a:ext cx="1838478" cy="120720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528" y="7924801"/>
            <a:ext cx="873128" cy="113943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9878" y="7924801"/>
            <a:ext cx="1237766" cy="1219200"/>
          </a:xfrm>
          <a:prstGeom prst="rect">
            <a:avLst/>
          </a:prstGeom>
        </p:spPr>
      </p:pic>
      <p:sp>
        <p:nvSpPr>
          <p:cNvPr id="2" name="Rectangle 1">
            <a:extLst>
              <a:ext uri="{FF2B5EF4-FFF2-40B4-BE49-F238E27FC236}">
                <a16:creationId xmlns:a16="http://schemas.microsoft.com/office/drawing/2014/main" id="{982D4C77-7B1C-AC09-437C-F80006C4ECDE}"/>
              </a:ext>
            </a:extLst>
          </p:cNvPr>
          <p:cNvSpPr/>
          <p:nvPr/>
        </p:nvSpPr>
        <p:spPr>
          <a:xfrm>
            <a:off x="1287535" y="1447800"/>
            <a:ext cx="4282583" cy="646331"/>
          </a:xfrm>
          <a:prstGeom prst="rect">
            <a:avLst/>
          </a:prstGeom>
          <a:solidFill>
            <a:schemeClr val="bg1">
              <a:alpha val="56000"/>
            </a:schemeClr>
          </a:solidFill>
          <a:effectLst/>
          <a:scene3d>
            <a:camera prst="orthographicFront"/>
            <a:lightRig rig="harsh" dir="t"/>
          </a:scene3d>
          <a:sp3d>
            <a:bevelB prst="convex"/>
          </a:sp3d>
        </p:spPr>
        <p:txBody>
          <a:bodyPr wrap="none" lIns="91440" tIns="45720" rIns="91440" bIns="45720">
            <a:spAutoFit/>
            <a:sp3d extrusionH="57150" prstMaterial="matte">
              <a:bevelT w="63500" h="12700" prst="angle"/>
              <a:contourClr>
                <a:schemeClr val="bg1">
                  <a:lumMod val="65000"/>
                </a:schemeClr>
              </a:contourClr>
            </a:sp3d>
          </a:bodyPr>
          <a:lstStyle/>
          <a:p>
            <a:pPr algn="ctr"/>
            <a:r>
              <a:rPr lang="en-US" sz="3600" b="1" cap="none" spc="0" dirty="0">
                <a:ln/>
                <a:solidFill>
                  <a:schemeClr val="bg2">
                    <a:lumMod val="50000"/>
                  </a:schemeClr>
                </a:solidFill>
                <a:effectLst/>
              </a:rPr>
              <a:t>LET'S GET HEALTHY!!!</a:t>
            </a:r>
          </a:p>
        </p:txBody>
      </p:sp>
      <p:pic>
        <p:nvPicPr>
          <p:cNvPr id="4" name="Picture 3" descr="A picture containing vegetable, several, sliced&#10;&#10;Description automatically generated">
            <a:extLst>
              <a:ext uri="{FF2B5EF4-FFF2-40B4-BE49-F238E27FC236}">
                <a16:creationId xmlns:a16="http://schemas.microsoft.com/office/drawing/2014/main" id="{A6E796A3-5ACA-6394-5970-6A76CFB50B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587" t="10494" r="65555" b="48281"/>
          <a:stretch/>
        </p:blipFill>
        <p:spPr>
          <a:xfrm rot="18466304">
            <a:off x="-21868" y="2233666"/>
            <a:ext cx="1298220" cy="1159456"/>
          </a:xfrm>
          <a:prstGeom prst="rect">
            <a:avLst/>
          </a:prstGeom>
        </p:spPr>
      </p:pic>
      <p:pic>
        <p:nvPicPr>
          <p:cNvPr id="7" name="Picture 6" descr="A picture containing vegetable, several, sliced&#10;&#10;Description automatically generated">
            <a:extLst>
              <a:ext uri="{FF2B5EF4-FFF2-40B4-BE49-F238E27FC236}">
                <a16:creationId xmlns:a16="http://schemas.microsoft.com/office/drawing/2014/main" id="{43DDFD46-A38C-C671-B7C8-C9151672429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444" t="13929" r="35698" b="48282"/>
          <a:stretch/>
        </p:blipFill>
        <p:spPr>
          <a:xfrm rot="3720017">
            <a:off x="5543890" y="2301585"/>
            <a:ext cx="1268342" cy="1038374"/>
          </a:xfrm>
          <a:prstGeom prst="rect">
            <a:avLst/>
          </a:prstGeom>
        </p:spPr>
      </p:pic>
      <p:pic>
        <p:nvPicPr>
          <p:cNvPr id="12" name="Picture 11" descr="A picture containing vegetable, several, sliced&#10;&#10;Description automatically generated">
            <a:extLst>
              <a:ext uri="{FF2B5EF4-FFF2-40B4-BE49-F238E27FC236}">
                <a16:creationId xmlns:a16="http://schemas.microsoft.com/office/drawing/2014/main" id="{D780388A-B2D4-CD91-CA93-F4276A1AF02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3333" t="12212" r="5556" b="47476"/>
          <a:stretch/>
        </p:blipFill>
        <p:spPr>
          <a:xfrm>
            <a:off x="2862072" y="1945206"/>
            <a:ext cx="1133856" cy="950394"/>
          </a:xfrm>
          <a:prstGeom prst="rect">
            <a:avLst/>
          </a:prstGeom>
        </p:spPr>
      </p:pic>
      <p:pic>
        <p:nvPicPr>
          <p:cNvPr id="14" name="Picture 13" descr="A picture containing vegetable, several, sliced&#10;&#10;Description automatically generated">
            <a:extLst>
              <a:ext uri="{FF2B5EF4-FFF2-40B4-BE49-F238E27FC236}">
                <a16:creationId xmlns:a16="http://schemas.microsoft.com/office/drawing/2014/main" id="{33126CE0-C5CD-FAC4-A40B-B2F77D760E1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52524"/>
          <a:stretch/>
        </p:blipFill>
        <p:spPr>
          <a:xfrm>
            <a:off x="1171443" y="7763243"/>
            <a:ext cx="4495974" cy="1380757"/>
          </a:xfrm>
          <a:prstGeom prst="rect">
            <a:avLst/>
          </a:prstGeom>
        </p:spPr>
      </p:pic>
      <p:sp>
        <p:nvSpPr>
          <p:cNvPr id="18" name="TextBox 17">
            <a:extLst>
              <a:ext uri="{FF2B5EF4-FFF2-40B4-BE49-F238E27FC236}">
                <a16:creationId xmlns:a16="http://schemas.microsoft.com/office/drawing/2014/main" id="{8F0B9BA3-470B-863C-5311-DDDE90792542}"/>
              </a:ext>
            </a:extLst>
          </p:cNvPr>
          <p:cNvSpPr txBox="1"/>
          <p:nvPr/>
        </p:nvSpPr>
        <p:spPr>
          <a:xfrm>
            <a:off x="0" y="2743200"/>
            <a:ext cx="6858000" cy="830997"/>
          </a:xfrm>
          <a:prstGeom prst="rect">
            <a:avLst/>
          </a:prstGeom>
          <a:solidFill>
            <a:schemeClr val="bg1">
              <a:alpha val="52000"/>
            </a:schemeClr>
          </a:solidFill>
        </p:spPr>
        <p:txBody>
          <a:bodyPr wrap="square">
            <a:spAutoFit/>
          </a:bodyPr>
          <a:lstStyle/>
          <a:p>
            <a:r>
              <a:rPr lang="en-US" sz="1200" b="0" i="0" u="none" strike="noStrike" baseline="0" dirty="0">
                <a:latin typeface="Segoe UI Symbol" panose="020B0502040204020203" pitchFamily="34" charset="0"/>
              </a:rPr>
              <a:t>                        Involving the whole family is the best way to promote better eating </a:t>
            </a:r>
          </a:p>
          <a:p>
            <a:r>
              <a:rPr lang="en-US" sz="1200" dirty="0">
                <a:latin typeface="Segoe UI Symbol" panose="020B0502040204020203" pitchFamily="34" charset="0"/>
              </a:rPr>
              <a:t>                        </a:t>
            </a:r>
            <a:r>
              <a:rPr lang="en-US" sz="1200" b="0" i="0" u="none" strike="noStrike" baseline="0" dirty="0">
                <a:latin typeface="Segoe UI Symbol" panose="020B0502040204020203" pitchFamily="34" charset="0"/>
              </a:rPr>
              <a:t>habits and healthy activities for our kids. A whole-family approach </a:t>
            </a:r>
          </a:p>
          <a:p>
            <a:r>
              <a:rPr lang="en-US" sz="1200" dirty="0">
                <a:latin typeface="Segoe UI Symbol" panose="020B0502040204020203" pitchFamily="34" charset="0"/>
              </a:rPr>
              <a:t>                 </a:t>
            </a:r>
            <a:r>
              <a:rPr lang="en-US" sz="1200" b="0" i="0" u="none" strike="noStrike" baseline="0" dirty="0">
                <a:latin typeface="Segoe UI Symbol" panose="020B0502040204020203" pitchFamily="34" charset="0"/>
              </a:rPr>
              <a:t>simply means that everyone —parents and kids alike —work together as a team to </a:t>
            </a:r>
          </a:p>
          <a:p>
            <a:r>
              <a:rPr lang="en-US" sz="1200" b="0" i="0" u="none" strike="noStrike" baseline="0" dirty="0">
                <a:latin typeface="Segoe UI Symbol" panose="020B0502040204020203" pitchFamily="34" charset="0"/>
              </a:rPr>
              <a:t>achieve good health and well being. As with any team, there's a leader or coach—and that’s us !</a:t>
            </a:r>
            <a:endParaRPr lang="en-US" sz="1200" dirty="0"/>
          </a:p>
        </p:txBody>
      </p:sp>
      <p:sp>
        <p:nvSpPr>
          <p:cNvPr id="20" name="TextBox 19">
            <a:extLst>
              <a:ext uri="{FF2B5EF4-FFF2-40B4-BE49-F238E27FC236}">
                <a16:creationId xmlns:a16="http://schemas.microsoft.com/office/drawing/2014/main" id="{A7AC719F-5984-6174-7066-B3DCF7D04B94}"/>
              </a:ext>
            </a:extLst>
          </p:cNvPr>
          <p:cNvSpPr txBox="1"/>
          <p:nvPr/>
        </p:nvSpPr>
        <p:spPr>
          <a:xfrm>
            <a:off x="0" y="3581400"/>
            <a:ext cx="6858000" cy="461665"/>
          </a:xfrm>
          <a:prstGeom prst="rect">
            <a:avLst/>
          </a:prstGeom>
          <a:solidFill>
            <a:schemeClr val="bg1">
              <a:alpha val="52000"/>
            </a:schemeClr>
          </a:solidFill>
        </p:spPr>
        <p:txBody>
          <a:bodyPr wrap="square">
            <a:spAutoFit/>
          </a:bodyPr>
          <a:lstStyle/>
          <a:p>
            <a:r>
              <a:rPr lang="en-US" sz="1200" b="1" i="0" u="none" strike="noStrike" baseline="0" dirty="0">
                <a:effectLst>
                  <a:outerShdw blurRad="38100" dist="38100" dir="2700000" algn="tl">
                    <a:srgbClr val="000000">
                      <a:alpha val="43137"/>
                    </a:srgbClr>
                  </a:outerShdw>
                </a:effectLst>
                <a:latin typeface="Segoe UI Symbol" panose="020B0502040204020203" pitchFamily="34" charset="0"/>
              </a:rPr>
              <a:t>Lead by example</a:t>
            </a:r>
            <a:r>
              <a:rPr lang="en-US" sz="1200" b="1" dirty="0">
                <a:effectLst>
                  <a:outerShdw blurRad="38100" dist="38100" dir="2700000" algn="tl">
                    <a:srgbClr val="000000">
                      <a:alpha val="43137"/>
                    </a:srgbClr>
                  </a:outerShdw>
                </a:effectLst>
                <a:latin typeface="Segoe UI Symbol" panose="020B0502040204020203" pitchFamily="34" charset="0"/>
              </a:rPr>
              <a:t>: </a:t>
            </a:r>
            <a:r>
              <a:rPr lang="en-US" sz="1200" b="0" i="0" u="none" strike="noStrike" baseline="0" dirty="0">
                <a:latin typeface="Segoe UI Symbol" panose="020B0502040204020203" pitchFamily="34" charset="0"/>
              </a:rPr>
              <a:t>Adult family members are important role models for healthy eating and exercise. Talk about why you eat fruit as a snack, take an exercise class, or go for walks.</a:t>
            </a:r>
          </a:p>
        </p:txBody>
      </p:sp>
      <p:sp>
        <p:nvSpPr>
          <p:cNvPr id="22" name="TextBox 21">
            <a:extLst>
              <a:ext uri="{FF2B5EF4-FFF2-40B4-BE49-F238E27FC236}">
                <a16:creationId xmlns:a16="http://schemas.microsoft.com/office/drawing/2014/main" id="{831AA218-A9D5-D19F-F560-6905F2A0618D}"/>
              </a:ext>
            </a:extLst>
          </p:cNvPr>
          <p:cNvSpPr txBox="1"/>
          <p:nvPr/>
        </p:nvSpPr>
        <p:spPr>
          <a:xfrm>
            <a:off x="0" y="4038600"/>
            <a:ext cx="6857999" cy="461665"/>
          </a:xfrm>
          <a:prstGeom prst="rect">
            <a:avLst/>
          </a:prstGeom>
          <a:solidFill>
            <a:schemeClr val="bg1">
              <a:alpha val="52000"/>
            </a:schemeClr>
          </a:solidFill>
        </p:spPr>
        <p:txBody>
          <a:bodyPr wrap="square">
            <a:spAutoFit/>
          </a:bodyPr>
          <a:lstStyle/>
          <a:p>
            <a:r>
              <a:rPr lang="en-US" sz="1200" b="1" i="0" u="none" strike="noStrike" baseline="0" dirty="0">
                <a:effectLst>
                  <a:outerShdw blurRad="38100" dist="38100" dir="2700000" algn="tl">
                    <a:srgbClr val="000000">
                      <a:alpha val="43137"/>
                    </a:srgbClr>
                  </a:outerShdw>
                </a:effectLst>
                <a:latin typeface="Segoe UI Symbol" panose="020B0502040204020203" pitchFamily="34" charset="0"/>
              </a:rPr>
              <a:t>Start ‘</a:t>
            </a:r>
            <a:r>
              <a:rPr lang="en-US" sz="1200" b="1" i="0" u="none" strike="noStrike" baseline="0" dirty="0" err="1">
                <a:effectLst>
                  <a:outerShdw blurRad="38100" dist="38100" dir="2700000" algn="tl">
                    <a:srgbClr val="000000">
                      <a:alpha val="43137"/>
                    </a:srgbClr>
                  </a:outerShdw>
                </a:effectLst>
                <a:latin typeface="Segoe UI Symbol" panose="020B0502040204020203" pitchFamily="34" charset="0"/>
              </a:rPr>
              <a:t>em</a:t>
            </a:r>
            <a:r>
              <a:rPr lang="en-US" sz="1200" b="1" i="0" u="none" strike="noStrike" baseline="0" dirty="0">
                <a:effectLst>
                  <a:outerShdw blurRad="38100" dist="38100" dir="2700000" algn="tl">
                    <a:srgbClr val="000000">
                      <a:alpha val="43137"/>
                    </a:srgbClr>
                  </a:outerShdw>
                </a:effectLst>
                <a:latin typeface="Segoe UI Symbol" panose="020B0502040204020203" pitchFamily="34" charset="0"/>
              </a:rPr>
              <a:t> young: </a:t>
            </a:r>
            <a:r>
              <a:rPr lang="en-US" sz="1200" b="0" i="0" u="none" strike="noStrike" baseline="0" dirty="0">
                <a:latin typeface="Segoe UI Symbol" panose="020B0502040204020203" pitchFamily="34" charset="0"/>
              </a:rPr>
              <a:t>Don't wait until your child is at an unhealthy weight to institute good eating and activity habits. It's much easier to maintain a healthy weight than to lose pounds later.</a:t>
            </a:r>
          </a:p>
        </p:txBody>
      </p:sp>
      <p:sp>
        <p:nvSpPr>
          <p:cNvPr id="24" name="TextBox 23">
            <a:extLst>
              <a:ext uri="{FF2B5EF4-FFF2-40B4-BE49-F238E27FC236}">
                <a16:creationId xmlns:a16="http://schemas.microsoft.com/office/drawing/2014/main" id="{767483DD-2282-84DA-CBCD-4B5050C0CD71}"/>
              </a:ext>
            </a:extLst>
          </p:cNvPr>
          <p:cNvSpPr txBox="1"/>
          <p:nvPr/>
        </p:nvSpPr>
        <p:spPr>
          <a:xfrm>
            <a:off x="-1" y="4495800"/>
            <a:ext cx="6857999" cy="461665"/>
          </a:xfrm>
          <a:prstGeom prst="rect">
            <a:avLst/>
          </a:prstGeom>
          <a:solidFill>
            <a:schemeClr val="bg1">
              <a:alpha val="52000"/>
            </a:schemeClr>
          </a:solidFill>
        </p:spPr>
        <p:txBody>
          <a:bodyPr wrap="square">
            <a:spAutoFit/>
          </a:bodyPr>
          <a:lstStyle/>
          <a:p>
            <a:r>
              <a:rPr lang="en-US" sz="1200" b="1" i="0" u="none" strike="noStrike" baseline="0" dirty="0">
                <a:effectLst>
                  <a:outerShdw blurRad="38100" dist="38100" dir="2700000" algn="tl">
                    <a:srgbClr val="000000">
                      <a:alpha val="43137"/>
                    </a:srgbClr>
                  </a:outerShdw>
                </a:effectLst>
                <a:latin typeface="Segoe UI Symbol" panose="020B0502040204020203" pitchFamily="34" charset="0"/>
              </a:rPr>
              <a:t>Be active together: </a:t>
            </a:r>
            <a:r>
              <a:rPr lang="en-US" sz="1200" b="0" i="0" u="none" strike="noStrike" baseline="0" dirty="0">
                <a:latin typeface="Segoe UI Symbol" panose="020B0502040204020203" pitchFamily="34" charset="0"/>
              </a:rPr>
              <a:t>Make it usual for the family to be active, not sedentary. Being active as a family allows kids to expend energy in a positive way, and adults get the health benefits, too.</a:t>
            </a:r>
          </a:p>
        </p:txBody>
      </p:sp>
      <p:sp>
        <p:nvSpPr>
          <p:cNvPr id="26" name="TextBox 25">
            <a:extLst>
              <a:ext uri="{FF2B5EF4-FFF2-40B4-BE49-F238E27FC236}">
                <a16:creationId xmlns:a16="http://schemas.microsoft.com/office/drawing/2014/main" id="{F1B82A20-DA31-F2B6-B529-A40B342316CE}"/>
              </a:ext>
            </a:extLst>
          </p:cNvPr>
          <p:cNvSpPr txBox="1"/>
          <p:nvPr/>
        </p:nvSpPr>
        <p:spPr>
          <a:xfrm>
            <a:off x="0" y="4953000"/>
            <a:ext cx="6858000" cy="1015663"/>
          </a:xfrm>
          <a:prstGeom prst="rect">
            <a:avLst/>
          </a:prstGeom>
          <a:solidFill>
            <a:schemeClr val="bg1">
              <a:alpha val="52000"/>
            </a:schemeClr>
          </a:solidFill>
        </p:spPr>
        <p:txBody>
          <a:bodyPr wrap="square">
            <a:spAutoFit/>
          </a:bodyPr>
          <a:lstStyle/>
          <a:p>
            <a:r>
              <a:rPr lang="en-US" sz="1200" b="1" i="0" u="none" strike="noStrike" baseline="0" dirty="0">
                <a:effectLst>
                  <a:outerShdw blurRad="38100" dist="38100" dir="2700000" algn="tl">
                    <a:srgbClr val="000000">
                      <a:alpha val="43137"/>
                    </a:srgbClr>
                  </a:outerShdw>
                </a:effectLst>
                <a:latin typeface="Segoe UI Symbol" panose="020B0502040204020203" pitchFamily="34" charset="0"/>
              </a:rPr>
              <a:t>Cook together: </a:t>
            </a:r>
            <a:r>
              <a:rPr lang="en-US" sz="1200" b="0" i="0" u="none" strike="noStrike" baseline="0" dirty="0">
                <a:latin typeface="Segoe UI Symbol" panose="020B0502040204020203" pitchFamily="34" charset="0"/>
              </a:rPr>
              <a:t>It may not be possible to do it every day but invite kids into the process of preparing food. Little kids can learn math skills by measuring and they'll begin to understand the chemistry of cooking. They’ll also gain an understanding of healthy ingredients. Older kids will enjoy having the authority to choose and prepare foods they like and will be more likely to eat what they've made. It might even inspire them to make healthy choices on their own.</a:t>
            </a:r>
          </a:p>
        </p:txBody>
      </p:sp>
      <p:sp>
        <p:nvSpPr>
          <p:cNvPr id="28" name="TextBox 27">
            <a:extLst>
              <a:ext uri="{FF2B5EF4-FFF2-40B4-BE49-F238E27FC236}">
                <a16:creationId xmlns:a16="http://schemas.microsoft.com/office/drawing/2014/main" id="{2FA27969-5115-82DF-D5E8-03ED36643E09}"/>
              </a:ext>
            </a:extLst>
          </p:cNvPr>
          <p:cNvSpPr txBox="1"/>
          <p:nvPr/>
        </p:nvSpPr>
        <p:spPr>
          <a:xfrm>
            <a:off x="0" y="5975208"/>
            <a:ext cx="6857998" cy="830997"/>
          </a:xfrm>
          <a:prstGeom prst="rect">
            <a:avLst/>
          </a:prstGeom>
          <a:solidFill>
            <a:schemeClr val="bg1">
              <a:alpha val="52000"/>
            </a:schemeClr>
          </a:solidFill>
        </p:spPr>
        <p:txBody>
          <a:bodyPr wrap="square">
            <a:spAutoFit/>
          </a:bodyPr>
          <a:lstStyle/>
          <a:p>
            <a:r>
              <a:rPr lang="en-US" sz="1200" b="1" i="0" u="none" strike="noStrike" baseline="0" dirty="0">
                <a:effectLst>
                  <a:outerShdw blurRad="38100" dist="38100" dir="2700000" algn="tl">
                    <a:srgbClr val="000000">
                      <a:alpha val="43137"/>
                    </a:srgbClr>
                  </a:outerShdw>
                </a:effectLst>
                <a:latin typeface="Segoe UI Symbol" panose="020B0502040204020203" pitchFamily="34" charset="0"/>
              </a:rPr>
              <a:t>Eat together: </a:t>
            </a:r>
            <a:r>
              <a:rPr lang="en-US" sz="1200" b="0" i="0" u="none" strike="noStrike" baseline="0" dirty="0">
                <a:latin typeface="Segoe UI Symbol" panose="020B0502040204020203" pitchFamily="34" charset="0"/>
              </a:rPr>
              <a:t>Eating a meal as a family sends the right messages about nutrition. Kids will see their parent seating healthy food and may want to try new foods. They’ll also see mealtime as a time for socializing and sharing. Parents get a chance to offer nutritious food, note their kids likes and dislikes, and talk about daily triumphs and troubles.</a:t>
            </a:r>
          </a:p>
        </p:txBody>
      </p:sp>
      <p:sp>
        <p:nvSpPr>
          <p:cNvPr id="30" name="TextBox 29">
            <a:extLst>
              <a:ext uri="{FF2B5EF4-FFF2-40B4-BE49-F238E27FC236}">
                <a16:creationId xmlns:a16="http://schemas.microsoft.com/office/drawing/2014/main" id="{8D8A58C3-9488-1447-F723-526C2E8C55A4}"/>
              </a:ext>
            </a:extLst>
          </p:cNvPr>
          <p:cNvSpPr txBox="1"/>
          <p:nvPr/>
        </p:nvSpPr>
        <p:spPr>
          <a:xfrm>
            <a:off x="1" y="6812750"/>
            <a:ext cx="6857999" cy="1015663"/>
          </a:xfrm>
          <a:prstGeom prst="rect">
            <a:avLst/>
          </a:prstGeom>
          <a:solidFill>
            <a:schemeClr val="bg1">
              <a:alpha val="52000"/>
            </a:schemeClr>
          </a:solidFill>
        </p:spPr>
        <p:txBody>
          <a:bodyPr wrap="square">
            <a:spAutoFit/>
          </a:bodyPr>
          <a:lstStyle/>
          <a:p>
            <a:r>
              <a:rPr lang="en-US" sz="1200" b="1" i="0" u="none" strike="noStrike" baseline="0" dirty="0">
                <a:effectLst>
                  <a:outerShdw blurRad="38100" dist="38100" dir="2700000" algn="tl">
                    <a:srgbClr val="000000">
                      <a:alpha val="43137"/>
                    </a:srgbClr>
                  </a:outerShdw>
                </a:effectLst>
                <a:latin typeface="Segoe UI Symbol" panose="020B0502040204020203" pitchFamily="34" charset="0"/>
              </a:rPr>
              <a:t>Family Goals Chart: </a:t>
            </a:r>
            <a:r>
              <a:rPr lang="en-US" sz="1200" b="0" i="0" u="none" strike="noStrike" baseline="0" dirty="0">
                <a:latin typeface="Segoe UI Symbol" panose="020B0502040204020203" pitchFamily="34" charset="0"/>
              </a:rPr>
              <a:t>If you're trying to build healthier family habits, a goal chart is a good way to keep score. A chart posted on the refrigerator or other highly visible spot, can remind family members to pay attention to eating and exercise habits. Choose family goals, such as exercising every day and eating fruits and vegetables. Keep track of and praise those who meets their goals. And when the whole family achieves the goals, do something fun together to celebrate.</a:t>
            </a:r>
          </a:p>
        </p:txBody>
      </p:sp>
    </p:spTree>
    <p:extLst>
      <p:ext uri="{BB962C8B-B14F-4D97-AF65-F5344CB8AC3E}">
        <p14:creationId xmlns:p14="http://schemas.microsoft.com/office/powerpoint/2010/main" val="42598008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24912</TotalTime>
  <Words>2496</Words>
  <Application>Microsoft Office PowerPoint</Application>
  <PresentationFormat>On-screen Show (4:3)</PresentationFormat>
  <Paragraphs>216</Paragraphs>
  <Slides>15</Slides>
  <Notes>10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15</vt:i4>
      </vt:variant>
    </vt:vector>
  </HeadingPairs>
  <TitlesOfParts>
    <vt:vector size="35" baseType="lpstr">
      <vt:lpstr>Arial</vt:lpstr>
      <vt:lpstr>Arial Black</vt:lpstr>
      <vt:lpstr>Berlin Sans FB Demi</vt:lpstr>
      <vt:lpstr>Bernard MT Condensed</vt:lpstr>
      <vt:lpstr>Bodoni MT Black</vt:lpstr>
      <vt:lpstr>Britannic Bold</vt:lpstr>
      <vt:lpstr>Brush Script MT</vt:lpstr>
      <vt:lpstr>Calibri</vt:lpstr>
      <vt:lpstr>Calibri Light</vt:lpstr>
      <vt:lpstr>Cambria</vt:lpstr>
      <vt:lpstr>Comic Sans MS</vt:lpstr>
      <vt:lpstr>Cooper Black</vt:lpstr>
      <vt:lpstr>David</vt:lpstr>
      <vt:lpstr>Edwardian Script ITC</vt:lpstr>
      <vt:lpstr>Lucida Bright</vt:lpstr>
      <vt:lpstr>Palatino Linotype</vt:lpstr>
      <vt:lpstr>Segoe UI 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vt:lpstr>
      <vt:lpstr>   : </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Lisa Sheehan</dc:creator>
  <cp:lastModifiedBy>Sheehan, Lisa Marie NAF USARMY USAG (USA)</cp:lastModifiedBy>
  <cp:revision>466</cp:revision>
  <cp:lastPrinted>2016-09-28T16:16:35Z</cp:lastPrinted>
  <dcterms:created xsi:type="dcterms:W3CDTF">2012-08-16T15:05:01Z</dcterms:created>
  <dcterms:modified xsi:type="dcterms:W3CDTF">2023-03-14T18:26:03Z</dcterms:modified>
</cp:coreProperties>
</file>