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68A78-6B78-4900-B846-83920B330BFB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182F8-BDA9-4B14-95AA-99F2CAB9B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8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4224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8991662a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8991662a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267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bg>
      <p:bgPr>
        <a:solidFill>
          <a:schemeClr val="accen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2" title="scalloped circle"/>
          <p:cNvSpPr/>
          <p:nvPr/>
        </p:nvSpPr>
        <p:spPr>
          <a:xfrm>
            <a:off x="3557016" y="630936"/>
            <a:ext cx="5235575" cy="5229225"/>
          </a:xfrm>
          <a:custGeom>
            <a:avLst/>
            <a:gdLst/>
            <a:ahLst/>
            <a:cxnLst/>
            <a:rect l="l" t="t" r="r" b="b"/>
            <a:pathLst>
              <a:path w="3298" h="3294" extrusionOk="0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15" name="Google Shape;15;p12"/>
          <p:cNvSpPr txBox="1"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0"/>
              <a:buFont typeface="Impact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dk2"/>
                </a:solidFill>
              </a:defRPr>
            </a:lvl1pPr>
            <a:lvl2pPr lvl="1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dt" idx="10"/>
          </p:nvPr>
        </p:nvSpPr>
        <p:spPr>
          <a:xfrm>
            <a:off x="1078523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ftr" idx="11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95E0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9067218" y="6375679"/>
            <a:ext cx="2329723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895E0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9963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body" idx="1"/>
          </p:nvPr>
        </p:nvSpPr>
        <p:spPr>
          <a:xfrm rot="5400000">
            <a:off x="4544044" y="-1006365"/>
            <a:ext cx="3593591" cy="10178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056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2"/>
          <p:cNvSpPr txBox="1">
            <a:spLocks noGrp="1"/>
          </p:cNvSpPr>
          <p:nvPr>
            <p:ph type="title"/>
          </p:nvPr>
        </p:nvSpPr>
        <p:spPr>
          <a:xfrm rot="5400000">
            <a:off x="8012185" y="2436522"/>
            <a:ext cx="5600404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 rot="5400000">
            <a:off x="2653390" y="-1013705"/>
            <a:ext cx="5600405" cy="8392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1280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190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bg>
      <p:bgPr>
        <a:solidFill>
          <a:schemeClr val="dk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400"/>
              <a:buFont typeface="Impact"/>
              <a:buNone/>
              <a:defRPr sz="8400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 i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3236546" y="6375679"/>
            <a:ext cx="1493947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9942434" y="6375679"/>
            <a:ext cx="148756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3" name="Google Shape;33;p14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34" name="Google Shape;34;p14" title="left scallop shape"/>
            <p:cNvSpPr/>
            <p:nvPr/>
          </p:nvSpPr>
          <p:spPr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l" t="t" r="r" b="b"/>
              <a:pathLst>
                <a:path w="1773" h="4320" extrusionOk="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35" name="Google Shape;35;p14" title="left scallop inline"/>
            <p:cNvSpPr/>
            <p:nvPr/>
          </p:nvSpPr>
          <p:spPr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l" t="t" r="r" b="b"/>
              <a:pathLst>
                <a:path w="1037" h="4320" extrusionOk="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58838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1257300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6647796" y="2286000"/>
            <a:ext cx="4800600" cy="36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043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2"/>
          </p:nvPr>
        </p:nvSpPr>
        <p:spPr>
          <a:xfrm>
            <a:off x="1257300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3"/>
          </p:nvPr>
        </p:nvSpPr>
        <p:spPr>
          <a:xfrm>
            <a:off x="6633864" y="2199633"/>
            <a:ext cx="4800600" cy="632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4"/>
          </p:nvPr>
        </p:nvSpPr>
        <p:spPr>
          <a:xfrm>
            <a:off x="6633864" y="2909102"/>
            <a:ext cx="4800600" cy="2996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6pPr>
            <a:lvl7pPr marL="3200400" lvl="6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8pPr>
            <a:lvl9pPr marL="4114800" lvl="8" indent="-3429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28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7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482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527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sz="1900" b="1" i="0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765051" y="920377"/>
            <a:ext cx="6158418" cy="498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6pPr>
            <a:lvl7pPr marL="3200400" lvl="6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8pPr>
            <a:lvl9pPr marL="4114800" lvl="8" indent="-355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body" idx="2"/>
          </p:nvPr>
        </p:nvSpPr>
        <p:spPr>
          <a:xfrm>
            <a:off x="8337885" y="1741336"/>
            <a:ext cx="3092115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dt" idx="10"/>
          </p:nvPr>
        </p:nvSpPr>
        <p:spPr>
          <a:xfrm>
            <a:off x="765051" y="6375679"/>
            <a:ext cx="1233355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ftr" idx="11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5691014" y="6375679"/>
            <a:ext cx="1232456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19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3817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>
            <a:spLocks noGrp="1"/>
          </p:cNvSpPr>
          <p:nvPr>
            <p:ph type="pic" idx="2"/>
          </p:nvPr>
        </p:nvSpPr>
        <p:spPr>
          <a:xfrm>
            <a:off x="283464" y="0"/>
            <a:ext cx="7355585" cy="6857999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0" title="right scallop background shape"/>
          <p:cNvSpPr/>
          <p:nvPr/>
        </p:nvSpPr>
        <p:spPr>
          <a:xfrm>
            <a:off x="7389812" y="0"/>
            <a:ext cx="4802188" cy="6858000"/>
          </a:xfrm>
          <a:custGeom>
            <a:avLst/>
            <a:gdLst/>
            <a:ahLst/>
            <a:cxnLst/>
            <a:rect l="l" t="t" r="r" b="b"/>
            <a:pathLst>
              <a:path w="3025" h="4320" extrusionOk="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73" name="Google Shape;73;p20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Gill Sans"/>
              <a:buNone/>
              <a:defRPr sz="1900" b="1" i="0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body" idx="1"/>
          </p:nvPr>
        </p:nvSpPr>
        <p:spPr>
          <a:xfrm>
            <a:off x="8337883" y="1741336"/>
            <a:ext cx="3092117" cy="416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dt" idx="10"/>
          </p:nvPr>
        </p:nvSpPr>
        <p:spPr>
          <a:xfrm>
            <a:off x="765950" y="6375679"/>
            <a:ext cx="1232456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ftr" idx="11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sldNum" idx="12"/>
          </p:nvPr>
        </p:nvSpPr>
        <p:spPr>
          <a:xfrm>
            <a:off x="5687568" y="6375679"/>
            <a:ext cx="123444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330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100"/>
              <a:buFont typeface="Impact"/>
              <a:buNone/>
              <a:defRPr sz="5100" b="0" i="0" u="none" strike="noStrike" cap="none">
                <a:solidFill>
                  <a:schemeClr val="dk2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Gill Sans"/>
              <a:buChar char="–"/>
              <a:defRPr sz="18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Gill Sans"/>
              <a:buChar char="–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17500" algn="l" rtl="0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1" title="Left scallop edge"/>
          <p:cNvSpPr/>
          <p:nvPr/>
        </p:nvSpPr>
        <p:spPr>
          <a:xfrm>
            <a:off x="0" y="0"/>
            <a:ext cx="885825" cy="6858000"/>
          </a:xfrm>
          <a:custGeom>
            <a:avLst/>
            <a:gdLst/>
            <a:ahLst/>
            <a:cxnLst/>
            <a:rect l="l" t="t" r="r" b="b"/>
            <a:pathLst>
              <a:path w="558" h="4320" extrusionOk="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12" name="Google Shape;12;p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573665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995711" y="1367330"/>
            <a:ext cx="10318418" cy="4394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9600"/>
            </a:pPr>
            <a:r>
              <a:rPr lang="en-US" sz="9600" dirty="0"/>
              <a:t>FORT HAMILTON </a:t>
            </a:r>
            <a:r>
              <a:rPr lang="en-US" sz="9600" dirty="0" smtClean="0"/>
              <a:t>MST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/>
              <a:t> SUMMER CAMP</a:t>
            </a:r>
            <a:br>
              <a:rPr lang="en-US" sz="9600" dirty="0"/>
            </a:br>
            <a:r>
              <a:rPr lang="en-US" sz="2600" dirty="0"/>
              <a:t>(Grades </a:t>
            </a:r>
            <a:r>
              <a:rPr lang="en-US" sz="2600" dirty="0" smtClean="0"/>
              <a:t>6-12)</a:t>
            </a:r>
            <a:endParaRPr sz="2600" dirty="0"/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513331" y="5181600"/>
            <a:ext cx="10280735" cy="157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/>
              <a:t>FORT HAMILTON YOUTH CENTER					</a:t>
            </a: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</a:pPr>
            <a:r>
              <a:rPr lang="en-US" sz="1400"/>
              <a:t>BUILDING 412, STERLING DRIVE	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</a:pPr>
            <a:r>
              <a:rPr lang="en-US" sz="1400"/>
              <a:t>USAG FORT HAMILTON NY 	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</a:pPr>
            <a:r>
              <a:rPr lang="en-US" sz="1400"/>
              <a:t>PHN: (718) 630-4518</a:t>
            </a:r>
            <a:r>
              <a:rPr lang="en-US"/>
              <a:t>	      			</a:t>
            </a:r>
            <a:endParaRPr sz="1600"/>
          </a:p>
        </p:txBody>
      </p:sp>
      <p:pic>
        <p:nvPicPr>
          <p:cNvPr id="97" name="Google Shape;97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07995" y="648079"/>
            <a:ext cx="1693850" cy="1112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892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8991662af_0_21"/>
          <p:cNvSpPr txBox="1">
            <a:spLocks noGrp="1"/>
          </p:cNvSpPr>
          <p:nvPr>
            <p:ph type="title"/>
          </p:nvPr>
        </p:nvSpPr>
        <p:spPr>
          <a:xfrm>
            <a:off x="1251678" y="382385"/>
            <a:ext cx="10178400" cy="1492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MST </a:t>
            </a:r>
            <a:r>
              <a:rPr lang="en-US" dirty="0"/>
              <a:t>SUMMER </a:t>
            </a:r>
            <a:r>
              <a:rPr lang="en-US" dirty="0" smtClean="0"/>
              <a:t>OVERVIEW</a:t>
            </a:r>
            <a:r>
              <a:rPr lang="en-US" dirty="0"/>
              <a:t>:</a:t>
            </a:r>
            <a:endParaRPr dirty="0"/>
          </a:p>
        </p:txBody>
      </p:sp>
      <p:sp>
        <p:nvSpPr>
          <p:cNvPr id="103" name="Google Shape;103;g118991662af_0_21"/>
          <p:cNvSpPr txBox="1">
            <a:spLocks noGrp="1"/>
          </p:cNvSpPr>
          <p:nvPr>
            <p:ph type="body" idx="1"/>
          </p:nvPr>
        </p:nvSpPr>
        <p:spPr>
          <a:xfrm>
            <a:off x="1251675" y="1138518"/>
            <a:ext cx="10178400" cy="5289176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7200" b="1" dirty="0"/>
              <a:t>Hours of Operation</a:t>
            </a:r>
            <a:r>
              <a:rPr lang="en-US" sz="7200" b="1" dirty="0" smtClean="0"/>
              <a:t>: 13:00-17:30 M-F</a:t>
            </a:r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7200" b="1" dirty="0" smtClean="0"/>
              <a:t>Extended hours for field trip days and special events. </a:t>
            </a:r>
            <a:endParaRPr sz="7200" b="1" dirty="0"/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6000" b="1" dirty="0"/>
              <a:t>Field Trip Days</a:t>
            </a:r>
            <a:r>
              <a:rPr lang="en-US" sz="6000" b="1" dirty="0" smtClean="0"/>
              <a:t>: </a:t>
            </a:r>
            <a:endParaRPr sz="6000" b="1" dirty="0"/>
          </a:p>
          <a:p>
            <a:pPr marL="457200" lvl="0" indent="-342106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6400" dirty="0" smtClean="0"/>
              <a:t>Field </a:t>
            </a:r>
            <a:r>
              <a:rPr lang="en-US" sz="6400" dirty="0"/>
              <a:t>trip days and locations are subject to change, advance notice will be provided to </a:t>
            </a:r>
            <a:r>
              <a:rPr lang="en-US" sz="6400" dirty="0" smtClean="0"/>
              <a:t>patrons</a:t>
            </a:r>
          </a:p>
          <a:p>
            <a:r>
              <a:rPr lang="en-US" sz="6400" dirty="0" smtClean="0"/>
              <a:t>Youth </a:t>
            </a:r>
            <a:r>
              <a:rPr lang="en-US" sz="6400" dirty="0"/>
              <a:t>Center field trips and special events require advanced registration and payment, if fees are applicable</a:t>
            </a:r>
            <a:r>
              <a:rPr lang="en-US" sz="6400" dirty="0" smtClean="0"/>
              <a:t>.</a:t>
            </a:r>
            <a:endParaRPr lang="en-US" sz="6400" dirty="0"/>
          </a:p>
          <a:p>
            <a:r>
              <a:rPr lang="en-US" sz="6400" dirty="0" smtClean="0"/>
              <a:t>Patrons </a:t>
            </a:r>
            <a:r>
              <a:rPr lang="en-US" sz="6400" dirty="0"/>
              <a:t>have until one week prior to special event or field trip to sign up, unless otherwise specified on permission slip</a:t>
            </a:r>
            <a:r>
              <a:rPr lang="en-US" sz="6400" dirty="0" smtClean="0"/>
              <a:t>.</a:t>
            </a:r>
            <a:endParaRPr lang="en-US" sz="6400" dirty="0"/>
          </a:p>
          <a:p>
            <a:r>
              <a:rPr lang="en-US" sz="6400" dirty="0" smtClean="0"/>
              <a:t>No </a:t>
            </a:r>
            <a:r>
              <a:rPr lang="en-US" sz="6400" dirty="0"/>
              <a:t>refunds will be issued after the sign up cutoff date, as specified on the permission slip, unless extenuating circumstances are discussed with Youth Center Facility Director and the CYS Coordinator</a:t>
            </a:r>
            <a:r>
              <a:rPr lang="en-US" sz="6400" dirty="0" smtClean="0"/>
              <a:t>.</a:t>
            </a:r>
            <a:r>
              <a:rPr lang="en-US" sz="6400" dirty="0"/>
              <a:t> </a:t>
            </a:r>
          </a:p>
          <a:p>
            <a:r>
              <a:rPr lang="en-US" sz="6400" dirty="0" smtClean="0"/>
              <a:t>Absolutely </a:t>
            </a:r>
            <a:r>
              <a:rPr lang="en-US" sz="6400" dirty="0"/>
              <a:t>no refunds will be issued on same-day cancellations for trips or special events. If patrons are repeatedly no-shows on days of free trips, the Youth Center Facility Director has the right to not allow youth to sign up for free trips in the future.</a:t>
            </a:r>
          </a:p>
          <a:p>
            <a:pPr marL="457200" lvl="0" indent="-342106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endParaRPr sz="6400" dirty="0"/>
          </a:p>
          <a:p>
            <a:pPr marL="1371600" lvl="1" indent="-342106">
              <a:spcBef>
                <a:spcPts val="0"/>
              </a:spcBef>
              <a:buSzPct val="100000"/>
            </a:pPr>
            <a:r>
              <a:rPr lang="en-US" sz="6400" b="1" dirty="0"/>
              <a:t>Tuesdays</a:t>
            </a:r>
            <a:r>
              <a:rPr lang="en-US" sz="6400" b="1" dirty="0" smtClean="0"/>
              <a:t>: </a:t>
            </a:r>
            <a:r>
              <a:rPr lang="en-US" sz="6400" dirty="0"/>
              <a:t>On post outings; Fort Hamilton Bowling Center, Taylor Field, Fort Hamilton Community Club Pool </a:t>
            </a:r>
            <a:r>
              <a:rPr lang="en-US" sz="6400" dirty="0" smtClean="0"/>
              <a:t> </a:t>
            </a:r>
          </a:p>
          <a:p>
            <a:pPr marL="1371600" lvl="1" indent="-342106">
              <a:spcBef>
                <a:spcPts val="0"/>
              </a:spcBef>
              <a:buSzPct val="100000"/>
            </a:pPr>
            <a:r>
              <a:rPr lang="en-US" sz="6400" b="1" dirty="0" smtClean="0"/>
              <a:t>Thursdays</a:t>
            </a:r>
            <a:r>
              <a:rPr lang="en-US" sz="6400" b="1" dirty="0"/>
              <a:t>:</a:t>
            </a:r>
            <a:r>
              <a:rPr lang="en-US" sz="6400" dirty="0"/>
              <a:t> Large Field Trip (off post)</a:t>
            </a:r>
          </a:p>
          <a:p>
            <a:pPr marL="1371600" lvl="1" indent="-342106" algn="l" rtl="0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6400" b="1" dirty="0" smtClean="0"/>
              <a:t>Fridays</a:t>
            </a:r>
            <a:r>
              <a:rPr lang="en-US" sz="6400" b="1" dirty="0"/>
              <a:t>:</a:t>
            </a:r>
            <a:r>
              <a:rPr lang="en-US" sz="6400" dirty="0"/>
              <a:t> Movie screening at the Fort Hamilton </a:t>
            </a:r>
            <a:r>
              <a:rPr lang="en-US" sz="6400" dirty="0" smtClean="0"/>
              <a:t>Theater</a:t>
            </a:r>
            <a:r>
              <a:rPr lang="en-US" sz="6400" dirty="0"/>
              <a:t> </a:t>
            </a:r>
            <a:r>
              <a:rPr lang="en-US" sz="6400" dirty="0" smtClean="0"/>
              <a:t>18:30-21:00</a:t>
            </a:r>
            <a:endParaRPr sz="6400" dirty="0"/>
          </a:p>
          <a:p>
            <a:pPr marL="137160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6400" i="1" dirty="0"/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sz="6400" dirty="0"/>
          </a:p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2545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318" y="366712"/>
            <a:ext cx="7978588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249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020" y="292738"/>
            <a:ext cx="10178322" cy="1492132"/>
          </a:xfrm>
        </p:spPr>
        <p:txBody>
          <a:bodyPr>
            <a:normAutofit/>
          </a:bodyPr>
          <a:lstStyle/>
          <a:p>
            <a:r>
              <a:rPr lang="en-US" dirty="0" smtClean="0"/>
              <a:t>MST TRIPS &amp; SPECIAL EVENTS</a:t>
            </a: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**</a:t>
            </a:r>
            <a:r>
              <a:rPr lang="en-US" sz="1000" dirty="0" smtClean="0"/>
              <a:t>Field </a:t>
            </a:r>
            <a:r>
              <a:rPr lang="en-US" sz="1000" dirty="0"/>
              <a:t>trip days and locations are subject to change, advance notice will be provided to </a:t>
            </a:r>
            <a:r>
              <a:rPr lang="en-US" sz="1000" dirty="0" smtClean="0"/>
              <a:t>patrons, return times &amp; prices for off post field trips will be posted at the time of the permission slip release</a:t>
            </a:r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 smtClean="0"/>
              <a:t/>
            </a:r>
            <a:br>
              <a:rPr lang="en-US" sz="1000" dirty="0" smtClean="0"/>
            </a:br>
            <a:endParaRPr lang="en-US" sz="1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309834"/>
              </p:ext>
            </p:extLst>
          </p:nvPr>
        </p:nvGraphicFramePr>
        <p:xfrm>
          <a:off x="1010020" y="1272991"/>
          <a:ext cx="10608240" cy="5771565"/>
        </p:xfrm>
        <a:graphic>
          <a:graphicData uri="http://schemas.openxmlformats.org/drawingml/2006/table">
            <a:tbl>
              <a:tblPr firstRow="1" bandRow="1"/>
              <a:tblGrid>
                <a:gridCol w="2121648">
                  <a:extLst>
                    <a:ext uri="{9D8B030D-6E8A-4147-A177-3AD203B41FA5}">
                      <a16:colId xmlns:a16="http://schemas.microsoft.com/office/drawing/2014/main" val="1277732726"/>
                    </a:ext>
                  </a:extLst>
                </a:gridCol>
                <a:gridCol w="2121648">
                  <a:extLst>
                    <a:ext uri="{9D8B030D-6E8A-4147-A177-3AD203B41FA5}">
                      <a16:colId xmlns:a16="http://schemas.microsoft.com/office/drawing/2014/main" val="4287080360"/>
                    </a:ext>
                  </a:extLst>
                </a:gridCol>
                <a:gridCol w="2121648">
                  <a:extLst>
                    <a:ext uri="{9D8B030D-6E8A-4147-A177-3AD203B41FA5}">
                      <a16:colId xmlns:a16="http://schemas.microsoft.com/office/drawing/2014/main" val="991315230"/>
                    </a:ext>
                  </a:extLst>
                </a:gridCol>
                <a:gridCol w="2121648">
                  <a:extLst>
                    <a:ext uri="{9D8B030D-6E8A-4147-A177-3AD203B41FA5}">
                      <a16:colId xmlns:a16="http://schemas.microsoft.com/office/drawing/2014/main" val="2780189568"/>
                    </a:ext>
                  </a:extLst>
                </a:gridCol>
                <a:gridCol w="2121648">
                  <a:extLst>
                    <a:ext uri="{9D8B030D-6E8A-4147-A177-3AD203B41FA5}">
                      <a16:colId xmlns:a16="http://schemas.microsoft.com/office/drawing/2014/main" val="634586362"/>
                    </a:ext>
                  </a:extLst>
                </a:gridCol>
              </a:tblGrid>
              <a:tr h="943762"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On</a:t>
                      </a:r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 Post Tuesdays</a:t>
                      </a:r>
                    </a:p>
                    <a:p>
                      <a:pPr algn="ctr"/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15:00-17:00</a:t>
                      </a:r>
                      <a:endParaRPr lang="en-US" sz="1600" b="1" u="sng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Off Post </a:t>
                      </a:r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Thursdays</a:t>
                      </a:r>
                      <a:endParaRPr lang="en-US" sz="1600" b="1" u="sng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FHYC Special</a:t>
                      </a:r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 Activities </a:t>
                      </a:r>
                    </a:p>
                    <a:p>
                      <a:pPr algn="ctr"/>
                      <a:r>
                        <a:rPr lang="en-US" sz="1000" b="1" u="sng" baseline="0" dirty="0" smtClean="0">
                          <a:latin typeface="Gill Sans" panose="020B0604020202020204" charset="0"/>
                        </a:rPr>
                        <a:t>(during regular program hours)</a:t>
                      </a:r>
                      <a:endParaRPr lang="en-US" sz="1000" b="1" u="sng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FHT</a:t>
                      </a:r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 </a:t>
                      </a:r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Friday Nights</a:t>
                      </a:r>
                    </a:p>
                    <a:p>
                      <a:pPr algn="ctr"/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18:30-21:00</a:t>
                      </a:r>
                    </a:p>
                    <a:p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sng" dirty="0" smtClean="0">
                          <a:latin typeface="Gill Sans" panose="020B0604020202020204" charset="0"/>
                        </a:rPr>
                        <a:t>FHYC</a:t>
                      </a:r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 Saturday Special Events</a:t>
                      </a:r>
                    </a:p>
                    <a:p>
                      <a:pPr algn="ctr"/>
                      <a:r>
                        <a:rPr lang="en-US" sz="1600" b="1" u="sng" baseline="0" dirty="0" smtClean="0">
                          <a:latin typeface="Gill Sans" panose="020B0604020202020204" charset="0"/>
                        </a:rPr>
                        <a:t>14:00-22:00</a:t>
                      </a:r>
                      <a:endParaRPr lang="en-US" sz="1600" b="1" u="sng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828044"/>
                  </a:ext>
                </a:extLst>
              </a:tr>
              <a:tr h="5132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5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: FHBC Bowling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7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Shore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Road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Excursion14:00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Tie Dye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8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: Avatar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9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Red,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White &amp; 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Glow Party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at FHYC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225256"/>
                  </a:ext>
                </a:extLst>
              </a:tr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12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FHCC Swimming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14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: Museum of Ice Cream 09:00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Ice Cream Party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15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Black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Panther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7771047"/>
                  </a:ext>
                </a:extLst>
              </a:tr>
              <a:tr h="5132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19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FHBC Bowling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21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st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Lion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King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20:00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Blanket Making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22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nd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Hamilton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23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rd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Alice &amp; Wonderland Tea Party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34762"/>
                  </a:ext>
                </a:extLst>
              </a:tr>
              <a:tr h="5163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26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FHCC Swimming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28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Nickelodeon Universe Theme Park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10:30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Slime Making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July 29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In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the Heights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5473119"/>
                  </a:ext>
                </a:extLst>
              </a:tr>
              <a:tr h="5132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2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nd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FHBC Bowling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4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Frog Falls 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09:00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Cell Phone Decoration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5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: Godzilla: King of the Monsters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6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Luau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Party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483555"/>
                  </a:ext>
                </a:extLst>
              </a:tr>
              <a:tr h="51321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9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FHCC Swimming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11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Sea Life 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09:00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Water Balloon Fights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12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: I am Legend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356371"/>
                  </a:ext>
                </a:extLst>
              </a:tr>
              <a:tr h="534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Gill Sans" panose="020B0604020202020204" charset="0"/>
                        </a:rPr>
                        <a:t>August 16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FHBC Bowling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18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Liberty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Science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Center 09:00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Bath Bombs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19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The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Quiet Place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20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70’s Disco Murder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Mystery Dinner Party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0454170"/>
                  </a:ext>
                </a:extLst>
              </a:tr>
              <a:tr h="53420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23: FHCC Swimming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25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Prospect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Park Zoo 09:00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Plant Pot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Decorating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26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Hansel &amp; Gretel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602209"/>
                  </a:ext>
                </a:extLst>
              </a:tr>
              <a:tr h="60543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August 30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th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FHBC Bowling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September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1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st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: Museum of Natural History 09:00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Patch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Day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Gill Sans" panose="020B0604020202020204" charset="0"/>
                        </a:rPr>
                        <a:t>September 2</a:t>
                      </a:r>
                      <a:r>
                        <a:rPr lang="en-US" sz="1200" baseline="30000" dirty="0" smtClean="0">
                          <a:latin typeface="Gill Sans" panose="020B0604020202020204" charset="0"/>
                        </a:rPr>
                        <a:t>nd</a:t>
                      </a:r>
                      <a:r>
                        <a:rPr lang="en-US" sz="1200" dirty="0" smtClean="0">
                          <a:latin typeface="Gill Sans" panose="020B0604020202020204" charset="0"/>
                        </a:rPr>
                        <a:t>: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 Avengers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Gill Sans" panose="020B0604020202020204" charset="0"/>
                        </a:rPr>
                        <a:t>September 3</a:t>
                      </a:r>
                      <a:r>
                        <a:rPr lang="en-US" sz="1100" baseline="30000" dirty="0" smtClean="0">
                          <a:latin typeface="Gill Sans" panose="020B0604020202020204" charset="0"/>
                        </a:rPr>
                        <a:t>rd</a:t>
                      </a:r>
                      <a:r>
                        <a:rPr lang="en-US" sz="1100" baseline="0" dirty="0" smtClean="0">
                          <a:latin typeface="Gill Sans" panose="020B0604020202020204" charset="0"/>
                        </a:rPr>
                        <a:t> – September 4th: </a:t>
                      </a:r>
                      <a:r>
                        <a:rPr lang="en-US" sz="1200" baseline="0" dirty="0" smtClean="0">
                          <a:latin typeface="Gill Sans" panose="020B0604020202020204" charset="0"/>
                        </a:rPr>
                        <a:t>Lock In 18:00-07:00</a:t>
                      </a:r>
                      <a:endParaRPr lang="en-US" sz="1200" dirty="0">
                        <a:latin typeface="Gill Sans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307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8832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rgbClr val="000000"/>
      </a:dk1>
      <a:lt1>
        <a:srgbClr val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540</Words>
  <Application>Microsoft Office PowerPoint</Application>
  <PresentationFormat>Widescreen</PresentationFormat>
  <Paragraphs>70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</vt:lpstr>
      <vt:lpstr>Impact</vt:lpstr>
      <vt:lpstr>Badge</vt:lpstr>
      <vt:lpstr>FORT HAMILTON MST  SUMMER CAMP (Grades 6-12)</vt:lpstr>
      <vt:lpstr>MST SUMMER OVERVIEW:</vt:lpstr>
      <vt:lpstr>PowerPoint Presentation</vt:lpstr>
      <vt:lpstr>MST TRIPS &amp; SPECIAL EVENTS **Field trip days and locations are subject to change, advance notice will be provided to patrons, return times &amp; prices for off post field trips will be posted at the time of the permission slip release  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HAMILTON MST  SUMMER CAMP (Grades 6-12)</dc:title>
  <dc:creator>Rees, April L NAF USA IMCOM</dc:creator>
  <cp:lastModifiedBy>Rees, April L NAF USA IMCOM</cp:lastModifiedBy>
  <cp:revision>2</cp:revision>
  <dcterms:created xsi:type="dcterms:W3CDTF">2022-03-14T21:26:28Z</dcterms:created>
  <dcterms:modified xsi:type="dcterms:W3CDTF">2022-03-14T21:29:26Z</dcterms:modified>
</cp:coreProperties>
</file>