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embeddedFontLst>
    <p:embeddedFont>
      <p:font typeface="Impact" panose="020B0806030902050204" pitchFamily="34" charset="0"/>
      <p:regular r:id="rId15"/>
    </p:embeddedFont>
    <p:embeddedFont>
      <p:font typeface="Gill Sans" panose="020B0604020202020204" charset="0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isCKuCMT7i1VBaeLYplzYbmkT4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9D49293-D07C-40E2-A1F5-E5040EE28A3C}">
  <a:tblStyle styleId="{89D49293-D07C-40E2-A1F5-E5040EE28A3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18991662a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18991662a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18991662a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18991662a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2" title="scalloped circle"/>
          <p:cNvSpPr/>
          <p:nvPr/>
        </p:nvSpPr>
        <p:spPr>
          <a:xfrm>
            <a:off x="3557016" y="630936"/>
            <a:ext cx="5235575" cy="5229225"/>
          </a:xfrm>
          <a:custGeom>
            <a:avLst/>
            <a:gdLst/>
            <a:ahLst/>
            <a:cxnLst/>
            <a:rect l="l" t="t" r="r" b="b"/>
            <a:pathLst>
              <a:path w="3298" h="3294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5" name="Google Shape;15;p12"/>
          <p:cNvSpPr txBox="1"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0"/>
              <a:buFont typeface="Impact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 b="1" i="0" cap="none">
                <a:solidFill>
                  <a:schemeClr val="dk2"/>
                </a:solidFill>
              </a:defRPr>
            </a:lvl1pPr>
            <a:lvl2pPr lvl="1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dt" idx="10"/>
          </p:nvPr>
        </p:nvSpPr>
        <p:spPr>
          <a:xfrm>
            <a:off x="1078523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5E0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ftr" idx="11"/>
          </p:nvPr>
        </p:nvSpPr>
        <p:spPr>
          <a:xfrm>
            <a:off x="4180332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5E0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sldNum" idx="12"/>
          </p:nvPr>
        </p:nvSpPr>
        <p:spPr>
          <a:xfrm>
            <a:off x="9067218" y="6375679"/>
            <a:ext cx="2329723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body" idx="1"/>
          </p:nvPr>
        </p:nvSpPr>
        <p:spPr>
          <a:xfrm rot="5400000">
            <a:off x="4544044" y="-1006365"/>
            <a:ext cx="3593591" cy="10178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 txBox="1">
            <a:spLocks noGrp="1"/>
          </p:cNvSpPr>
          <p:nvPr>
            <p:ph type="title"/>
          </p:nvPr>
        </p:nvSpPr>
        <p:spPr>
          <a:xfrm rot="5400000">
            <a:off x="8012185" y="2436522"/>
            <a:ext cx="5600404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 rot="5400000">
            <a:off x="2653390" y="-1013705"/>
            <a:ext cx="5600405" cy="8392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400"/>
              <a:buFont typeface="Impact"/>
              <a:buNone/>
              <a:defRPr sz="8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 b="1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3236546" y="6375679"/>
            <a:ext cx="1493947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5279064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9942434" y="6375679"/>
            <a:ext cx="1487566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3" name="Google Shape;33;p14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34" name="Google Shape;34;p14" title="left scallop shape"/>
            <p:cNvSpPr/>
            <p:nvPr/>
          </p:nvSpPr>
          <p:spPr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l" t="t" r="r" b="b"/>
              <a:pathLst>
                <a:path w="1773" h="4320" extrusionOk="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" name="Google Shape;35;p14" title="left scallop inline"/>
            <p:cNvSpPr/>
            <p:nvPr/>
          </p:nvSpPr>
          <p:spPr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l" t="t" r="r" b="b"/>
              <a:pathLst>
                <a:path w="1037" h="4320" extrusionOk="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body" idx="1"/>
          </p:nvPr>
        </p:nvSpPr>
        <p:spPr>
          <a:xfrm>
            <a:off x="1257300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2"/>
          </p:nvPr>
        </p:nvSpPr>
        <p:spPr>
          <a:xfrm>
            <a:off x="6647796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6"/>
          <p:cNvSpPr txBox="1"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body" idx="2"/>
          </p:nvPr>
        </p:nvSpPr>
        <p:spPr>
          <a:xfrm>
            <a:off x="1257300" y="2909102"/>
            <a:ext cx="4800600" cy="299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body" idx="3"/>
          </p:nvPr>
        </p:nvSpPr>
        <p:spPr>
          <a:xfrm>
            <a:off x="6633864" y="2199633"/>
            <a:ext cx="4800600" cy="632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body" idx="4"/>
          </p:nvPr>
        </p:nvSpPr>
        <p:spPr>
          <a:xfrm>
            <a:off x="6633864" y="2909102"/>
            <a:ext cx="4800600" cy="299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6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7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7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7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 title="right scallop background shape"/>
          <p:cNvSpPr/>
          <p:nvPr/>
        </p:nvSpPr>
        <p:spPr>
          <a:xfrm>
            <a:off x="7389812" y="0"/>
            <a:ext cx="4802188" cy="6858000"/>
          </a:xfrm>
          <a:custGeom>
            <a:avLst/>
            <a:gdLst/>
            <a:ahLst/>
            <a:cxnLst/>
            <a:rect l="l" t="t" r="r" b="b"/>
            <a:pathLst>
              <a:path w="3025" h="4320" extrusionOk="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63" name="Google Shape;63;p19"/>
          <p:cNvSpPr txBox="1"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Gill Sans"/>
              <a:buNone/>
              <a:defRPr sz="1900" b="1" i="0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765051" y="920377"/>
            <a:ext cx="6158418" cy="498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Char char="–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6pPr>
            <a:lvl7pPr marL="3200400" lvl="6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8pPr>
            <a:lvl9pPr marL="4114800" lvl="8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body" idx="2"/>
          </p:nvPr>
        </p:nvSpPr>
        <p:spPr>
          <a:xfrm>
            <a:off x="8337885" y="1741336"/>
            <a:ext cx="3092115" cy="4164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dt" idx="10"/>
          </p:nvPr>
        </p:nvSpPr>
        <p:spPr>
          <a:xfrm>
            <a:off x="765051" y="6375679"/>
            <a:ext cx="1233355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ftr" idx="11"/>
          </p:nvPr>
        </p:nvSpPr>
        <p:spPr>
          <a:xfrm>
            <a:off x="2103620" y="6375679"/>
            <a:ext cx="348217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9"/>
          <p:cNvSpPr txBox="1">
            <a:spLocks noGrp="1"/>
          </p:cNvSpPr>
          <p:nvPr>
            <p:ph type="sldNum" idx="12"/>
          </p:nvPr>
        </p:nvSpPr>
        <p:spPr>
          <a:xfrm>
            <a:off x="5691014" y="6375679"/>
            <a:ext cx="1232456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19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0"/>
          <p:cNvSpPr>
            <a:spLocks noGrp="1"/>
          </p:cNvSpPr>
          <p:nvPr>
            <p:ph type="pic" idx="2"/>
          </p:nvPr>
        </p:nvSpPr>
        <p:spPr>
          <a:xfrm>
            <a:off x="283464" y="0"/>
            <a:ext cx="7355585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20" title="right scallop background shape"/>
          <p:cNvSpPr/>
          <p:nvPr/>
        </p:nvSpPr>
        <p:spPr>
          <a:xfrm>
            <a:off x="7389812" y="0"/>
            <a:ext cx="4802188" cy="6858000"/>
          </a:xfrm>
          <a:custGeom>
            <a:avLst/>
            <a:gdLst/>
            <a:ahLst/>
            <a:cxnLst/>
            <a:rect l="l" t="t" r="r" b="b"/>
            <a:pathLst>
              <a:path w="3025" h="4320" extrusionOk="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73" name="Google Shape;73;p20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Gill Sans"/>
              <a:buNone/>
              <a:defRPr sz="1900" b="1" i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1"/>
          </p:nvPr>
        </p:nvSpPr>
        <p:spPr>
          <a:xfrm>
            <a:off x="8337883" y="1741336"/>
            <a:ext cx="3092117" cy="4164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dt" idx="10"/>
          </p:nvPr>
        </p:nvSpPr>
        <p:spPr>
          <a:xfrm>
            <a:off x="765950" y="6375679"/>
            <a:ext cx="1232456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ftr" idx="11"/>
          </p:nvPr>
        </p:nvSpPr>
        <p:spPr>
          <a:xfrm>
            <a:off x="2103621" y="6375679"/>
            <a:ext cx="3482178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sldNum" idx="12"/>
          </p:nvPr>
        </p:nvSpPr>
        <p:spPr>
          <a:xfrm>
            <a:off x="5687568" y="6375679"/>
            <a:ext cx="123444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–"/>
              <a:defRPr sz="18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11" title="Left scallop edge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2" name="Google Shape;12;p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>
            <a:spLocks noGrp="1"/>
          </p:cNvSpPr>
          <p:nvPr>
            <p:ph type="ctrTitle"/>
          </p:nvPr>
        </p:nvSpPr>
        <p:spPr>
          <a:xfrm>
            <a:off x="995711" y="1273533"/>
            <a:ext cx="10318418" cy="439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Impact"/>
              <a:buNone/>
            </a:pPr>
            <a:r>
              <a:rPr lang="en-US" sz="9600" dirty="0"/>
              <a:t>FORT HAMILTON </a:t>
            </a:r>
            <a:r>
              <a:rPr lang="en-US" sz="9600" dirty="0" smtClean="0"/>
              <a:t>SAC</a:t>
            </a:r>
            <a:r>
              <a:rPr lang="en-US" sz="9600" dirty="0"/>
              <a:t/>
            </a:r>
            <a:br>
              <a:rPr lang="en-US" sz="9600" dirty="0"/>
            </a:br>
            <a:r>
              <a:rPr lang="en-US" sz="9600" dirty="0"/>
              <a:t> SUMMER </a:t>
            </a:r>
            <a:r>
              <a:rPr lang="en-US" sz="9600" dirty="0" smtClean="0"/>
              <a:t>CAMP</a:t>
            </a:r>
            <a:br>
              <a:rPr lang="en-US" sz="9600" dirty="0" smtClean="0"/>
            </a:br>
            <a:r>
              <a:rPr lang="en-US" sz="2600" dirty="0" smtClean="0"/>
              <a:t>(Grades K-5)</a:t>
            </a:r>
            <a:endParaRPr sz="2600" dirty="0"/>
          </a:p>
        </p:txBody>
      </p:sp>
      <p:sp>
        <p:nvSpPr>
          <p:cNvPr id="96" name="Google Shape;96;p1"/>
          <p:cNvSpPr txBox="1">
            <a:spLocks noGrp="1"/>
          </p:cNvSpPr>
          <p:nvPr>
            <p:ph type="subTitle" idx="1"/>
          </p:nvPr>
        </p:nvSpPr>
        <p:spPr>
          <a:xfrm>
            <a:off x="1513331" y="5181600"/>
            <a:ext cx="10280735" cy="157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/>
              <a:t>FORT HAMILTON YOUTH CENTER					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r>
              <a:rPr lang="en-US" sz="1400"/>
              <a:t>BUILDING 412, STERLING DRIVE		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r>
              <a:rPr lang="en-US" sz="1400"/>
              <a:t>USAG FORT HAMILTON NY 	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r>
              <a:rPr lang="en-US" sz="1400"/>
              <a:t>PHN: (718) 630-4518</a:t>
            </a:r>
            <a:r>
              <a:rPr lang="en-US"/>
              <a:t>	      			</a:t>
            </a:r>
            <a:endParaRPr sz="1600"/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7995" y="648079"/>
            <a:ext cx="1693850" cy="111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"/>
          <p:cNvSpPr txBox="1">
            <a:spLocks noGrp="1"/>
          </p:cNvSpPr>
          <p:nvPr>
            <p:ph type="title"/>
          </p:nvPr>
        </p:nvSpPr>
        <p:spPr>
          <a:xfrm>
            <a:off x="1174303" y="381010"/>
            <a:ext cx="101784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WEEK 8: ANIMAL KINGDOM </a:t>
            </a:r>
            <a:r>
              <a:rPr lang="en-US" sz="2100"/>
              <a:t>(Aug 22)</a:t>
            </a:r>
            <a:endParaRPr sz="2100"/>
          </a:p>
        </p:txBody>
      </p:sp>
      <p:sp>
        <p:nvSpPr>
          <p:cNvPr id="189" name="Google Shape;189;p9"/>
          <p:cNvSpPr txBox="1">
            <a:spLocks noGrp="1"/>
          </p:cNvSpPr>
          <p:nvPr>
            <p:ph type="body" idx="1"/>
          </p:nvPr>
        </p:nvSpPr>
        <p:spPr>
          <a:xfrm>
            <a:off x="913128" y="2286010"/>
            <a:ext cx="10178400" cy="3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lvl="1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Dramatic play will be transformed into a zoo (curriculum and activities throughout the day focus on literacy, math, STEM, and social skills enhanced through play) 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Cooking Project: Animal cookies, apple turtles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Kidz Bop Karaoke 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Fieldtrip: Prospect Park Zoo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Feature Friday: Madagascar viewing on the BIG screen at Fort Hamilton Theater</a:t>
            </a:r>
            <a:endParaRPr/>
          </a:p>
        </p:txBody>
      </p:sp>
      <p:pic>
        <p:nvPicPr>
          <p:cNvPr id="190" name="Google Shape;19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85550" y="4565701"/>
            <a:ext cx="2956575" cy="200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8475" y="4565699"/>
            <a:ext cx="2540900" cy="197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3975" y="4565701"/>
            <a:ext cx="1817025" cy="197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9"/>
          <p:cNvPicPr preferRelativeResize="0"/>
          <p:nvPr/>
        </p:nvPicPr>
        <p:blipFill rotWithShape="1">
          <a:blip r:embed="rId6">
            <a:alphaModFix/>
          </a:blip>
          <a:srcRect l="-2010" r="2009"/>
          <a:stretch/>
        </p:blipFill>
        <p:spPr>
          <a:xfrm>
            <a:off x="3185063" y="4613300"/>
            <a:ext cx="2407200" cy="19257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4" name="Google Shape;194;p9"/>
          <p:cNvGraphicFramePr/>
          <p:nvPr/>
        </p:nvGraphicFramePr>
        <p:xfrm>
          <a:off x="1203000" y="1345600"/>
          <a:ext cx="10287000" cy="792420"/>
        </p:xfrm>
        <a:graphic>
          <a:graphicData uri="http://schemas.openxmlformats.org/drawingml/2006/table">
            <a:tbl>
              <a:tblPr>
                <a:noFill/>
                <a:tableStyleId>{89D49293-D07C-40E2-A1F5-E5040EE28A3C}</a:tableStyleId>
              </a:tblPr>
              <a:tblGrid>
                <a:gridCol w="1815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Monday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8/22/2022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Tuesday 8/23/2022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Wednesday 8/24/2022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Thursday 8/25/2022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Friday 8/26/2022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Cooking Project 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09:00 Depart to PPZ</a:t>
                      </a:r>
                      <a:endParaRPr sz="1200" b="1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Kidz Bop Karaoke</a:t>
                      </a:r>
                      <a:endParaRPr sz="13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15:00 Swimming at FHCC</a:t>
                      </a:r>
                      <a:endParaRPr sz="1200" b="1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15:00 FHT 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WEEK 9: DIGGIN’ UP DINOS </a:t>
            </a:r>
            <a:r>
              <a:rPr lang="en-US" sz="2100"/>
              <a:t>(Aug 29)</a:t>
            </a:r>
            <a:endParaRPr sz="2100"/>
          </a:p>
        </p:txBody>
      </p:sp>
      <p:sp>
        <p:nvSpPr>
          <p:cNvPr id="200" name="Google Shape;200;p10"/>
          <p:cNvSpPr txBox="1">
            <a:spLocks noGrp="1"/>
          </p:cNvSpPr>
          <p:nvPr>
            <p:ph type="body" idx="1"/>
          </p:nvPr>
        </p:nvSpPr>
        <p:spPr>
          <a:xfrm>
            <a:off x="1006803" y="2286009"/>
            <a:ext cx="10178400" cy="3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lvl="1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Dramatic play will be transformed into a dino dig (literacy, math, and social skills enhanced through play) 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Cooking Project: Dino Eggs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Fieldtrip: Museum of Natural History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Feature Friday: We’re Back big screen viewing at Fort Hamilton Theater</a:t>
            </a:r>
            <a:endParaRPr/>
          </a:p>
          <a:p>
            <a:pPr marL="228600" lvl="0" indent="-101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201" name="Google Shape;20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2775" y="4110925"/>
            <a:ext cx="2016650" cy="239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78550" y="4401125"/>
            <a:ext cx="2314575" cy="210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0725" y="4110925"/>
            <a:ext cx="2041951" cy="239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05800" y="4401125"/>
            <a:ext cx="3384125" cy="21044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5" name="Google Shape;205;p10"/>
          <p:cNvGraphicFramePr/>
          <p:nvPr/>
        </p:nvGraphicFramePr>
        <p:xfrm>
          <a:off x="1197375" y="1308325"/>
          <a:ext cx="10287000" cy="792420"/>
        </p:xfrm>
        <a:graphic>
          <a:graphicData uri="http://schemas.openxmlformats.org/drawingml/2006/table">
            <a:tbl>
              <a:tblPr>
                <a:noFill/>
                <a:tableStyleId>{89D49293-D07C-40E2-A1F5-E5040EE28A3C}</a:tableStyleId>
              </a:tblPr>
              <a:tblGrid>
                <a:gridCol w="1815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Monday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8/29/2022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Tuesday 8/30/2022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Wednesday 8/31/2022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Thursday 9/1/2022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Friday 9/2/2022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Cooking Project 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09:00 Depart to MoNH</a:t>
                      </a:r>
                      <a:endParaRPr sz="1200" b="1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Excavating Extravaganza </a:t>
                      </a:r>
                      <a:endParaRPr sz="13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15:00 Bowling Center</a:t>
                      </a:r>
                      <a:endParaRPr sz="1200" b="1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15:00 FHT 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8991662af_0_35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Week 10: BACK TO SCHOOL BASH</a:t>
            </a:r>
            <a:r>
              <a:rPr lang="en-US" sz="2100"/>
              <a:t> (Sep. 5)</a:t>
            </a:r>
            <a:endParaRPr sz="2100"/>
          </a:p>
        </p:txBody>
      </p:sp>
      <p:sp>
        <p:nvSpPr>
          <p:cNvPr id="211" name="Google Shape;211;g118991662af_0_35"/>
          <p:cNvSpPr txBox="1">
            <a:spLocks noGrp="1"/>
          </p:cNvSpPr>
          <p:nvPr>
            <p:ph type="body" idx="1"/>
          </p:nvPr>
        </p:nvSpPr>
        <p:spPr>
          <a:xfrm>
            <a:off x="1251678" y="2286001"/>
            <a:ext cx="10178400" cy="3593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Dramatic play will be transformed into an apple orchard (curriculum and activities throughout the day focus on literacy, math, STEM, and social skills enhanced through play) </a:t>
            </a:r>
            <a:endParaRPr/>
          </a:p>
          <a:p>
            <a:pPr marL="685800" lvl="1" indent="-228600" algn="l" rtl="0"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Spotlight Activity Cooking Project: Caramel Apples</a:t>
            </a:r>
            <a:endParaRPr/>
          </a:p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During our ‘Super School Supplies’ spotlight activity, children will personalize their own composition books, pencil toppers, and make their own crazy crayon, </a:t>
            </a:r>
            <a:endParaRPr/>
          </a:p>
          <a:p>
            <a:pPr marL="685800" lvl="1" indent="-228600" algn="l" rtl="0"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We will say farewell to summer at our fair featuring bouncy house, face painting, snacks, and various carnival games</a:t>
            </a:r>
            <a:endParaRPr/>
          </a:p>
        </p:txBody>
      </p:sp>
      <p:graphicFrame>
        <p:nvGraphicFramePr>
          <p:cNvPr id="212" name="Google Shape;212;g118991662af_0_35"/>
          <p:cNvGraphicFramePr/>
          <p:nvPr/>
        </p:nvGraphicFramePr>
        <p:xfrm>
          <a:off x="1197375" y="1308325"/>
          <a:ext cx="10287000" cy="792420"/>
        </p:xfrm>
        <a:graphic>
          <a:graphicData uri="http://schemas.openxmlformats.org/drawingml/2006/table">
            <a:tbl>
              <a:tblPr>
                <a:noFill/>
                <a:tableStyleId>{89D49293-D07C-40E2-A1F5-E5040EE28A3C}</a:tableStyleId>
              </a:tblPr>
              <a:tblGrid>
                <a:gridCol w="1815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Monday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9/5/2022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Tuesday 9/6/2022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Wednesday 9/7/2022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Thursday 9/8/2022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Friday 9/9/2022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CLOSED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Cooking Project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Super School Supplies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“FAIR-well” Summer </a:t>
                      </a:r>
                      <a:endParaRPr sz="1200" b="1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15:00 FHMT 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3" name="Google Shape;213;g118991662af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400" y="4963975"/>
            <a:ext cx="2292950" cy="189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118991662af_0_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0836" y="4546787"/>
            <a:ext cx="2500727" cy="189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118991662af_0_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9050" y="4761900"/>
            <a:ext cx="1486200" cy="228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118991662af_0_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44325" y="4546775"/>
            <a:ext cx="2181225" cy="205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118991662af_0_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">
            <a:off x="8898262" y="5089658"/>
            <a:ext cx="2900751" cy="1631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118991662af_0_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955903">
            <a:off x="4157500" y="5686636"/>
            <a:ext cx="1486200" cy="1122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18991662af_0_21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SAC SUMMER CAMP OVERVIEW:</a:t>
            </a:r>
            <a:endParaRPr/>
          </a:p>
        </p:txBody>
      </p:sp>
      <p:sp>
        <p:nvSpPr>
          <p:cNvPr id="103" name="Google Shape;103;g118991662af_0_21"/>
          <p:cNvSpPr txBox="1">
            <a:spLocks noGrp="1"/>
          </p:cNvSpPr>
          <p:nvPr>
            <p:ph type="body" idx="1"/>
          </p:nvPr>
        </p:nvSpPr>
        <p:spPr>
          <a:xfrm>
            <a:off x="1251675" y="1721750"/>
            <a:ext cx="10178400" cy="4517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0" lvl="0" indent="0" algn="ctr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6000" b="1"/>
              <a:t>Hours of Operation: Camp 08:30 - 16:00</a:t>
            </a:r>
            <a:endParaRPr sz="6000" b="1"/>
          </a:p>
          <a:p>
            <a:pPr marL="0" lvl="0" indent="0" algn="ctr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6000" b="1"/>
              <a:t>Wrap Around Care is 06:30 - 17:30</a:t>
            </a:r>
            <a:endParaRPr sz="6000" b="1"/>
          </a:p>
          <a:p>
            <a:pPr marL="0" lvl="0" indent="0" algn="ctr" rtl="0">
              <a:spcBef>
                <a:spcPts val="700"/>
              </a:spcBef>
              <a:spcAft>
                <a:spcPts val="0"/>
              </a:spcAft>
              <a:buNone/>
            </a:pPr>
            <a:endParaRPr sz="3200" b="1"/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6000" b="1"/>
              <a:t>Field Trip Days: </a:t>
            </a:r>
            <a:endParaRPr sz="6000" b="1"/>
          </a:p>
          <a:p>
            <a:pPr marL="457200" lvl="0" indent="-342106" algn="l" rtl="0">
              <a:spcBef>
                <a:spcPts val="700"/>
              </a:spcBef>
              <a:spcAft>
                <a:spcPts val="0"/>
              </a:spcAft>
              <a:buSzPct val="100000"/>
              <a:buChar char="•"/>
            </a:pPr>
            <a:r>
              <a:rPr lang="en-US" sz="5500">
                <a:solidFill>
                  <a:schemeClr val="dk1"/>
                </a:solidFill>
              </a:rPr>
              <a:t>Weekly spaces that are not paid in full prior to </a:t>
            </a:r>
            <a:r>
              <a:rPr lang="en-US" sz="5500" b="1">
                <a:solidFill>
                  <a:schemeClr val="dk1"/>
                </a:solidFill>
              </a:rPr>
              <a:t>the Monday before the selected camp weeks</a:t>
            </a:r>
            <a:r>
              <a:rPr lang="en-US" sz="5500">
                <a:solidFill>
                  <a:schemeClr val="dk1"/>
                </a:solidFill>
              </a:rPr>
              <a:t>, will be offered to the next family on the waitlist Tuesday morning and will not be held</a:t>
            </a:r>
            <a:endParaRPr sz="5500">
              <a:solidFill>
                <a:schemeClr val="dk1"/>
              </a:solidFill>
            </a:endParaRPr>
          </a:p>
          <a:p>
            <a:pPr marL="457200" lvl="0" indent="-342106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5500"/>
              <a:t>Field trip days and locations are subject to change, advance notice will be provided to patrons</a:t>
            </a:r>
            <a:endParaRPr sz="5500"/>
          </a:p>
          <a:p>
            <a:pPr marL="1371600" lvl="1" indent="-342106" algn="l" rtl="0">
              <a:spcBef>
                <a:spcPts val="0"/>
              </a:spcBef>
              <a:spcAft>
                <a:spcPts val="0"/>
              </a:spcAft>
              <a:buSzPct val="100000"/>
              <a:buChar char="–"/>
            </a:pPr>
            <a:r>
              <a:rPr lang="en-US" sz="5500" b="1"/>
              <a:t>Tuesdays:</a:t>
            </a:r>
            <a:r>
              <a:rPr lang="en-US" sz="5500"/>
              <a:t> Large Field Trip (off post)</a:t>
            </a:r>
            <a:endParaRPr sz="5500"/>
          </a:p>
          <a:p>
            <a:pPr marL="1371600" lvl="1" indent="-342106" algn="l" rtl="0">
              <a:spcBef>
                <a:spcPts val="0"/>
              </a:spcBef>
              <a:spcAft>
                <a:spcPts val="0"/>
              </a:spcAft>
              <a:buSzPct val="100000"/>
              <a:buChar char="–"/>
            </a:pPr>
            <a:r>
              <a:rPr lang="en-US" sz="5500" b="1"/>
              <a:t>Thursdays:</a:t>
            </a:r>
            <a:r>
              <a:rPr lang="en-US" sz="5500"/>
              <a:t> On post outings; Fort Hamilton Bowling Center, Taylor Field, Fort Hamilton Community Club Pool (grades 1-5), Water Play for Kinders at SAC</a:t>
            </a:r>
            <a:endParaRPr sz="5500"/>
          </a:p>
          <a:p>
            <a:pPr marL="1371600" lvl="1" indent="-342106" algn="l" rtl="0">
              <a:spcBef>
                <a:spcPts val="0"/>
              </a:spcBef>
              <a:spcAft>
                <a:spcPts val="0"/>
              </a:spcAft>
              <a:buSzPct val="100000"/>
              <a:buChar char="–"/>
            </a:pPr>
            <a:r>
              <a:rPr lang="en-US" sz="5500" b="1"/>
              <a:t>Fridays:</a:t>
            </a:r>
            <a:r>
              <a:rPr lang="en-US" sz="5500"/>
              <a:t> Movie screening at the Fort Hamilton Theater. </a:t>
            </a:r>
            <a:endParaRPr sz="5500"/>
          </a:p>
          <a:p>
            <a:pPr marL="1828800" lvl="2" indent="-342106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5500" i="1"/>
              <a:t>Parents must pick up from here NLT 17:30</a:t>
            </a:r>
            <a:endParaRPr sz="5500" i="1"/>
          </a:p>
          <a:p>
            <a:pPr marL="137160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sz="5500" i="1"/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sz="4500"/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WEEK 1: PARTY IN THE USA </a:t>
            </a:r>
            <a:r>
              <a:rPr lang="en-US" sz="2100"/>
              <a:t>(July 4)</a:t>
            </a:r>
            <a:endParaRPr sz="2100"/>
          </a:p>
        </p:txBody>
      </p:sp>
      <p:sp>
        <p:nvSpPr>
          <p:cNvPr id="109" name="Google Shape;109;p6"/>
          <p:cNvSpPr txBox="1">
            <a:spLocks noGrp="1"/>
          </p:cNvSpPr>
          <p:nvPr>
            <p:ph type="body" idx="1"/>
          </p:nvPr>
        </p:nvSpPr>
        <p:spPr>
          <a:xfrm>
            <a:off x="1251640" y="2058317"/>
            <a:ext cx="10178400" cy="3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lvl="1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Dramatic play will be transformed into a birthday party (curriculum and activities throughout the day focus on literacy, math, STEM, and social skills enhanced through play) 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Spotlight Activity Cooking Project: Red, White, &amp; Blue fruit kabobs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Spotlight Activity : BBQ/ Picnic on Taylor Field</a:t>
            </a:r>
            <a:endParaRPr sz="600"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Spotlight Activity : Red, White, &amp; Blue Color Run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Red, White, &amp; Bowling at Fort Hamilton Bowling Center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Feature Friday: The American Tail screening at the Fort Hamilton Theater</a:t>
            </a:r>
            <a:endParaRPr/>
          </a:p>
        </p:txBody>
      </p:sp>
      <p:pic>
        <p:nvPicPr>
          <p:cNvPr id="110" name="Google Shape;11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4479" y="4720767"/>
            <a:ext cx="2477095" cy="1907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7327" y="4720772"/>
            <a:ext cx="1639447" cy="19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48000" y="4720775"/>
            <a:ext cx="2812900" cy="19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3200" y="4045275"/>
            <a:ext cx="1809350" cy="25828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4" name="Google Shape;114;p6"/>
          <p:cNvGraphicFramePr/>
          <p:nvPr/>
        </p:nvGraphicFramePr>
        <p:xfrm>
          <a:off x="1197350" y="1219850"/>
          <a:ext cx="10287000" cy="792420"/>
        </p:xfrm>
        <a:graphic>
          <a:graphicData uri="http://schemas.openxmlformats.org/drawingml/2006/table">
            <a:tbl>
              <a:tblPr>
                <a:noFill/>
                <a:tableStyleId>{89D49293-D07C-40E2-A1F5-E5040EE28A3C}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Monday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7/4/2022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Tuesday 7/5/2022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Wednesday 7/6/2022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Thursday 7/7/2022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Friday 7/8/2022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CLOSED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200" b="1" u="sng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11:00 BBQ @ Taylor Field</a:t>
                      </a:r>
                      <a:endParaRPr sz="1300" b="1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10:00 Color Run</a:t>
                      </a:r>
                      <a:endParaRPr sz="13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15:00 Bowling Center</a:t>
                      </a:r>
                      <a:endParaRPr sz="1200" b="1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15:00 FHT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"/>
          <p:cNvSpPr txBox="1">
            <a:spLocks noGrp="1"/>
          </p:cNvSpPr>
          <p:nvPr>
            <p:ph type="title"/>
          </p:nvPr>
        </p:nvSpPr>
        <p:spPr>
          <a:xfrm>
            <a:off x="773825" y="169550"/>
            <a:ext cx="110946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WEEK 2: WE ALL SCREAM FOR ICE CREAM </a:t>
            </a:r>
            <a:r>
              <a:rPr lang="en-US" sz="2100"/>
              <a:t>(July 11)</a:t>
            </a:r>
            <a:endParaRPr sz="2100"/>
          </a:p>
        </p:txBody>
      </p:sp>
      <p:sp>
        <p:nvSpPr>
          <p:cNvPr id="120" name="Google Shape;120;p2"/>
          <p:cNvSpPr txBox="1">
            <a:spLocks noGrp="1"/>
          </p:cNvSpPr>
          <p:nvPr>
            <p:ph type="body" idx="1"/>
          </p:nvPr>
        </p:nvSpPr>
        <p:spPr>
          <a:xfrm>
            <a:off x="1135596" y="1874531"/>
            <a:ext cx="10178400" cy="3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Dramatic play will be transformed into an ice-cream shop (curriculum and activities throughout the day focus on literacy, math, STEM, and social skills enhanced through play) </a:t>
            </a:r>
            <a:endParaRPr/>
          </a:p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Spotlight Activity: Cooking Project: Ice Cream Soccer Ball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Spotlight Activity: Snow Cone Party 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Field Trip: Museum of Ice Cream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Feature Friday: Lilo &amp; Stitch on the BIG screen</a:t>
            </a:r>
            <a:endParaRPr/>
          </a:p>
          <a:p>
            <a:pPr marL="228600" lvl="0" indent="-101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121" name="Google Shape;12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5514" y="4362424"/>
            <a:ext cx="2040661" cy="241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4125" y="4254425"/>
            <a:ext cx="3054000" cy="251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85725" y="4352475"/>
            <a:ext cx="2333625" cy="24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19977" y="3091542"/>
            <a:ext cx="2699375" cy="18706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5" name="Google Shape;125;p2"/>
          <p:cNvGraphicFramePr/>
          <p:nvPr/>
        </p:nvGraphicFramePr>
        <p:xfrm>
          <a:off x="1197350" y="1219850"/>
          <a:ext cx="10287000" cy="792420"/>
        </p:xfrm>
        <a:graphic>
          <a:graphicData uri="http://schemas.openxmlformats.org/drawingml/2006/table">
            <a:tbl>
              <a:tblPr>
                <a:noFill/>
                <a:tableStyleId>{89D49293-D07C-40E2-A1F5-E5040EE28A3C}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Monday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7/11/2022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Tuesday 7/12/2022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Wednesday 7/13/2022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Thursday 7/14/2022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Friday 7/15/2022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3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Cooking Project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09:00 Depart for MoIC</a:t>
                      </a:r>
                      <a:endParaRPr sz="1300" b="1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Snow Cone Party </a:t>
                      </a:r>
                      <a:endParaRPr sz="13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15:00 Swimming at FHCC</a:t>
                      </a:r>
                      <a:endParaRPr sz="1200" b="1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15:00 FHT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6" name="Google Shape;12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8025" y="4697775"/>
            <a:ext cx="2880300" cy="216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WEEK 3: HAKUNA MATATA </a:t>
            </a:r>
            <a:r>
              <a:rPr lang="en-US" sz="2100"/>
              <a:t>(July 18)</a:t>
            </a:r>
            <a:endParaRPr sz="2100"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1087253" y="2238668"/>
            <a:ext cx="10178400" cy="3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lvl="1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Dramatic play will be transformed into a theater (curriculum and activities throughout the day focus on literacy, math, STEM, and social skills enhanced through play) 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Cooking Project: Simba’s Slimy Grub Gnocchi 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Fieldtrip: Lion King on Broadway </a:t>
            </a:r>
            <a:r>
              <a:rPr lang="en-US" b="1" i="1" u="sng"/>
              <a:t>**WEDNESDAY Field Trip** LATE RETURN</a:t>
            </a:r>
            <a:endParaRPr b="1" i="1" u="sng"/>
          </a:p>
          <a:p>
            <a:pPr marL="685800" lvl="1" indent="-228600" algn="l" rtl="0"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Feature Friday: Children will put on a production at the Fort Hamilton Theater</a:t>
            </a:r>
            <a:endParaRPr/>
          </a:p>
          <a:p>
            <a:pPr marL="1143000" lvl="2" indent="-228600" algn="l" rtl="0"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Parents invited to attend</a:t>
            </a:r>
            <a:endParaRPr/>
          </a:p>
        </p:txBody>
      </p:sp>
      <p:pic>
        <p:nvPicPr>
          <p:cNvPr id="133" name="Google Shape;13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7325" y="3725775"/>
            <a:ext cx="2571750" cy="310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8200" y="4124325"/>
            <a:ext cx="1858375" cy="270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2913" y="4312975"/>
            <a:ext cx="1921687" cy="251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7225" y="4312975"/>
            <a:ext cx="1756950" cy="25135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7" name="Google Shape;137;p4"/>
          <p:cNvGraphicFramePr/>
          <p:nvPr/>
        </p:nvGraphicFramePr>
        <p:xfrm>
          <a:off x="1197350" y="1219850"/>
          <a:ext cx="10287000" cy="792420"/>
        </p:xfrm>
        <a:graphic>
          <a:graphicData uri="http://schemas.openxmlformats.org/drawingml/2006/table">
            <a:tbl>
              <a:tblPr>
                <a:noFill/>
                <a:tableStyleId>{89D49293-D07C-40E2-A1F5-E5040EE28A3C}</a:tableStyleId>
              </a:tblPr>
              <a:tblGrid>
                <a:gridCol w="1815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4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3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Monday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7/18/2022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Tuesday 7/19/2022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**Wednesday 7/20/2022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Thursday 7/21/2022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Friday 7/22/2022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Cooking Project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Play Practice 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200" b="1" u="sng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**12:30 Depart for Lion King</a:t>
                      </a:r>
                      <a:endParaRPr sz="13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15:00 Bowling Center</a:t>
                      </a:r>
                      <a:endParaRPr sz="1200" b="1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15:00 FHMT SAC Production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8" name="Google Shape;138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33002">
            <a:off x="4456800" y="4678287"/>
            <a:ext cx="2790825" cy="178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1257303" y="314660"/>
            <a:ext cx="101784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WEEK 4: SLIME TIME </a:t>
            </a:r>
            <a:r>
              <a:rPr lang="en-US" sz="2600"/>
              <a:t>(July 25)</a:t>
            </a:r>
            <a:r>
              <a:rPr lang="en-US"/>
              <a:t> </a:t>
            </a:r>
            <a:endParaRPr sz="2100"/>
          </a:p>
        </p:txBody>
      </p:sp>
      <p:sp>
        <p:nvSpPr>
          <p:cNvPr id="144" name="Google Shape;144;p8"/>
          <p:cNvSpPr txBox="1">
            <a:spLocks noGrp="1"/>
          </p:cNvSpPr>
          <p:nvPr>
            <p:ph type="body" idx="1"/>
          </p:nvPr>
        </p:nvSpPr>
        <p:spPr>
          <a:xfrm>
            <a:off x="932465" y="2311810"/>
            <a:ext cx="10178400" cy="3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Dramatic play will be transformed into the beach (curriculum and activities throughout the day focus on literacy, math, STEM, and social skills enhanced through play)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Spotlight Activity Cooking Project: Krabby Patty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Fieldtrip : Nickelodeon Universe Theme Park</a:t>
            </a:r>
            <a:endParaRPr/>
          </a:p>
          <a:p>
            <a:pPr marL="685800" lvl="1" indent="-228600" algn="l" rtl="0"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Spotlight Activity: Slime Spectacular (children will make all different kinds of slime, and have a chance to slime the staff)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Feature Friday: The Spongebob Movie presented at the FH Theater</a:t>
            </a:r>
            <a:endParaRPr/>
          </a:p>
          <a:p>
            <a:pPr marL="228600" lvl="0" indent="-101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145" name="Google Shape;14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0925" y="4848700"/>
            <a:ext cx="3320100" cy="19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1413" y="4848700"/>
            <a:ext cx="2030626" cy="19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3000" y="4848700"/>
            <a:ext cx="1599525" cy="19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12550" y="4141325"/>
            <a:ext cx="2510475" cy="2677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9" name="Google Shape;149;p8"/>
          <p:cNvGraphicFramePr/>
          <p:nvPr/>
        </p:nvGraphicFramePr>
        <p:xfrm>
          <a:off x="1203000" y="1306900"/>
          <a:ext cx="10287000" cy="792420"/>
        </p:xfrm>
        <a:graphic>
          <a:graphicData uri="http://schemas.openxmlformats.org/drawingml/2006/table">
            <a:tbl>
              <a:tblPr>
                <a:noFill/>
                <a:tableStyleId>{89D49293-D07C-40E2-A1F5-E5040EE28A3C}</a:tableStyleId>
              </a:tblPr>
              <a:tblGrid>
                <a:gridCol w="1815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Monday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7/25/2022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Tuesday 7/26/2022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Wednesday 7/27/2022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Thursday 7/28/2022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Friday 7/29/2022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Cooking Project 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10:30 Depart to Nickelodeon</a:t>
                      </a:r>
                      <a:endParaRPr sz="1200" b="1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Slime Spectacular </a:t>
                      </a:r>
                      <a:endParaRPr sz="13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15:00 Swimming at FHCC</a:t>
                      </a:r>
                      <a:endParaRPr sz="1200" b="1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15:00 FHMT 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 txBox="1">
            <a:spLocks noGrp="1"/>
          </p:cNvSpPr>
          <p:nvPr>
            <p:ph type="title"/>
          </p:nvPr>
        </p:nvSpPr>
        <p:spPr>
          <a:xfrm>
            <a:off x="1209950" y="493525"/>
            <a:ext cx="104109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WEEK 5: UNDERWATER EXPLORATION </a:t>
            </a:r>
            <a:r>
              <a:rPr lang="en-US" sz="2100"/>
              <a:t>(Aug 1)</a:t>
            </a:r>
            <a:endParaRPr sz="2850"/>
          </a:p>
        </p:txBody>
      </p:sp>
      <p:sp>
        <p:nvSpPr>
          <p:cNvPr id="155" name="Google Shape;155;p3"/>
          <p:cNvSpPr txBox="1">
            <a:spLocks noGrp="1"/>
          </p:cNvSpPr>
          <p:nvPr>
            <p:ph type="body" idx="1"/>
          </p:nvPr>
        </p:nvSpPr>
        <p:spPr>
          <a:xfrm>
            <a:off x="1006803" y="2333413"/>
            <a:ext cx="10178400" cy="3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lvl="1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Dramatic play will be transformed into the beach (curriculum and activities throughout the day focus on literacy, math, STEM, and social skills enhanced through play) </a:t>
            </a:r>
            <a:endParaRPr sz="1800"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Spotlight Activity Cooking Project: Fruit Smoothies</a:t>
            </a:r>
            <a:endParaRPr sz="1800"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Spotlight Activity Guest Visitor: MWR fitness instructor</a:t>
            </a:r>
            <a:endParaRPr sz="1800"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Spotlight Activity Large Dance-Dance Revolution set up in the gym. 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Field Trip: Frog Falls, Picatinny Arsenal 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Feature Friday: Moana- big screen viewing at Fort Hamilton Theater </a:t>
            </a:r>
            <a:endParaRPr sz="1800"/>
          </a:p>
          <a:p>
            <a:pPr marL="228600" lvl="0" indent="-101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156" name="Google Shape;15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9950" y="4962125"/>
            <a:ext cx="2237051" cy="180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0950" y="5017476"/>
            <a:ext cx="3043775" cy="175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92850" y="3298400"/>
            <a:ext cx="3427951" cy="166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18675" y="5030245"/>
            <a:ext cx="4602127" cy="17505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0" name="Google Shape;160;p3"/>
          <p:cNvGraphicFramePr/>
          <p:nvPr/>
        </p:nvGraphicFramePr>
        <p:xfrm>
          <a:off x="1209950" y="1316575"/>
          <a:ext cx="10287000" cy="792420"/>
        </p:xfrm>
        <a:graphic>
          <a:graphicData uri="http://schemas.openxmlformats.org/drawingml/2006/table">
            <a:tbl>
              <a:tblPr>
                <a:noFill/>
                <a:tableStyleId>{89D49293-D07C-40E2-A1F5-E5040EE28A3C}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Monday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8/1/2022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Tuesday 8/2/2022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Wednesday 8/3/2022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Thursday 8/4/2022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Friday 8/5/2022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Cooking Project 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09:00 Depart to Frog Falls</a:t>
                      </a:r>
                      <a:endParaRPr sz="1200" b="1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MWR Fitness Class</a:t>
                      </a:r>
                      <a:endParaRPr sz="13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15:00 Bowling Center</a:t>
                      </a:r>
                      <a:endParaRPr sz="1200" b="1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15:00 FHT 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WEEK 6: JUST KEEP SWIMMING </a:t>
            </a:r>
            <a:r>
              <a:rPr lang="en-US" sz="2100"/>
              <a:t>(Aug 8)</a:t>
            </a:r>
            <a:endParaRPr sz="2100"/>
          </a:p>
        </p:txBody>
      </p:sp>
      <p:sp>
        <p:nvSpPr>
          <p:cNvPr id="166" name="Google Shape;166;p5"/>
          <p:cNvSpPr txBox="1">
            <a:spLocks noGrp="1"/>
          </p:cNvSpPr>
          <p:nvPr>
            <p:ph type="body" idx="1"/>
          </p:nvPr>
        </p:nvSpPr>
        <p:spPr>
          <a:xfrm>
            <a:off x="1164628" y="2223384"/>
            <a:ext cx="10178400" cy="3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lvl="1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Dramatic play will be transformed into an aquarium (curriculum and activities throughout the day focus on literacy, math, STEM, and social skills enhanced through play)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Cooking Project: Jello Aquarium </a:t>
            </a:r>
            <a:endParaRPr sz="1800"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Field Trip: Sea Life 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Feature Friday: Finding Nemo- big screen viewing at Fort Hamilton Theater </a:t>
            </a:r>
            <a:endParaRPr b="1"/>
          </a:p>
          <a:p>
            <a:pPr marL="685800" lvl="1" indent="-1143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228600" lvl="0" indent="-101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167" name="Google Shape;16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0562" y="4172050"/>
            <a:ext cx="2465875" cy="256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0350" y="4149625"/>
            <a:ext cx="3434000" cy="26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2639" y="4149625"/>
            <a:ext cx="2070085" cy="26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06650" y="4127200"/>
            <a:ext cx="2400300" cy="26081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1" name="Google Shape;171;p5"/>
          <p:cNvGraphicFramePr/>
          <p:nvPr/>
        </p:nvGraphicFramePr>
        <p:xfrm>
          <a:off x="1209950" y="1316575"/>
          <a:ext cx="10287000" cy="792420"/>
        </p:xfrm>
        <a:graphic>
          <a:graphicData uri="http://schemas.openxmlformats.org/drawingml/2006/table">
            <a:tbl>
              <a:tblPr>
                <a:noFill/>
                <a:tableStyleId>{89D49293-D07C-40E2-A1F5-E5040EE28A3C}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Monday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8/8/2022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Tuesday 8/9/2022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Wednesday 8/10/2022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Thursday 8/11/2022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Friday 8/12/2022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Cooking Project 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09:00 Depart to Sea Life</a:t>
                      </a:r>
                      <a:endParaRPr sz="1200" b="1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Jellyfish Sensory Bottles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15:00 Swimming at FHCC</a:t>
                      </a:r>
                      <a:endParaRPr sz="1200" b="1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15:00 FHMT 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WEEK 7: TO INFINITY &amp; BEYOND </a:t>
            </a:r>
            <a:r>
              <a:rPr lang="en-US" sz="2100"/>
              <a:t>(Aug 15)</a:t>
            </a:r>
            <a:endParaRPr sz="2100"/>
          </a:p>
        </p:txBody>
      </p:sp>
      <p:sp>
        <p:nvSpPr>
          <p:cNvPr id="177" name="Google Shape;177;p7"/>
          <p:cNvSpPr txBox="1">
            <a:spLocks noGrp="1"/>
          </p:cNvSpPr>
          <p:nvPr>
            <p:ph type="body" idx="1"/>
          </p:nvPr>
        </p:nvSpPr>
        <p:spPr>
          <a:xfrm>
            <a:off x="948750" y="2330026"/>
            <a:ext cx="10178400" cy="38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lvl="1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Dramatic play will be transformed into a space station (curriculum and activities throughout the day focus on literacy, math, STEM, and social skills enhanced through play)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Cooking Project: Rock melon &amp; strawberry rockets, astronaut ice-cream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Fieldtrip: Liberty Science Center</a:t>
            </a:r>
            <a:endParaRPr sz="600"/>
          </a:p>
          <a:p>
            <a:pPr marL="6858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Cosmic Bowling FH Bowling Center</a:t>
            </a:r>
            <a:endParaRPr/>
          </a:p>
          <a:p>
            <a:pPr marL="685800" lvl="1" indent="-228600" algn="l" rtl="0"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Feature Friday: Toy Story BIG screen viewing at FHT</a:t>
            </a:r>
            <a:endParaRPr/>
          </a:p>
          <a:p>
            <a:pPr marL="228600" lvl="0" indent="-101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178" name="Google Shape;17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3875" y="4913775"/>
            <a:ext cx="2297562" cy="167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0838" y="4947975"/>
            <a:ext cx="2262725" cy="160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9500" y="4913778"/>
            <a:ext cx="1666875" cy="167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76692" y="4913775"/>
            <a:ext cx="1593833" cy="167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51775" y="3056600"/>
            <a:ext cx="2833375" cy="353212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3" name="Google Shape;183;p7"/>
          <p:cNvGraphicFramePr/>
          <p:nvPr/>
        </p:nvGraphicFramePr>
        <p:xfrm>
          <a:off x="1203000" y="1345600"/>
          <a:ext cx="10287000" cy="792420"/>
        </p:xfrm>
        <a:graphic>
          <a:graphicData uri="http://schemas.openxmlformats.org/drawingml/2006/table">
            <a:tbl>
              <a:tblPr>
                <a:noFill/>
                <a:tableStyleId>{89D49293-D07C-40E2-A1F5-E5040EE28A3C}</a:tableStyleId>
              </a:tblPr>
              <a:tblGrid>
                <a:gridCol w="1815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Monday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8/15/2022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Tuesday 8/16/2022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Wednesday 8/17/2022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Thursday 8/18/2022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Friday 8/19/2022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Cooking Project 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09:00 Depart to LSC</a:t>
                      </a:r>
                      <a:endParaRPr sz="1200" b="1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Virtual Fieldstrip of the ISS</a:t>
                      </a:r>
                      <a:endParaRPr sz="13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15:00 Bowling Center</a:t>
                      </a:r>
                      <a:endParaRPr sz="1200" b="1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15:00 FHMT 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rgbClr val="000000"/>
      </a:dk1>
      <a:lt1>
        <a:srgbClr val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1205</Words>
  <Application>Microsoft Office PowerPoint</Application>
  <PresentationFormat>Widescreen</PresentationFormat>
  <Paragraphs>177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Impact</vt:lpstr>
      <vt:lpstr>Gill Sans</vt:lpstr>
      <vt:lpstr>Arial</vt:lpstr>
      <vt:lpstr>Badge</vt:lpstr>
      <vt:lpstr>FORT HAMILTON SAC  SUMMER CAMP (Grades K-5)</vt:lpstr>
      <vt:lpstr>SAC SUMMER CAMP OVERVIEW:</vt:lpstr>
      <vt:lpstr>WEEK 1: PARTY IN THE USA (July 4)</vt:lpstr>
      <vt:lpstr>WEEK 2: WE ALL SCREAM FOR ICE CREAM (July 11)</vt:lpstr>
      <vt:lpstr>WEEK 3: HAKUNA MATATA (July 18)</vt:lpstr>
      <vt:lpstr>WEEK 4: SLIME TIME (July 25) </vt:lpstr>
      <vt:lpstr>WEEK 5: UNDERWATER EXPLORATION (Aug 1)</vt:lpstr>
      <vt:lpstr>WEEK 6: JUST KEEP SWIMMING (Aug 8)</vt:lpstr>
      <vt:lpstr>WEEK 7: TO INFINITY &amp; BEYOND (Aug 15)</vt:lpstr>
      <vt:lpstr>WEEK 8: ANIMAL KINGDOM (Aug 22)</vt:lpstr>
      <vt:lpstr>WEEK 9: DIGGIN’ UP DINOS (Aug 29)</vt:lpstr>
      <vt:lpstr>Week 10: BACK TO SCHOOL BASH (Sep. 5)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FORT HAMILTON SAC  SUMMER CAMP</dc:title>
  <dc:creator>Rees, April L Ms NAF USA</dc:creator>
  <cp:lastModifiedBy>Sheehan, Lisa Mrs CIV USA IMCOM</cp:lastModifiedBy>
  <cp:revision>21</cp:revision>
  <dcterms:created xsi:type="dcterms:W3CDTF">2021-04-08T14:53:05Z</dcterms:created>
  <dcterms:modified xsi:type="dcterms:W3CDTF">2022-03-15T11:27:31Z</dcterms:modified>
</cp:coreProperties>
</file>