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embeddedFontLst>
    <p:embeddedFont>
      <p:font typeface="Gill Sans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FEA1517-EE55-4261-9AA1-1DC2D200692A}">
  <a:tblStyle styleId="{1FEA1517-EE55-4261-9AA1-1DC2D20069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illSans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Gill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6889d653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06889d65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06ccea2755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06ccea275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8991662af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18991662a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06ccea2755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06ccea275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accent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 title="scalloped circle"/>
          <p:cNvSpPr/>
          <p:nvPr/>
        </p:nvSpPr>
        <p:spPr>
          <a:xfrm>
            <a:off x="3557016" y="630936"/>
            <a:ext cx="5235575" cy="5229225"/>
          </a:xfrm>
          <a:custGeom>
            <a:rect b="b" l="l" r="r" t="t"/>
            <a:pathLst>
              <a:path extrusionOk="0" h="3294" w="3298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i="0" sz="200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0" type="dt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" type="body"/>
          </p:nvPr>
        </p:nvSpPr>
        <p:spPr>
          <a:xfrm rot="5400000">
            <a:off x="4544044" y="-1006365"/>
            <a:ext cx="3593591" cy="10178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type="title"/>
          </p:nvPr>
        </p:nvSpPr>
        <p:spPr>
          <a:xfrm rot="5400000">
            <a:off x="8012185" y="2436522"/>
            <a:ext cx="5600404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 rot="5400000">
            <a:off x="2653390" y="-1013705"/>
            <a:ext cx="5600405" cy="8392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dk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  <a:defRPr sz="8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i="0" sz="20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3" name="Google Shape;33;p4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34" name="Google Shape;34;p4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rect b="b" l="l" r="r" t="t"/>
              <a:pathLst>
                <a:path extrusionOk="0" h="4320" w="1773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" name="Google Shape;35;p4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rect b="b" l="l" r="r" t="t"/>
              <a:pathLst>
                <a:path extrusionOk="0" h="4320" w="1037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2" type="body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1252728" y="381000"/>
            <a:ext cx="10172700" cy="1493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1251678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6"/>
          <p:cNvSpPr txBox="1"/>
          <p:nvPr>
            <p:ph idx="2" type="body"/>
          </p:nvPr>
        </p:nvSpPr>
        <p:spPr>
          <a:xfrm>
            <a:off x="1257300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3" type="body"/>
          </p:nvPr>
        </p:nvSpPr>
        <p:spPr>
          <a:xfrm>
            <a:off x="6633864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6"/>
          <p:cNvSpPr txBox="1"/>
          <p:nvPr>
            <p:ph idx="4" type="body"/>
          </p:nvPr>
        </p:nvSpPr>
        <p:spPr>
          <a:xfrm>
            <a:off x="6633864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3" name="Google Shape;63;p9"/>
          <p:cNvSpPr txBox="1"/>
          <p:nvPr>
            <p:ph type="title"/>
          </p:nvPr>
        </p:nvSpPr>
        <p:spPr>
          <a:xfrm>
            <a:off x="8337884" y="457199"/>
            <a:ext cx="3092115" cy="11966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b="1" i="0" sz="190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" type="body"/>
          </p:nvPr>
        </p:nvSpPr>
        <p:spPr>
          <a:xfrm>
            <a:off x="765051" y="920377"/>
            <a:ext cx="6158418" cy="4985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3810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55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6pPr>
            <a:lvl7pPr indent="-355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8pPr>
            <a:lvl9pPr indent="-355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9"/>
          <p:cNvSpPr txBox="1"/>
          <p:nvPr>
            <p:ph idx="2" type="body"/>
          </p:nvPr>
        </p:nvSpPr>
        <p:spPr>
          <a:xfrm>
            <a:off x="8337885" y="1741336"/>
            <a:ext cx="3092115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9"/>
          <p:cNvSpPr txBox="1"/>
          <p:nvPr>
            <p:ph idx="10" type="dt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1" type="ftr"/>
          </p:nvPr>
        </p:nvSpPr>
        <p:spPr>
          <a:xfrm>
            <a:off x="2103620" y="6375679"/>
            <a:ext cx="348217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2" type="sldNum"/>
          </p:nvPr>
        </p:nvSpPr>
        <p:spPr>
          <a:xfrm>
            <a:off x="5691014" y="6375679"/>
            <a:ext cx="1232456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/>
          <p:nvPr>
            <p:ph idx="2" type="pic"/>
          </p:nvPr>
        </p:nvSpPr>
        <p:spPr>
          <a:xfrm>
            <a:off x="283464" y="0"/>
            <a:ext cx="7355585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0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3" name="Google Shape;73;p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0"/>
          <p:cNvSpPr txBox="1"/>
          <p:nvPr>
            <p:ph type="title"/>
          </p:nvPr>
        </p:nvSpPr>
        <p:spPr>
          <a:xfrm>
            <a:off x="8337883" y="457200"/>
            <a:ext cx="3092117" cy="11966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b="1" i="0" sz="19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8337883" y="1741336"/>
            <a:ext cx="3092117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10"/>
          <p:cNvSpPr txBox="1"/>
          <p:nvPr>
            <p:ph idx="10" type="dt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1" type="ftr"/>
          </p:nvPr>
        </p:nvSpPr>
        <p:spPr>
          <a:xfrm>
            <a:off x="2103621" y="6375679"/>
            <a:ext cx="3482178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5687568" y="6375679"/>
            <a:ext cx="123444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b="0" i="0" sz="51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b="0" i="0" sz="18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17500" lvl="6" marL="32004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17500" lvl="7" marL="3657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17500" lvl="8" marL="41148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 title="Left scallop edge"/>
          <p:cNvSpPr/>
          <p:nvPr/>
        </p:nvSpPr>
        <p:spPr>
          <a:xfrm>
            <a:off x="0" y="0"/>
            <a:ext cx="885825" cy="6858000"/>
          </a:xfrm>
          <a:custGeom>
            <a:rect b="b" l="l" r="r" t="t"/>
            <a:pathLst>
              <a:path extrusionOk="0" h="4320" w="558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2" name="Google Shape;12;p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11.png"/><Relationship Id="rId5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/>
          <p:nvPr>
            <p:ph type="ctrTitle"/>
          </p:nvPr>
        </p:nvSpPr>
        <p:spPr>
          <a:xfrm>
            <a:off x="1078523" y="1098388"/>
            <a:ext cx="10318500" cy="43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Impact"/>
              <a:buNone/>
            </a:pPr>
            <a:r>
              <a:rPr lang="en-US" sz="8500"/>
              <a:t>FORT HAMILTON SAC</a:t>
            </a:r>
            <a:br>
              <a:rPr lang="en-US" sz="8500"/>
            </a:br>
            <a:r>
              <a:rPr lang="en-US" sz="8500"/>
              <a:t> SUMMER CAMP 2023</a:t>
            </a:r>
            <a:endParaRPr sz="8500"/>
          </a:p>
        </p:txBody>
      </p:sp>
      <p:sp>
        <p:nvSpPr>
          <p:cNvPr id="96" name="Google Shape;96;p13"/>
          <p:cNvSpPr txBox="1"/>
          <p:nvPr>
            <p:ph idx="1" type="subTitle"/>
          </p:nvPr>
        </p:nvSpPr>
        <p:spPr>
          <a:xfrm>
            <a:off x="1513331" y="5181600"/>
            <a:ext cx="10280735" cy="157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FORT HAMILTON YOUTH CENTER					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BUILDING 412, STERLING DRIVE		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USAG FORT HAMILTON NY 	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PHN: (718) 630-4518</a:t>
            </a:r>
            <a:r>
              <a:rPr lang="en-US"/>
              <a:t>	      			</a:t>
            </a:r>
            <a:endParaRPr sz="1600"/>
          </a:p>
        </p:txBody>
      </p:sp>
      <p:pic>
        <p:nvPicPr>
          <p:cNvPr id="97" name="Google Shape;9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0795" y="676379"/>
            <a:ext cx="1693850" cy="111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4830" y="4323175"/>
            <a:ext cx="1145807" cy="117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>
            <a:off x="1209950" y="493525"/>
            <a:ext cx="10410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5: HERO’S JOURNEY </a:t>
            </a:r>
            <a:r>
              <a:rPr lang="en-US" sz="2100"/>
              <a:t>(July 31-August 4)</a:t>
            </a:r>
            <a:endParaRPr sz="2850"/>
          </a:p>
        </p:txBody>
      </p:sp>
      <p:sp>
        <p:nvSpPr>
          <p:cNvPr id="167" name="Google Shape;167;p22"/>
          <p:cNvSpPr txBox="1"/>
          <p:nvPr>
            <p:ph idx="1" type="body"/>
          </p:nvPr>
        </p:nvSpPr>
        <p:spPr>
          <a:xfrm>
            <a:off x="1006800" y="2322350"/>
            <a:ext cx="10178400" cy="45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We are on a journey to becoming the BEST </a:t>
            </a:r>
            <a:r>
              <a:rPr b="1" lang="en-US"/>
              <a:t>version</a:t>
            </a:r>
            <a:r>
              <a:rPr b="1" lang="en-US"/>
              <a:t> of ourselves..</a:t>
            </a:r>
            <a:endParaRPr b="1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Monday</a:t>
            </a:r>
            <a:endParaRPr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Cooking Project: Flying Saucer Quesadillas</a:t>
            </a:r>
            <a:endParaRPr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Tuesday</a:t>
            </a:r>
            <a:endParaRPr b="1"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Field Trip Tuesdays: Intrepid Museum (1000 Departure)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Wednesday/Thursday</a:t>
            </a:r>
            <a:endParaRPr b="1"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Swimming/Water Play 1200-1400</a:t>
            </a:r>
            <a:endParaRPr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Friday</a:t>
            </a:r>
            <a:endParaRPr b="1"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Bowling @ 1200</a:t>
            </a:r>
            <a:endParaRPr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Movie Feature: “Lightyear” on the BIG screen</a:t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graphicFrame>
        <p:nvGraphicFramePr>
          <p:cNvPr id="168" name="Google Shape;168;p22"/>
          <p:cNvGraphicFramePr/>
          <p:nvPr/>
        </p:nvGraphicFramePr>
        <p:xfrm>
          <a:off x="1209950" y="1316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{1FEA1517-EE55-4261-9AA1-1DC2D200692A}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7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/31/2023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8/1/2023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8/2/2023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8/3/2023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8/4/2023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Flying Saucer Quesadillas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1000 Depart to Intrepid Museum </a:t>
                      </a:r>
                      <a:endParaRPr b="1" sz="1200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b="1"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sz="12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1200 Bowling Center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Lightyear 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6100" y="2802425"/>
            <a:ext cx="2450850" cy="14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6419" y="4790075"/>
            <a:ext cx="2554431" cy="14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4900" y="4053225"/>
            <a:ext cx="3006175" cy="166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6: MASTER CHEFS </a:t>
            </a:r>
            <a:r>
              <a:rPr lang="en-US" sz="2100"/>
              <a:t>(August 7-August 11)</a:t>
            </a:r>
            <a:endParaRPr sz="2100"/>
          </a:p>
        </p:txBody>
      </p:sp>
      <p:graphicFrame>
        <p:nvGraphicFramePr>
          <p:cNvPr id="177" name="Google Shape;177;p23"/>
          <p:cNvGraphicFramePr/>
          <p:nvPr/>
        </p:nvGraphicFramePr>
        <p:xfrm>
          <a:off x="1209950" y="1316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{1FEA1517-EE55-4261-9AA1-1DC2D200692A}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8/7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8/8/2023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8/9/2023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8/10/2023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8/11/2023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Unicorn Toast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12</a:t>
                      </a:r>
                      <a:r>
                        <a:rPr b="1" lang="en-US" sz="1200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00 Depart to Ample Hills Ice Cream Factory</a:t>
                      </a:r>
                      <a:endParaRPr b="1" sz="1200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sz="12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1200 Bowling Center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Charlie &amp; The Chocolate Factory</a:t>
                      </a:r>
                      <a:endParaRPr sz="10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78" name="Google Shape;178;p23"/>
          <p:cNvSpPr txBox="1"/>
          <p:nvPr/>
        </p:nvSpPr>
        <p:spPr>
          <a:xfrm>
            <a:off x="1209950" y="2286000"/>
            <a:ext cx="10371000" cy="38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b="1" lang="en-US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Monday</a:t>
            </a:r>
            <a:endParaRPr b="1" sz="20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Cooking Project: Unicorn Toast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-US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Tuesday</a:t>
            </a:r>
            <a:endParaRPr b="1"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Field Trip Tuesdays: Ample Hills Ice Cream Factory (1200 Departure)</a:t>
            </a:r>
            <a:endParaRPr sz="18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-US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Wednesday &amp; </a:t>
            </a:r>
            <a:r>
              <a:rPr b="1" lang="en-US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Thursday</a:t>
            </a:r>
            <a:endParaRPr b="1" sz="20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Swimming/Water Play 1200-1400</a:t>
            </a:r>
            <a:endParaRPr sz="20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-US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Friday</a:t>
            </a:r>
            <a:endParaRPr b="1" sz="20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45720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Bowling @ 1200</a:t>
            </a:r>
            <a:endParaRPr sz="2000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45720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Movie Feature: “Charlie &amp; The Chocolate Factory” on the BIG screen</a:t>
            </a:r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5825" y="4713050"/>
            <a:ext cx="2500975" cy="202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5416" y="2418075"/>
            <a:ext cx="2691383" cy="215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04841">
            <a:off x="6484449" y="4056237"/>
            <a:ext cx="2170726" cy="1351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7: </a:t>
            </a:r>
            <a:r>
              <a:rPr lang="en-US"/>
              <a:t>CYS’S GOT TALENT!</a:t>
            </a:r>
            <a:r>
              <a:rPr lang="en-US"/>
              <a:t> </a:t>
            </a:r>
            <a:r>
              <a:rPr lang="en-US" sz="2100"/>
              <a:t>(Aug 14-Aug 18)</a:t>
            </a:r>
            <a:endParaRPr sz="2100"/>
          </a:p>
        </p:txBody>
      </p:sp>
      <p:sp>
        <p:nvSpPr>
          <p:cNvPr id="187" name="Google Shape;187;p24"/>
          <p:cNvSpPr txBox="1"/>
          <p:nvPr>
            <p:ph idx="1" type="body"/>
          </p:nvPr>
        </p:nvSpPr>
        <p:spPr>
          <a:xfrm>
            <a:off x="948775" y="2745101"/>
            <a:ext cx="10178400" cy="3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spcBef>
                <a:spcPts val="700"/>
              </a:spcBef>
              <a:spcAft>
                <a:spcPts val="0"/>
              </a:spcAft>
              <a:buSzPts val="2000"/>
              <a:buChar char="●"/>
            </a:pPr>
            <a:r>
              <a:rPr b="1" lang="en-US"/>
              <a:t>Monday</a:t>
            </a:r>
            <a:endParaRPr b="1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Cooking Project: Encanto Dip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Tuesday</a:t>
            </a:r>
            <a:endParaRPr b="1"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Field Trip Tuesdays: The Lion King on Broadway (1230 Departure)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Wednesday &amp; Thursday</a:t>
            </a:r>
            <a:endParaRPr b="1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Swimming/Water Play 1200-1400</a:t>
            </a:r>
            <a:endParaRPr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Friday</a:t>
            </a:r>
            <a:endParaRPr b="1"/>
          </a:p>
          <a:p>
            <a:pPr indent="457200" lvl="0" marL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Bowling @ 1200</a:t>
            </a:r>
            <a:endParaRPr/>
          </a:p>
          <a:p>
            <a:pPr indent="457200" lvl="0" marL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Movie Feature: “Sing” on the BIG screen</a:t>
            </a:r>
            <a:endParaRPr/>
          </a:p>
        </p:txBody>
      </p:sp>
      <p:graphicFrame>
        <p:nvGraphicFramePr>
          <p:cNvPr id="188" name="Google Shape;188;p24"/>
          <p:cNvGraphicFramePr/>
          <p:nvPr/>
        </p:nvGraphicFramePr>
        <p:xfrm>
          <a:off x="1203000" y="1345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{1FEA1517-EE55-4261-9AA1-1DC2D200692A}</a:tableStyleId>
              </a:tblPr>
              <a:tblGrid>
                <a:gridCol w="2059675"/>
                <a:gridCol w="2055125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8/14/2023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8/15/2023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8/16/2023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8/17/2023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8/18/2023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Encanto Dip</a:t>
                      </a:r>
                      <a:endParaRPr sz="13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1230 </a:t>
                      </a:r>
                      <a:r>
                        <a:rPr b="1" lang="en-US" sz="1200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Depart to Lion King</a:t>
                      </a:r>
                      <a:endParaRPr b="1" sz="1200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b="1" sz="12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1200 Bowling Center</a:t>
                      </a:r>
                      <a:endParaRPr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Sing</a:t>
                      </a:r>
                      <a:endParaRPr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/>
          </a:blip>
          <a:srcRect b="0" l="8091" r="8658" t="0"/>
          <a:stretch/>
        </p:blipFill>
        <p:spPr>
          <a:xfrm>
            <a:off x="6045930" y="4892350"/>
            <a:ext cx="2679846" cy="183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1450" y="2596450"/>
            <a:ext cx="2895125" cy="172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 rotWithShape="1">
          <a:blip r:embed="rId5">
            <a:alphaModFix/>
          </a:blip>
          <a:srcRect b="0" l="0" r="0" t="14857"/>
          <a:stretch/>
        </p:blipFill>
        <p:spPr>
          <a:xfrm>
            <a:off x="9758600" y="4412924"/>
            <a:ext cx="1861625" cy="237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>
            <p:ph type="title"/>
          </p:nvPr>
        </p:nvSpPr>
        <p:spPr>
          <a:xfrm>
            <a:off x="1174303" y="381010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8: SPLASH! </a:t>
            </a:r>
            <a:r>
              <a:rPr lang="en-US" sz="2100"/>
              <a:t>(Aug 21-Aug 25)</a:t>
            </a:r>
            <a:endParaRPr sz="2100"/>
          </a:p>
        </p:txBody>
      </p:sp>
      <p:sp>
        <p:nvSpPr>
          <p:cNvPr id="197" name="Google Shape;197;p25"/>
          <p:cNvSpPr txBox="1"/>
          <p:nvPr>
            <p:ph idx="1" type="body"/>
          </p:nvPr>
        </p:nvSpPr>
        <p:spPr>
          <a:xfrm>
            <a:off x="903053" y="2719035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55600" lvl="0" marL="457200" rtl="0" algn="l">
              <a:spcBef>
                <a:spcPts val="70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Monday</a:t>
            </a:r>
            <a:endParaRPr b="1" sz="20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Cooking Project: Beach Day Jello Cups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Tuesday</a:t>
            </a:r>
            <a:endParaRPr b="1"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Field Trip Tuesdays: Frog Falls (0900 Departure)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Wednesday &amp; Thursday</a:t>
            </a:r>
            <a:endParaRPr b="1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Swimming/Water Play 1200-1400</a:t>
            </a:r>
            <a:endParaRPr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Friday</a:t>
            </a:r>
            <a:endParaRPr b="1"/>
          </a:p>
          <a:p>
            <a:pPr indent="45720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Bowling @ 1200</a:t>
            </a:r>
            <a:endParaRPr/>
          </a:p>
          <a:p>
            <a:pPr indent="45720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Movie Feature: “The Little Mermaid” on the BIG screen</a:t>
            </a:r>
            <a:endParaRPr/>
          </a:p>
        </p:txBody>
      </p:sp>
      <p:graphicFrame>
        <p:nvGraphicFramePr>
          <p:cNvPr id="198" name="Google Shape;198;p25"/>
          <p:cNvGraphicFramePr/>
          <p:nvPr/>
        </p:nvGraphicFramePr>
        <p:xfrm>
          <a:off x="1203000" y="1345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{1FEA1517-EE55-4261-9AA1-1DC2D200692A}</a:tableStyleId>
              </a:tblPr>
              <a:tblGrid>
                <a:gridCol w="1916275"/>
                <a:gridCol w="2198525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8/21/2023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8/22/2023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8/23/2023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8/24/2023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8/25/2023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Beach Day Jello Cups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0900</a:t>
                      </a:r>
                      <a:r>
                        <a:rPr b="1" lang="en-US" sz="1200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Depart to Frog Falls</a:t>
                      </a:r>
                      <a:endParaRPr b="1" sz="1200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b="1" sz="1200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1200 Bowling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The Little Mermaid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99" name="Google Shape;199;p25"/>
          <p:cNvPicPr preferRelativeResize="0"/>
          <p:nvPr/>
        </p:nvPicPr>
        <p:blipFill rotWithShape="1">
          <a:blip r:embed="rId3">
            <a:alphaModFix/>
          </a:blip>
          <a:srcRect b="0" l="0" r="0" t="4342"/>
          <a:stretch/>
        </p:blipFill>
        <p:spPr>
          <a:xfrm>
            <a:off x="9274025" y="2608950"/>
            <a:ext cx="2488300" cy="24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7125" y="5328150"/>
            <a:ext cx="3482875" cy="13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2375" y="2632975"/>
            <a:ext cx="2025064" cy="251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9: SUMMER SEND OFF! </a:t>
            </a:r>
            <a:r>
              <a:rPr lang="en-US" sz="2100"/>
              <a:t>(Aug 28-Sept 1)</a:t>
            </a:r>
            <a:endParaRPr sz="2100"/>
          </a:p>
        </p:txBody>
      </p:sp>
      <p:sp>
        <p:nvSpPr>
          <p:cNvPr id="207" name="Google Shape;207;p26"/>
          <p:cNvSpPr txBox="1"/>
          <p:nvPr>
            <p:ph idx="1" type="body"/>
          </p:nvPr>
        </p:nvSpPr>
        <p:spPr>
          <a:xfrm>
            <a:off x="1006800" y="2527699"/>
            <a:ext cx="10178400" cy="4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We will say farewell to summer at our fair featuring bouncy house, face painting, snacks, and various carnival games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2000"/>
              <a:t>Monday</a:t>
            </a:r>
            <a:r>
              <a:rPr lang="en-US" sz="2000"/>
              <a:t> </a:t>
            </a:r>
            <a:r>
              <a:rPr b="1" lang="en-US" sz="2000"/>
              <a:t>&amp; Wednesday</a:t>
            </a:r>
            <a:endParaRPr b="1" sz="2000"/>
          </a:p>
          <a:p>
            <a:pPr indent="45720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“FAIR”-Well Summer @ the Bluff! 1500-1700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Tuesday</a:t>
            </a:r>
            <a:endParaRPr b="1"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Field Trip Tuesdays: The Bronx Zoo (0900 Departure)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Wednesday &amp; Thursday</a:t>
            </a:r>
            <a:endParaRPr b="1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Swimming/Water Play 1200-1400</a:t>
            </a:r>
            <a:endParaRPr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Friday</a:t>
            </a:r>
            <a:endParaRPr b="1"/>
          </a:p>
          <a:p>
            <a:pPr indent="45720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Bowling @ 1200</a:t>
            </a:r>
            <a:endParaRPr/>
          </a:p>
          <a:p>
            <a:pPr indent="45720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Movie Feature: Group Choice! on the BIG screen</a:t>
            </a:r>
            <a:endParaRPr/>
          </a:p>
        </p:txBody>
      </p:sp>
      <p:graphicFrame>
        <p:nvGraphicFramePr>
          <p:cNvPr id="208" name="Google Shape;208;p26"/>
          <p:cNvGraphicFramePr/>
          <p:nvPr/>
        </p:nvGraphicFramePr>
        <p:xfrm>
          <a:off x="1197375" y="130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{1FEA1517-EE55-4261-9AA1-1DC2D200692A}</a:tableStyleId>
              </a:tblPr>
              <a:tblGrid>
                <a:gridCol w="2077400"/>
                <a:gridCol w="2037400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8/28/2023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8/29/2023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8/30/2023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8/31/2023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9/1/2023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 u="sng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1500 “FAIR”-Well Summer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0900 Depart to BX Zoo</a:t>
                      </a:r>
                      <a:endParaRPr b="1" sz="1200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b="1" sz="1200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1200 Bowling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Movie - Group Choice!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09" name="Google Shape;20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8250" y="5040025"/>
            <a:ext cx="2744201" cy="173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2775" y="3054184"/>
            <a:ext cx="2744199" cy="1823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SAC SUMMER CAMP OVERVIEW: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4"/>
          <p:cNvSpPr txBox="1"/>
          <p:nvPr>
            <p:ph idx="1" type="body"/>
          </p:nvPr>
        </p:nvSpPr>
        <p:spPr>
          <a:xfrm>
            <a:off x="1251675" y="1067475"/>
            <a:ext cx="10178400" cy="481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</a:rPr>
              <a:t>Hours of Operation: Camp 08:30 - 16:00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</a:rPr>
              <a:t>Wrap Around Care is 06:30 - 17:30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Weekly spaces that are not paid in full prior to </a:t>
            </a:r>
            <a:r>
              <a:rPr b="1" lang="en-US" sz="2600">
                <a:solidFill>
                  <a:schemeClr val="dk1"/>
                </a:solidFill>
              </a:rPr>
              <a:t>the Monday before the selected camp weeks</a:t>
            </a:r>
            <a:r>
              <a:rPr lang="en-US" sz="2600">
                <a:solidFill>
                  <a:schemeClr val="dk1"/>
                </a:solidFill>
              </a:rPr>
              <a:t>, will be offered to the next family on the waitlist Tuesday morning and will </a:t>
            </a:r>
            <a:r>
              <a:rPr b="1" lang="en-US" sz="2600" u="sng">
                <a:solidFill>
                  <a:schemeClr val="dk1"/>
                </a:solidFill>
              </a:rPr>
              <a:t>not</a:t>
            </a:r>
            <a:r>
              <a:rPr lang="en-US" sz="2600">
                <a:solidFill>
                  <a:schemeClr val="dk1"/>
                </a:solidFill>
              </a:rPr>
              <a:t> be held!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Camp weekly themes are based on our five service areas for programming (the arts, health, wellness &amp; life skills, character/leadership development, sports, fitness &amp; recreation and education/leadership exploration). 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2"/>
                </a:highlight>
              </a:rPr>
              <a:t>Curriculum and activities throughout the day focus on literacy, math, STEM, and social skills enhanced through play. Each day will also include “highlight” or special activities.</a:t>
            </a:r>
            <a:endParaRPr sz="26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2"/>
                </a:highlight>
              </a:rPr>
              <a:t>Weekly schedules will be posted to see what your child will be doing and where they will be during the course of the day!</a:t>
            </a:r>
            <a:endParaRPr sz="2600">
              <a:solidFill>
                <a:schemeClr val="dk1"/>
              </a:solidFill>
              <a:highlight>
                <a:schemeClr val="lt2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SAC SUMMER CAMP OVERVIEW: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5"/>
          <p:cNvSpPr txBox="1"/>
          <p:nvPr>
            <p:ph idx="1" type="body"/>
          </p:nvPr>
        </p:nvSpPr>
        <p:spPr>
          <a:xfrm>
            <a:off x="1251675" y="1067475"/>
            <a:ext cx="10178400" cy="481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3650">
                <a:solidFill>
                  <a:schemeClr val="dk1"/>
                </a:solidFill>
              </a:rPr>
              <a:t>Meal times</a:t>
            </a:r>
            <a:endParaRPr b="1" sz="36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Breakfast: 0800-0830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Lunch: 1100-1130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Snack: 1400-1430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SAC SUMMER CAMP OVERVIEW: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6" name="Google Shape;116;p16"/>
          <p:cNvSpPr txBox="1"/>
          <p:nvPr>
            <p:ph idx="1" type="body"/>
          </p:nvPr>
        </p:nvSpPr>
        <p:spPr>
          <a:xfrm>
            <a:off x="1104175" y="1067475"/>
            <a:ext cx="10467000" cy="592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highlight>
                  <a:schemeClr val="lt2"/>
                </a:highlight>
              </a:rPr>
              <a:t>Field Trip Days</a:t>
            </a:r>
            <a:endParaRPr b="1" sz="60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5500" u="sng">
                <a:solidFill>
                  <a:schemeClr val="dk1"/>
                </a:solidFill>
                <a:highlight>
                  <a:schemeClr val="lt2"/>
                </a:highlight>
              </a:rPr>
              <a:t>Off-Post </a:t>
            </a:r>
            <a:r>
              <a:rPr b="1" lang="en-US" sz="5500" u="sng">
                <a:solidFill>
                  <a:schemeClr val="dk1"/>
                </a:solidFill>
                <a:highlight>
                  <a:schemeClr val="lt2"/>
                </a:highlight>
              </a:rPr>
              <a:t>Field Trips</a:t>
            </a:r>
            <a:r>
              <a:rPr b="1" lang="en-US" sz="5500">
                <a:solidFill>
                  <a:schemeClr val="dk1"/>
                </a:solidFill>
                <a:highlight>
                  <a:schemeClr val="lt2"/>
                </a:highlight>
              </a:rPr>
              <a:t>:</a:t>
            </a:r>
            <a:endParaRPr b="1" sz="55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chemeClr val="dk1"/>
                </a:solidFill>
                <a:highlight>
                  <a:schemeClr val="lt2"/>
                </a:highlight>
              </a:rPr>
              <a:t>Tuesdays</a:t>
            </a:r>
            <a:endParaRPr b="1" sz="55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highlight>
                  <a:schemeClr val="lt2"/>
                </a:highlight>
              </a:rPr>
              <a:t>Field trip days and locations are subject to change, advance notice will be provided to patrons.</a:t>
            </a:r>
            <a:endParaRPr b="1" sz="55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13716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55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5500" u="sng">
                <a:solidFill>
                  <a:schemeClr val="dk1"/>
                </a:solidFill>
                <a:highlight>
                  <a:schemeClr val="lt2"/>
                </a:highlight>
              </a:rPr>
              <a:t>On-Post Field Trips (1200-1400)</a:t>
            </a:r>
            <a:r>
              <a:rPr b="1" lang="en-US" sz="5500">
                <a:solidFill>
                  <a:schemeClr val="dk1"/>
                </a:solidFill>
                <a:highlight>
                  <a:schemeClr val="lt2"/>
                </a:highlight>
              </a:rPr>
              <a:t>:</a:t>
            </a:r>
            <a:endParaRPr b="1" sz="55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chemeClr val="dk1"/>
                </a:solidFill>
                <a:highlight>
                  <a:schemeClr val="lt2"/>
                </a:highlight>
              </a:rPr>
              <a:t>Wednesdays &amp; Thursdays</a:t>
            </a:r>
            <a:endParaRPr b="1" sz="55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highlight>
                  <a:schemeClr val="lt2"/>
                </a:highlight>
              </a:rPr>
              <a:t>Fort Hamilton Community Club Pool (Grades 1-5)</a:t>
            </a:r>
            <a:endParaRPr sz="55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highlight>
                  <a:schemeClr val="lt2"/>
                </a:highlight>
              </a:rPr>
              <a:t>Water Play for Kinders at SAC</a:t>
            </a:r>
            <a:endParaRPr sz="55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chemeClr val="dk1"/>
                </a:solidFill>
                <a:highlight>
                  <a:schemeClr val="lt2"/>
                </a:highlight>
              </a:rPr>
              <a:t>Friday</a:t>
            </a:r>
            <a:r>
              <a:rPr b="1" lang="en-US" sz="5500">
                <a:solidFill>
                  <a:schemeClr val="dk1"/>
                </a:solidFill>
                <a:highlight>
                  <a:schemeClr val="lt2"/>
                </a:highlight>
              </a:rPr>
              <a:t>s</a:t>
            </a:r>
            <a:endParaRPr sz="55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chemeClr val="dk1"/>
                </a:solidFill>
                <a:highlight>
                  <a:schemeClr val="lt2"/>
                </a:highlight>
              </a:rPr>
              <a:t>Fort Hamilton Bowling Center</a:t>
            </a:r>
            <a:endParaRPr sz="45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SAC SUMMER CAMP OVERVIEW: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2" name="Google Shape;122;p17"/>
          <p:cNvSpPr txBox="1"/>
          <p:nvPr>
            <p:ph idx="1" type="body"/>
          </p:nvPr>
        </p:nvSpPr>
        <p:spPr>
          <a:xfrm>
            <a:off x="1251675" y="1067475"/>
            <a:ext cx="10500600" cy="573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chemeClr val="dk1"/>
                </a:solidFill>
                <a:highlight>
                  <a:schemeClr val="lt2"/>
                </a:highlight>
              </a:rPr>
              <a:t>What do I need to provide for my child?</a:t>
            </a:r>
            <a:endParaRPr b="1" sz="51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4350" u="sng">
                <a:solidFill>
                  <a:schemeClr val="dk1"/>
                </a:solidFill>
                <a:highlight>
                  <a:schemeClr val="lt2"/>
                </a:highlight>
              </a:rPr>
              <a:t>Daily</a:t>
            </a:r>
            <a:r>
              <a:rPr b="1" lang="en-US" sz="4350">
                <a:solidFill>
                  <a:schemeClr val="dk1"/>
                </a:solidFill>
                <a:highlight>
                  <a:schemeClr val="lt2"/>
                </a:highlight>
              </a:rPr>
              <a:t>:</a:t>
            </a:r>
            <a:endParaRPr b="1" sz="435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-355600" lvl="0" marL="457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 sz="3200">
                <a:solidFill>
                  <a:schemeClr val="dk1"/>
                </a:solidFill>
                <a:highlight>
                  <a:schemeClr val="lt2"/>
                </a:highlight>
              </a:rPr>
              <a:t>sunscreen lotion (aerosol sprays and food-type ingredients are </a:t>
            </a:r>
            <a:r>
              <a:rPr lang="en-US" sz="3200" u="sng">
                <a:solidFill>
                  <a:schemeClr val="dk1"/>
                </a:solidFill>
                <a:highlight>
                  <a:schemeClr val="lt2"/>
                </a:highlight>
              </a:rPr>
              <a:t>not</a:t>
            </a:r>
            <a:r>
              <a:rPr lang="en-US" sz="3200">
                <a:solidFill>
                  <a:schemeClr val="dk1"/>
                </a:solidFill>
                <a:highlight>
                  <a:schemeClr val="lt2"/>
                </a:highlight>
              </a:rPr>
              <a:t> permitted; must be fragrance-free)</a:t>
            </a:r>
            <a:endParaRPr sz="32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 sz="3200">
                <a:solidFill>
                  <a:schemeClr val="dk1"/>
                </a:solidFill>
                <a:highlight>
                  <a:schemeClr val="lt2"/>
                </a:highlight>
              </a:rPr>
              <a:t>closed-toed shoes for running (no flip-flops, slippers or sandals are permitted)</a:t>
            </a:r>
            <a:endParaRPr sz="32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 sz="3200">
                <a:solidFill>
                  <a:schemeClr val="dk1"/>
                </a:solidFill>
                <a:highlight>
                  <a:schemeClr val="lt2"/>
                </a:highlight>
              </a:rPr>
              <a:t>extra clothing for potential messes</a:t>
            </a:r>
            <a:endParaRPr sz="32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 sz="3200">
                <a:solidFill>
                  <a:schemeClr val="dk1"/>
                </a:solidFill>
                <a:highlight>
                  <a:schemeClr val="lt2"/>
                </a:highlight>
              </a:rPr>
              <a:t>a light sweater for varying weather</a:t>
            </a:r>
            <a:endParaRPr sz="320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4350" u="sng">
                <a:solidFill>
                  <a:schemeClr val="dk1"/>
                </a:solidFill>
                <a:highlight>
                  <a:schemeClr val="lt2"/>
                </a:highlight>
              </a:rPr>
              <a:t>For pool &amp; water play</a:t>
            </a:r>
            <a:r>
              <a:rPr b="1" lang="en-US" sz="4350">
                <a:solidFill>
                  <a:schemeClr val="dk1"/>
                </a:solidFill>
                <a:highlight>
                  <a:schemeClr val="lt2"/>
                </a:highlight>
              </a:rPr>
              <a:t>:</a:t>
            </a:r>
            <a:endParaRPr b="1" sz="435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-357584" lvl="0" marL="457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 sz="3250">
                <a:solidFill>
                  <a:schemeClr val="dk1"/>
                </a:solidFill>
                <a:highlight>
                  <a:schemeClr val="lt2"/>
                </a:highlight>
              </a:rPr>
              <a:t>swimsuit</a:t>
            </a:r>
            <a:endParaRPr sz="325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-357584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 sz="3250">
                <a:solidFill>
                  <a:schemeClr val="dk1"/>
                </a:solidFill>
                <a:highlight>
                  <a:schemeClr val="lt2"/>
                </a:highlight>
              </a:rPr>
              <a:t>beach towel</a:t>
            </a:r>
            <a:endParaRPr sz="325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-357584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US" sz="3250">
                <a:solidFill>
                  <a:schemeClr val="dk1"/>
                </a:solidFill>
                <a:highlight>
                  <a:schemeClr val="lt2"/>
                </a:highlight>
              </a:rPr>
              <a:t>water shoes or crocs (no flip-flops, slippers or sandals)</a:t>
            </a:r>
            <a:endParaRPr b="1" sz="3250" u="sng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 sz="325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3250">
                <a:solidFill>
                  <a:schemeClr val="dk1"/>
                </a:solidFill>
                <a:highlight>
                  <a:schemeClr val="lt2"/>
                </a:highlight>
              </a:rPr>
              <a:t>All items can be packed in a backpack/knapsack that will be held in our locker room during camp.</a:t>
            </a:r>
            <a:endParaRPr b="1" sz="325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 sz="3250">
              <a:solidFill>
                <a:schemeClr val="dk1"/>
              </a:solidFill>
              <a:highlight>
                <a:schemeClr val="lt2"/>
              </a:highlight>
            </a:endParaRPr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3250">
                <a:solidFill>
                  <a:schemeClr val="dk1"/>
                </a:solidFill>
                <a:highlight>
                  <a:schemeClr val="lt2"/>
                </a:highlight>
              </a:rPr>
              <a:t>Outside foods/beverages and personal toys are not permitted into the program!</a:t>
            </a:r>
            <a:endParaRPr b="1" sz="3250">
              <a:solidFill>
                <a:schemeClr val="dk1"/>
              </a:solidFill>
              <a:highlight>
                <a:schemeClr val="lt2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>
                <a:solidFill>
                  <a:schemeClr val="dk1"/>
                </a:solidFill>
              </a:rPr>
              <a:t>WEEK 1: </a:t>
            </a:r>
            <a:r>
              <a:rPr lang="en-US">
                <a:solidFill>
                  <a:schemeClr val="dk1"/>
                </a:solidFill>
              </a:rPr>
              <a:t>ALOHA, SUMMER!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sz="2100">
                <a:solidFill>
                  <a:schemeClr val="dk1"/>
                </a:solidFill>
              </a:rPr>
              <a:t>(July 3-July 7)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128" name="Google Shape;128;p18"/>
          <p:cNvSpPr txBox="1"/>
          <p:nvPr>
            <p:ph idx="1" type="body"/>
          </p:nvPr>
        </p:nvSpPr>
        <p:spPr>
          <a:xfrm>
            <a:off x="1251650" y="2286000"/>
            <a:ext cx="10178400" cy="4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/>
              <a:t>We are kicking off our summer with a big “Aloha” to fun!</a:t>
            </a:r>
            <a:endParaRPr b="1" sz="2000"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en-US" sz="1800"/>
              <a:t>Monday</a:t>
            </a:r>
            <a:endParaRPr b="1" sz="1800"/>
          </a:p>
          <a:p>
            <a:pPr indent="45720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Cooking Project: DIY Dole Whip</a:t>
            </a:r>
            <a:endParaRPr sz="1800"/>
          </a:p>
          <a:p>
            <a:pPr indent="45720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Luau Summer Kick-Off @ FHYC Playground!</a:t>
            </a:r>
            <a:endParaRPr sz="1800"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en-US" sz="1800"/>
              <a:t>Tuesday</a:t>
            </a:r>
            <a:endParaRPr b="1" sz="1800"/>
          </a:p>
          <a:p>
            <a:pPr indent="45720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Happy 4th! No Camp</a:t>
            </a:r>
            <a:endParaRPr sz="1800"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en-US" sz="1800"/>
              <a:t>Wednesday &amp; Thursday</a:t>
            </a:r>
            <a:endParaRPr b="1" sz="1800"/>
          </a:p>
          <a:p>
            <a:pPr indent="45720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Swimming/Water Play 1200-1400</a:t>
            </a:r>
            <a:endParaRPr sz="1800"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en-US" sz="1800"/>
              <a:t>Friday</a:t>
            </a:r>
            <a:endParaRPr b="1" sz="1800"/>
          </a:p>
          <a:p>
            <a:pPr indent="45720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Bowling 1200-1400</a:t>
            </a:r>
            <a:endParaRPr sz="1800"/>
          </a:p>
          <a:p>
            <a:pPr indent="45720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Movie Feature: “Lilo &amp; Stitch” on the BIG screen</a:t>
            </a:r>
            <a:endParaRPr sz="1800"/>
          </a:p>
        </p:txBody>
      </p:sp>
      <p:graphicFrame>
        <p:nvGraphicFramePr>
          <p:cNvPr id="129" name="Google Shape;129;p18"/>
          <p:cNvGraphicFramePr/>
          <p:nvPr/>
        </p:nvGraphicFramePr>
        <p:xfrm>
          <a:off x="1197350" y="1219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{1FEA1517-EE55-4261-9AA1-1DC2D200692A}</a:tableStyleId>
              </a:tblPr>
              <a:tblGrid>
                <a:gridCol w="2057400"/>
                <a:gridCol w="1885175"/>
                <a:gridCol w="2229625"/>
                <a:gridCol w="2277700"/>
                <a:gridCol w="18371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7/3/2023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7/4/2023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7/5/2023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7/6/2023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7/7/2023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Dole Whip</a:t>
                      </a:r>
                      <a:endParaRPr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Luau Summer Kick-Off!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CLOSED</a:t>
                      </a:r>
                      <a:endParaRPr b="1" sz="1200" u="sng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WaterPlay (K)</a:t>
                      </a:r>
                      <a:endParaRPr b="1"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3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3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3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WaterPlay (K)</a:t>
                      </a:r>
                      <a:endParaRPr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1200: Bowling Center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Lilo &amp; Stitch</a:t>
                      </a:r>
                      <a:endParaRPr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0702" y="2434642"/>
            <a:ext cx="2699375" cy="187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775" y="2807400"/>
            <a:ext cx="1753524" cy="21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30701" y="4544750"/>
            <a:ext cx="2270300" cy="202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>
            <p:ph type="title"/>
          </p:nvPr>
        </p:nvSpPr>
        <p:spPr>
          <a:xfrm>
            <a:off x="773825" y="169550"/>
            <a:ext cx="110946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2: PARTY IN THE USA </a:t>
            </a:r>
            <a:r>
              <a:rPr lang="en-US" sz="2100"/>
              <a:t>(July 10-July 14)</a:t>
            </a:r>
            <a:endParaRPr sz="2100"/>
          </a:p>
        </p:txBody>
      </p:sp>
      <p:sp>
        <p:nvSpPr>
          <p:cNvPr id="138" name="Google Shape;138;p19"/>
          <p:cNvSpPr txBox="1"/>
          <p:nvPr>
            <p:ph idx="1" type="body"/>
          </p:nvPr>
        </p:nvSpPr>
        <p:spPr>
          <a:xfrm>
            <a:off x="1098675" y="2086223"/>
            <a:ext cx="10178400" cy="4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685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We will be </a:t>
            </a:r>
            <a:r>
              <a:rPr b="1" lang="en-US"/>
              <a:t>celebrating the 4th, CYS style! </a:t>
            </a:r>
            <a:endParaRPr b="1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Monday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Cooking Project: Red, White &amp; Blue Fruit Kabobs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Movie Feature: “An American Tail” on the BIG screen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Tuesday</a:t>
            </a:r>
            <a:endParaRPr b="1" sz="18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Field Trip Tuesdays: Liberty Science Center (0900 Departure)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Wednesday &amp; </a:t>
            </a:r>
            <a:r>
              <a:rPr b="1" lang="en-US"/>
              <a:t>Thursday</a:t>
            </a:r>
            <a:endParaRPr b="1"/>
          </a:p>
          <a:p>
            <a:pPr indent="45720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Swimming/Water Play 1200-1400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Friday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	</a:t>
            </a:r>
            <a:r>
              <a:rPr lang="en-US"/>
              <a:t>Bowling @ 1200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Red, White &amp; Blue Color Run on Taylor Field @ 1430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01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graphicFrame>
        <p:nvGraphicFramePr>
          <p:cNvPr id="139" name="Google Shape;139;p19"/>
          <p:cNvGraphicFramePr/>
          <p:nvPr/>
        </p:nvGraphicFramePr>
        <p:xfrm>
          <a:off x="1197350" y="1219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{1FEA1517-EE55-4261-9AA1-1DC2D200692A}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7/10/2023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7/11/2023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7/12/2023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7/13/2023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7/14/2023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Red, White &amp; Blue Fruit Kabobs</a:t>
                      </a:r>
                      <a:endParaRPr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An American Tail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0900 Depart for Liberty Science Center</a:t>
                      </a:r>
                      <a:endParaRPr b="1" sz="1300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sz="12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1200 Bowling Center</a:t>
                      </a:r>
                      <a:endParaRPr b="1" sz="12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1430 </a:t>
                      </a:r>
                      <a:r>
                        <a:rPr b="1" lang="en-US" sz="12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Red, White &amp; Blue Color Run</a:t>
                      </a:r>
                      <a:endParaRPr b="1" sz="12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b="0" l="0" r="3016" t="0"/>
          <a:stretch/>
        </p:blipFill>
        <p:spPr>
          <a:xfrm>
            <a:off x="8564454" y="2464675"/>
            <a:ext cx="2396920" cy="19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4123" y="4510450"/>
            <a:ext cx="1401625" cy="20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3797" y="4822536"/>
            <a:ext cx="1884928" cy="139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3: THE COLOR WAR! </a:t>
            </a:r>
            <a:r>
              <a:rPr lang="en-US" sz="2100"/>
              <a:t>(July 17-July 21)</a:t>
            </a:r>
            <a:endParaRPr sz="2100"/>
          </a:p>
        </p:txBody>
      </p:sp>
      <p:sp>
        <p:nvSpPr>
          <p:cNvPr id="148" name="Google Shape;148;p20"/>
          <p:cNvSpPr txBox="1"/>
          <p:nvPr>
            <p:ph idx="1" type="body"/>
          </p:nvPr>
        </p:nvSpPr>
        <p:spPr>
          <a:xfrm>
            <a:off x="1077175" y="2399702"/>
            <a:ext cx="10178400" cy="44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Let the games begin! </a:t>
            </a:r>
            <a:r>
              <a:rPr b="1" lang="en-US"/>
              <a:t>Which color group will come out on top? </a:t>
            </a:r>
            <a:endParaRPr b="1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Monday</a:t>
            </a:r>
            <a:endParaRPr b="1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Cooking Project: Rainbow Smoothie Bowls</a:t>
            </a:r>
            <a:endParaRPr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Movie Feature: “Inside Out” on the BIG screen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Tuesday</a:t>
            </a:r>
            <a:endParaRPr b="1"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Field Trip Tuesdays: Nickelodeon Universe (0900 Departure)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Wednesday/Thursday</a:t>
            </a:r>
            <a:endParaRPr b="1"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Swimming/Water Play 1200-1400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Friday</a:t>
            </a:r>
            <a:endParaRPr b="1"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Bowling @ 1200</a:t>
            </a:r>
            <a:endParaRPr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Color War - Field Challenge on Taylor Field @ 1430</a:t>
            </a:r>
            <a:endParaRPr sz="1800"/>
          </a:p>
        </p:txBody>
      </p:sp>
      <p:graphicFrame>
        <p:nvGraphicFramePr>
          <p:cNvPr id="149" name="Google Shape;149;p20"/>
          <p:cNvGraphicFramePr/>
          <p:nvPr/>
        </p:nvGraphicFramePr>
        <p:xfrm>
          <a:off x="1197350" y="1219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{1FEA1517-EE55-4261-9AA1-1DC2D200692A}</a:tableStyleId>
              </a:tblPr>
              <a:tblGrid>
                <a:gridCol w="2006925"/>
                <a:gridCol w="1785775"/>
                <a:gridCol w="2186800"/>
                <a:gridCol w="2036525"/>
                <a:gridCol w="22709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7/17/2023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7/18/2023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**</a:t>
                      </a: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7/19/2023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7/20/2023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7/21/2023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Rainbow Smoothie Bowls</a:t>
                      </a:r>
                      <a:endParaRPr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Inside Out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1030 Depart for Nickelodeon</a:t>
                      </a:r>
                      <a:endParaRPr b="1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sz="1200" u="sng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sz="12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1200 Bowling Center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1430 Color War - Field Challenge!</a:t>
                      </a:r>
                      <a:endParaRPr sz="12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8025" y="2496499"/>
            <a:ext cx="1952850" cy="16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4">
            <a:alphaModFix/>
          </a:blip>
          <a:srcRect b="0" l="6933" r="0" t="3157"/>
          <a:stretch/>
        </p:blipFill>
        <p:spPr>
          <a:xfrm>
            <a:off x="7253475" y="3285625"/>
            <a:ext cx="2398724" cy="16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5025" y="5179475"/>
            <a:ext cx="2755855" cy="16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type="title"/>
          </p:nvPr>
        </p:nvSpPr>
        <p:spPr>
          <a:xfrm>
            <a:off x="1257303" y="314660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n-US"/>
              <a:t>WEEK 4: SLIME TIME </a:t>
            </a:r>
            <a:r>
              <a:rPr lang="en-US" sz="2600"/>
              <a:t>(July 24-July 28)</a:t>
            </a:r>
            <a:r>
              <a:rPr lang="en-US"/>
              <a:t> </a:t>
            </a:r>
            <a:endParaRPr sz="2100"/>
          </a:p>
        </p:txBody>
      </p:sp>
      <p:sp>
        <p:nvSpPr>
          <p:cNvPr id="158" name="Google Shape;158;p21"/>
          <p:cNvSpPr txBox="1"/>
          <p:nvPr>
            <p:ph idx="1" type="body"/>
          </p:nvPr>
        </p:nvSpPr>
        <p:spPr>
          <a:xfrm>
            <a:off x="932475" y="2311800"/>
            <a:ext cx="10641600" cy="42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/>
              <a:t>Sensory Fun!</a:t>
            </a:r>
            <a:endParaRPr b="1"/>
          </a:p>
          <a:p>
            <a:pPr indent="-355600" lvl="0" marL="457200" rtl="0" algn="l">
              <a:spcBef>
                <a:spcPts val="70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Monday</a:t>
            </a:r>
            <a:endParaRPr b="1" sz="20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Cooking Project: Krabby Patties</a:t>
            </a:r>
            <a:endParaRPr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Slime Spectacular - Children will create all kinds of slime and will get a chance to slime the staff</a:t>
            </a:r>
            <a:endParaRPr sz="1800"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Tuesday</a:t>
            </a:r>
            <a:endParaRPr b="1" sz="1800"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/>
              <a:t>Field Trip Tuesdays: Sloomoo Institute (0900 Departure)</a:t>
            </a:r>
            <a:endParaRPr sz="1800"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Wednesday &amp; Thursday</a:t>
            </a:r>
            <a:endParaRPr b="1"/>
          </a:p>
          <a:p>
            <a:pPr indent="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Swimming/Water Play 1200-1400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Friday</a:t>
            </a:r>
            <a:endParaRPr b="1"/>
          </a:p>
          <a:p>
            <a:pPr indent="45720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Bowling @ 1200</a:t>
            </a:r>
            <a:endParaRPr/>
          </a:p>
          <a:p>
            <a:pPr indent="45720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/>
              <a:t>Movie Feature</a:t>
            </a:r>
            <a:r>
              <a:rPr lang="en-US"/>
              <a:t>: “The Spongebob Movie” on the BIG screen</a:t>
            </a:r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0475" y="3718325"/>
            <a:ext cx="1599525" cy="1970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0" name="Google Shape;160;p21"/>
          <p:cNvGraphicFramePr/>
          <p:nvPr/>
        </p:nvGraphicFramePr>
        <p:xfrm>
          <a:off x="1203000" y="1306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{1FEA1517-EE55-4261-9AA1-1DC2D200692A}</a:tableStyleId>
              </a:tblPr>
              <a:tblGrid>
                <a:gridCol w="2016975"/>
                <a:gridCol w="2097825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Monday 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7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/24/2023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Tuesday 7/25/2023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Wednesday 7/26/2023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Thursday 7/27/2023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Impact"/>
                          <a:ea typeface="Impact"/>
                          <a:cs typeface="Impact"/>
                          <a:sym typeface="Impact"/>
                        </a:rPr>
                        <a:t>Friday 7/28/2023</a:t>
                      </a:r>
                      <a:endParaRPr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Krabby Patties</a:t>
                      </a:r>
                      <a:endParaRPr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Slime Spectacular!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sng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0900 Depart for Sloomoo</a:t>
                      </a:r>
                      <a:endParaRPr b="1" sz="1200" u="sng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sz="13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Swimming @ FHCC (1-5)</a:t>
                      </a:r>
                      <a:endParaRPr b="1" sz="1200">
                        <a:solidFill>
                          <a:schemeClr val="dk1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Water Play (K)</a:t>
                      </a:r>
                      <a:endParaRPr sz="1200"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1200 Bowling Center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The Spongebob Movie</a:t>
                      </a:r>
                      <a:endParaRPr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61" name="Google Shape;161;p21"/>
          <p:cNvPicPr preferRelativeResize="0"/>
          <p:nvPr/>
        </p:nvPicPr>
        <p:blipFill rotWithShape="1">
          <a:blip r:embed="rId4">
            <a:alphaModFix/>
          </a:blip>
          <a:srcRect b="15725" l="1390" r="0" t="0"/>
          <a:stretch/>
        </p:blipFill>
        <p:spPr>
          <a:xfrm>
            <a:off x="8503050" y="5820750"/>
            <a:ext cx="2986950" cy="9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adge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