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6"/>
  </p:notesMasterIdLst>
  <p:sldIdLst>
    <p:sldId id="263" r:id="rId2"/>
    <p:sldId id="256" r:id="rId3"/>
    <p:sldId id="276" r:id="rId4"/>
    <p:sldId id="280" r:id="rId5"/>
    <p:sldId id="271" r:id="rId6"/>
    <p:sldId id="273" r:id="rId7"/>
    <p:sldId id="278" r:id="rId8"/>
    <p:sldId id="279" r:id="rId9"/>
    <p:sldId id="261" r:id="rId10"/>
    <p:sldId id="274" r:id="rId11"/>
    <p:sldId id="262" r:id="rId12"/>
    <p:sldId id="270" r:id="rId13"/>
    <p:sldId id="269" r:id="rId14"/>
    <p:sldId id="265" r:id="rId15"/>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B83E"/>
    <a:srgbClr val="793A86"/>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7" autoAdjust="0"/>
  </p:normalViewPr>
  <p:slideViewPr>
    <p:cSldViewPr>
      <p:cViewPr varScale="1">
        <p:scale>
          <a:sx n="80" d="100"/>
          <a:sy n="80" d="100"/>
        </p:scale>
        <p:origin x="3084" y="114"/>
      </p:cViewPr>
      <p:guideLst>
        <p:guide orient="horz" pos="2880"/>
        <p:guide pos="2160"/>
      </p:guideLst>
    </p:cSldViewPr>
  </p:slideViewPr>
  <p:outlineViewPr>
    <p:cViewPr>
      <p:scale>
        <a:sx n="33" d="100"/>
        <a:sy n="33" d="100"/>
      </p:scale>
      <p:origin x="0" y="128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9" d="100"/>
          <a:sy n="69" d="100"/>
        </p:scale>
        <p:origin x="-3568"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58FA63-CC25-A94A-82B6-B848AFA3EB69}" type="datetimeFigureOut">
              <a:rPr lang="en-US" smtClean="0"/>
              <a:pPr/>
              <a:t>3/30/2022</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1BA2BC-666E-6A4C-A107-676288A3A90D}" type="slidenum">
              <a:rPr lang="en-US" smtClean="0"/>
              <a:pPr/>
              <a:t>‹#›</a:t>
            </a:fld>
            <a:endParaRPr lang="en-US"/>
          </a:p>
        </p:txBody>
      </p:sp>
    </p:spTree>
    <p:extLst>
      <p:ext uri="{BB962C8B-B14F-4D97-AF65-F5344CB8AC3E}">
        <p14:creationId xmlns:p14="http://schemas.microsoft.com/office/powerpoint/2010/main" val="27078203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BA2BC-666E-6A4C-A107-676288A3A90D}" type="slidenum">
              <a:rPr lang="en-US" smtClean="0"/>
              <a:pPr/>
              <a:t>6</a:t>
            </a:fld>
            <a:endParaRPr lang="en-US"/>
          </a:p>
        </p:txBody>
      </p:sp>
    </p:spTree>
    <p:extLst>
      <p:ext uri="{BB962C8B-B14F-4D97-AF65-F5344CB8AC3E}">
        <p14:creationId xmlns:p14="http://schemas.microsoft.com/office/powerpoint/2010/main" val="130770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BA2BC-666E-6A4C-A107-676288A3A90D}" type="slidenum">
              <a:rPr lang="en-US" smtClean="0"/>
              <a:pPr/>
              <a:t>11</a:t>
            </a:fld>
            <a:endParaRPr lang="en-US"/>
          </a:p>
        </p:txBody>
      </p:sp>
    </p:spTree>
    <p:extLst>
      <p:ext uri="{BB962C8B-B14F-4D97-AF65-F5344CB8AC3E}">
        <p14:creationId xmlns:p14="http://schemas.microsoft.com/office/powerpoint/2010/main" val="298324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3251200" y="1559908"/>
            <a:ext cx="3611126" cy="6658403"/>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400050" y="711201"/>
            <a:ext cx="4616035" cy="4165601"/>
          </a:xfrm>
        </p:spPr>
        <p:txBody>
          <a:bodyPr anchor="b">
            <a:normAutofit/>
          </a:bodyPr>
          <a:lstStyle>
            <a:lvl1pPr algn="l">
              <a:defRPr sz="33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00050" y="5125157"/>
            <a:ext cx="3715688" cy="2551288"/>
          </a:xfrm>
        </p:spPr>
        <p:txBody>
          <a:bodyPr anchor="t">
            <a:normAutofit/>
          </a:bodyPr>
          <a:lstStyle>
            <a:lvl1pPr marL="0" indent="0" algn="l">
              <a:buNone/>
              <a:defRPr sz="1500">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340234-0528-4CFF-A2DE-F225C6F0B1CD}"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109699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0051" y="5994400"/>
            <a:ext cx="4916150" cy="2032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400050" y="711200"/>
            <a:ext cx="6057900" cy="4165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9" name="Text Placeholder 9"/>
          <p:cNvSpPr>
            <a:spLocks noGrp="1"/>
          </p:cNvSpPr>
          <p:nvPr>
            <p:ph type="body" sz="quarter" idx="14"/>
          </p:nvPr>
        </p:nvSpPr>
        <p:spPr>
          <a:xfrm>
            <a:off x="571502" y="5125156"/>
            <a:ext cx="5460999" cy="6096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93340234-0528-4CFF-A2DE-F225C6F0B1CD}" type="datetimeFigureOut">
              <a:rPr lang="en-US" smtClean="0"/>
              <a:pPr/>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86879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00050" y="711200"/>
            <a:ext cx="6057900" cy="3860800"/>
          </a:xfrm>
        </p:spPr>
        <p:txBody>
          <a:bodyPr anchor="ctr">
            <a:normAutofit/>
          </a:bodyPr>
          <a:lstStyle>
            <a:lvl1pPr algn="l">
              <a:defRPr sz="21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00050" y="5486400"/>
            <a:ext cx="4787664" cy="2540000"/>
          </a:xfrm>
        </p:spPr>
        <p:txBody>
          <a:bodyPr anchor="ctr">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0234-0528-4CFF-A2DE-F225C6F0B1CD}"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398638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213" y="711200"/>
            <a:ext cx="5144840" cy="3860800"/>
          </a:xfrm>
        </p:spPr>
        <p:txBody>
          <a:bodyPr anchor="ctr">
            <a:normAutofit/>
          </a:bodyPr>
          <a:lstStyle>
            <a:lvl1pPr algn="l">
              <a:defRPr sz="21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00101" y="4572000"/>
            <a:ext cx="4801850" cy="643467"/>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00050" y="5734760"/>
            <a:ext cx="4786771" cy="229164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0234-0528-4CFF-A2DE-F225C6F0B1CD}"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6137D-B70D-4A1D-BBB4-2FCCE7BFE328}" type="slidenum">
              <a:rPr lang="en-US" smtClean="0"/>
              <a:pPr/>
              <a:t>‹#›</a:t>
            </a:fld>
            <a:endParaRPr lang="en-US"/>
          </a:p>
        </p:txBody>
      </p:sp>
      <p:sp>
        <p:nvSpPr>
          <p:cNvPr id="14" name="TextBox 13"/>
          <p:cNvSpPr txBox="1"/>
          <p:nvPr/>
        </p:nvSpPr>
        <p:spPr>
          <a:xfrm>
            <a:off x="171451" y="947499"/>
            <a:ext cx="342989" cy="779701"/>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5772151" y="3691468"/>
            <a:ext cx="342989" cy="779701"/>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973598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00050" y="4572000"/>
            <a:ext cx="4786771" cy="2263200"/>
          </a:xfrm>
        </p:spPr>
        <p:txBody>
          <a:bodyPr anchor="b">
            <a:normAutofit/>
          </a:bodyPr>
          <a:lstStyle>
            <a:lvl1pPr algn="l">
              <a:defRPr sz="21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00050" y="6843974"/>
            <a:ext cx="4787664" cy="1182425"/>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0234-0528-4CFF-A2DE-F225C6F0B1CD}"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4144293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42213" y="711200"/>
            <a:ext cx="5144840" cy="3860800"/>
          </a:xfrm>
        </p:spPr>
        <p:txBody>
          <a:bodyPr anchor="ctr">
            <a:normAutofit/>
          </a:bodyPr>
          <a:lstStyle>
            <a:lvl1pPr algn="l">
              <a:defRPr sz="21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00050" y="5181600"/>
            <a:ext cx="4786771" cy="1399821"/>
          </a:xfrm>
        </p:spPr>
        <p:txBody>
          <a:bodyPr vert="horz" lIns="91440" tIns="45720" rIns="91440" bIns="45720" rtlCol="0" anchor="b">
            <a:normAutofit/>
          </a:bodyPr>
          <a:lstStyle>
            <a:lvl1pPr>
              <a:buNone/>
              <a:defRPr lang="en-US" sz="15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00050" y="6604000"/>
            <a:ext cx="4786770" cy="14224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0234-0528-4CFF-A2DE-F225C6F0B1CD}"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6137D-B70D-4A1D-BBB4-2FCCE7BFE328}" type="slidenum">
              <a:rPr lang="en-US" smtClean="0"/>
              <a:pPr/>
              <a:t>‹#›</a:t>
            </a:fld>
            <a:endParaRPr lang="en-US"/>
          </a:p>
        </p:txBody>
      </p:sp>
      <p:sp>
        <p:nvSpPr>
          <p:cNvPr id="14" name="TextBox 13"/>
          <p:cNvSpPr txBox="1"/>
          <p:nvPr/>
        </p:nvSpPr>
        <p:spPr>
          <a:xfrm>
            <a:off x="171451" y="947499"/>
            <a:ext cx="342989" cy="779701"/>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5772151" y="3691468"/>
            <a:ext cx="342989" cy="779701"/>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764945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00050" y="711200"/>
            <a:ext cx="5644244" cy="3860800"/>
          </a:xfrm>
        </p:spPr>
        <p:txBody>
          <a:bodyPr vert="horz" lIns="91440" tIns="45720" rIns="91440" bIns="45720" rtlCol="0" anchor="ctr">
            <a:normAutofit/>
          </a:bodyPr>
          <a:lstStyle>
            <a:lvl1pPr>
              <a:defRPr lang="en-US" sz="21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00050" y="5238045"/>
            <a:ext cx="4786771" cy="1117600"/>
          </a:xfrm>
        </p:spPr>
        <p:txBody>
          <a:bodyPr vert="horz" lIns="91440" tIns="45720" rIns="91440" bIns="45720" rtlCol="0" anchor="b">
            <a:normAutofit/>
          </a:bodyPr>
          <a:lstStyle>
            <a:lvl1pPr>
              <a:buNone/>
              <a:defRPr lang="en-US" sz="15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00050" y="6355648"/>
            <a:ext cx="4786770" cy="1670753"/>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0234-0528-4CFF-A2DE-F225C6F0B1CD}"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894348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0051" y="5994400"/>
            <a:ext cx="4916150" cy="2032000"/>
          </a:xfrm>
        </p:spPr>
        <p:txBody>
          <a:bodyPr>
            <a:normAutofit/>
          </a:bodyPr>
          <a:lstStyle>
            <a:lvl1pPr algn="l">
              <a:defRPr sz="21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00051" y="711201"/>
            <a:ext cx="4916150" cy="502356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0234-0528-4CFF-A2DE-F225C6F0B1CD}"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2309796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24804" y="711200"/>
            <a:ext cx="1533146" cy="5892800"/>
          </a:xfrm>
        </p:spPr>
        <p:txBody>
          <a:bodyPr vert="eaVert">
            <a:normAutofit/>
          </a:bodyPr>
          <a:lstStyle>
            <a:lvl1pPr>
              <a:defRPr sz="21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00050" y="711200"/>
            <a:ext cx="4387509" cy="7315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0234-0528-4CFF-A2DE-F225C6F0B1CD}"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75420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1" y="5994400"/>
            <a:ext cx="4916150" cy="203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00051" y="711200"/>
            <a:ext cx="4916150" cy="502356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0234-0528-4CFF-A2DE-F225C6F0B1CD}"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289167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0050" y="2641599"/>
            <a:ext cx="4801851" cy="3093156"/>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00051" y="5983112"/>
            <a:ext cx="4801850" cy="2043289"/>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0234-0528-4CFF-A2DE-F225C6F0B1CD}"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363589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1" y="5994400"/>
            <a:ext cx="4916150" cy="2032000"/>
          </a:xfrm>
        </p:spPr>
        <p:txBody>
          <a:bodyPr>
            <a:normAutofit/>
          </a:bodyPr>
          <a:lstStyle>
            <a:lvl1pPr>
              <a:defRPr sz="2400"/>
            </a:lvl1pPr>
          </a:lstStyle>
          <a:p>
            <a:r>
              <a:rPr lang="en-US" smtClean="0"/>
              <a:t>Click to edit Master title style</a:t>
            </a:r>
            <a:endParaRPr lang="en-US" dirty="0"/>
          </a:p>
        </p:txBody>
      </p:sp>
      <p:sp>
        <p:nvSpPr>
          <p:cNvPr id="11" name="Content Placeholder 3"/>
          <p:cNvSpPr>
            <a:spLocks noGrp="1"/>
          </p:cNvSpPr>
          <p:nvPr>
            <p:ph sz="half" idx="13"/>
          </p:nvPr>
        </p:nvSpPr>
        <p:spPr>
          <a:xfrm>
            <a:off x="400051" y="711201"/>
            <a:ext cx="2962475" cy="5023556"/>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3496771" y="711200"/>
            <a:ext cx="2961179" cy="50122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0234-0528-4CFF-A2DE-F225C6F0B1CD}"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353009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0051" y="5994400"/>
            <a:ext cx="4916150" cy="2032000"/>
          </a:xfrm>
        </p:spPr>
        <p:txBody>
          <a:bodyPr>
            <a:normAutofit/>
          </a:bodyPr>
          <a:lstStyle>
            <a:lvl1pPr>
              <a:defRPr sz="2400"/>
            </a:lvl1pPr>
          </a:lstStyle>
          <a:p>
            <a:r>
              <a:rPr lang="en-US" smtClean="0"/>
              <a:t>Click to edit Master title style</a:t>
            </a:r>
            <a:endParaRPr lang="en-US" dirty="0"/>
          </a:p>
        </p:txBody>
      </p:sp>
      <p:sp>
        <p:nvSpPr>
          <p:cNvPr id="3" name="Text Placeholder 2"/>
          <p:cNvSpPr>
            <a:spLocks noGrp="1"/>
          </p:cNvSpPr>
          <p:nvPr>
            <p:ph type="body" idx="1"/>
          </p:nvPr>
        </p:nvSpPr>
        <p:spPr>
          <a:xfrm>
            <a:off x="571501" y="711200"/>
            <a:ext cx="2787650" cy="812800"/>
          </a:xfrm>
        </p:spPr>
        <p:txBody>
          <a:bodyPr anchor="b">
            <a:noAutofit/>
          </a:bodyPr>
          <a:lstStyle>
            <a:lvl1pPr marL="0" indent="0">
              <a:buNone/>
              <a:defRPr sz="1800" b="0" cap="all">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00050" y="1524001"/>
            <a:ext cx="2959100" cy="4210756"/>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641263" y="755651"/>
            <a:ext cx="2823038" cy="768349"/>
          </a:xfrm>
        </p:spPr>
        <p:txBody>
          <a:bodyPr anchor="b">
            <a:noAutofit/>
          </a:bodyPr>
          <a:lstStyle>
            <a:lvl1pPr marL="0" indent="0">
              <a:buNone/>
              <a:defRPr sz="1800" b="0" cap="all">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96772" y="1524000"/>
            <a:ext cx="2967529" cy="41994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0234-0528-4CFF-A2DE-F225C6F0B1CD}" type="datetimeFigureOut">
              <a:rPr lang="en-US" smtClean="0"/>
              <a:pPr/>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351655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0051" y="5994400"/>
            <a:ext cx="4916150" cy="2032000"/>
          </a:xfrm>
        </p:spPr>
        <p:txBody>
          <a:bodyPr>
            <a:normAutofit/>
          </a:bodyPr>
          <a:lstStyle>
            <a:lvl1pPr>
              <a:defRPr sz="24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0234-0528-4CFF-A2DE-F225C6F0B1CD}" type="datetimeFigureOut">
              <a:rPr lang="en-US" smtClean="0"/>
              <a:pPr/>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31245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0234-0528-4CFF-A2DE-F225C6F0B1CD}" type="datetimeFigureOut">
              <a:rPr lang="en-US" smtClean="0"/>
              <a:pPr/>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17646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0" y="711200"/>
            <a:ext cx="2400300" cy="2032000"/>
          </a:xfrm>
        </p:spPr>
        <p:txBody>
          <a:bodyPr anchor="b">
            <a:normAutofit/>
          </a:bodyPr>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00050" y="711200"/>
            <a:ext cx="3329066" cy="7315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064000" y="2946403"/>
            <a:ext cx="2400300" cy="2788356"/>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0234-0528-4CFF-A2DE-F225C6F0B1CD}"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167477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71850" y="1930400"/>
            <a:ext cx="2672444" cy="1524000"/>
          </a:xfrm>
        </p:spPr>
        <p:txBody>
          <a:bodyPr anchor="b">
            <a:normAutofit/>
          </a:bodyPr>
          <a:lstStyle>
            <a:lvl1pPr algn="l">
              <a:defRPr sz="18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71500" y="1219200"/>
            <a:ext cx="2460731" cy="64008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372021" y="3657600"/>
            <a:ext cx="2673167" cy="2777067"/>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0234-0528-4CFF-A2DE-F225C6F0B1CD}" type="datetimeFigureOut">
              <a:rPr lang="en-US" smtClean="0"/>
              <a:pPr/>
              <a:t>3/30/2022</a:t>
            </a:fld>
            <a:endParaRPr lang="en-US"/>
          </a:p>
        </p:txBody>
      </p:sp>
      <p:sp>
        <p:nvSpPr>
          <p:cNvPr id="6" name="Footer Placeholder 5"/>
          <p:cNvSpPr>
            <a:spLocks noGrp="1"/>
          </p:cNvSpPr>
          <p:nvPr>
            <p:ph type="ftr" sz="quarter" idx="11"/>
          </p:nvPr>
        </p:nvSpPr>
        <p:spPr>
          <a:xfrm>
            <a:off x="400050" y="8229601"/>
            <a:ext cx="4358793" cy="486833"/>
          </a:xfrm>
        </p:spPr>
        <p:txBody>
          <a:bodyPr/>
          <a:lstStyle/>
          <a:p>
            <a:endParaRPr lang="en-US"/>
          </a:p>
        </p:txBody>
      </p:sp>
      <p:sp>
        <p:nvSpPr>
          <p:cNvPr id="7" name="Slide Number Placeholder 6"/>
          <p:cNvSpPr>
            <a:spLocks noGrp="1"/>
          </p:cNvSpPr>
          <p:nvPr>
            <p:ph type="sldNum" sz="quarter" idx="12"/>
          </p:nvPr>
        </p:nvSpPr>
        <p:spPr/>
        <p:txBody>
          <a:bodyPr/>
          <a:lstStyle/>
          <a:p>
            <a:fld id="{F1D6137D-B70D-4A1D-BBB4-2FCCE7BFE328}" type="slidenum">
              <a:rPr lang="en-US" smtClean="0"/>
              <a:pPr/>
              <a:t>‹#›</a:t>
            </a:fld>
            <a:endParaRPr lang="en-US"/>
          </a:p>
        </p:txBody>
      </p:sp>
    </p:spTree>
    <p:extLst>
      <p:ext uri="{BB962C8B-B14F-4D97-AF65-F5344CB8AC3E}">
        <p14:creationId xmlns:p14="http://schemas.microsoft.com/office/powerpoint/2010/main" val="155008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50000">
              <a:srgbClr val="92D050">
                <a:tint val="44500"/>
                <a:satMod val="160000"/>
              </a:srgbClr>
            </a:gs>
            <a:gs pos="100000">
              <a:srgbClr val="92D050">
                <a:tint val="23500"/>
                <a:satMod val="160000"/>
              </a:srgb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5003006" y="5192890"/>
            <a:ext cx="1852842" cy="3544711"/>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400051" y="5994400"/>
            <a:ext cx="4916150" cy="2032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00051" y="711201"/>
            <a:ext cx="4916150" cy="502356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72684" y="8229605"/>
            <a:ext cx="900347" cy="486833"/>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93340234-0528-4CFF-A2DE-F225C6F0B1CD}" type="datetimeFigureOut">
              <a:rPr lang="en-US" smtClean="0"/>
              <a:pPr/>
              <a:t>3/30/2022</a:t>
            </a:fld>
            <a:endParaRPr lang="en-US"/>
          </a:p>
        </p:txBody>
      </p:sp>
      <p:sp>
        <p:nvSpPr>
          <p:cNvPr id="5" name="Footer Placeholder 4"/>
          <p:cNvSpPr>
            <a:spLocks noGrp="1"/>
          </p:cNvSpPr>
          <p:nvPr>
            <p:ph type="ftr" sz="quarter" idx="3"/>
          </p:nvPr>
        </p:nvSpPr>
        <p:spPr>
          <a:xfrm>
            <a:off x="400050" y="8229601"/>
            <a:ext cx="4358793" cy="486833"/>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5830820" y="7437972"/>
            <a:ext cx="642680" cy="893233"/>
          </a:xfrm>
          <a:prstGeom prst="rect">
            <a:avLst/>
          </a:prstGeom>
        </p:spPr>
        <p:txBody>
          <a:bodyPr vert="horz" lIns="91440" tIns="45720" rIns="91440" bIns="45720" rtlCol="0" anchor="b"/>
          <a:lstStyle>
            <a:lvl1pPr algn="r">
              <a:defRPr sz="2100" b="0" i="0">
                <a:solidFill>
                  <a:schemeClr val="bg2">
                    <a:lumMod val="50000"/>
                  </a:schemeClr>
                </a:solidFill>
                <a:effectLst/>
                <a:latin typeface="+mn-lt"/>
              </a:defRPr>
            </a:lvl1pPr>
          </a:lstStyle>
          <a:p>
            <a:fld id="{F1D6137D-B70D-4A1D-BBB4-2FCCE7BFE328}" type="slidenum">
              <a:rPr lang="en-US" smtClean="0"/>
              <a:pPr/>
              <a:t>‹#›</a:t>
            </a:fld>
            <a:endParaRPr lang="en-US"/>
          </a:p>
        </p:txBody>
      </p:sp>
    </p:spTree>
    <p:extLst>
      <p:ext uri="{BB962C8B-B14F-4D97-AF65-F5344CB8AC3E}">
        <p14:creationId xmlns:p14="http://schemas.microsoft.com/office/powerpoint/2010/main" val="364652890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342900" rtl="0" eaLnBrk="1" latinLnBrk="0" hangingPunct="1">
        <a:spcBef>
          <a:spcPct val="0"/>
        </a:spcBef>
        <a:buNone/>
        <a:defRPr sz="2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mailto:FTHAMPAC@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militarykidsconnect.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symca.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collegefairguide.com/new-jersey-national-college-fair" TargetMode="External"/><Relationship Id="rId7" Type="http://schemas.openxmlformats.org/officeDocument/2006/relationships/hyperlink" Target="http://www.javitscenter.com/" TargetMode="External"/><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hyperlink" Target="https://www.collegefairguide.com/long-island-spring-college-expo" TargetMode="External"/><Relationship Id="rId5" Type="http://schemas.openxmlformats.org/officeDocument/2006/relationships/hyperlink" Target="https://www.collegefairguide.com/orange-county-ny-college-night" TargetMode="External"/><Relationship Id="rId4" Type="http://schemas.openxmlformats.org/officeDocument/2006/relationships/hyperlink" Target="https://www.collegefairguide.com/southern-westchester-college-fa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0" y="7156451"/>
            <a:ext cx="6858000" cy="1073149"/>
          </a:xfrm>
        </p:spPr>
        <p:txBody>
          <a:bodyPr>
            <a:normAutofit/>
          </a:bodyPr>
          <a:lstStyle/>
          <a:p>
            <a:pPr algn="ctr"/>
            <a:r>
              <a:rPr lang="en-US" sz="5400" b="1" u="sng"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Spring 2022</a:t>
            </a:r>
            <a:endParaRPr lang="en-US" sz="5400"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908" y="2425700"/>
            <a:ext cx="6432183" cy="4286250"/>
          </a:xfrm>
          <a:prstGeom prst="rect">
            <a:avLst/>
          </a:prstGeom>
          <a:ln>
            <a:solidFill>
              <a:schemeClr val="accent2">
                <a:lumMod val="50000"/>
              </a:schemeClr>
            </a:solidFill>
          </a:ln>
        </p:spPr>
      </p:pic>
      <p:sp>
        <p:nvSpPr>
          <p:cNvPr id="8" name="TextBox 7"/>
          <p:cNvSpPr txBox="1"/>
          <p:nvPr/>
        </p:nvSpPr>
        <p:spPr>
          <a:xfrm>
            <a:off x="0" y="609600"/>
            <a:ext cx="6781800" cy="1754326"/>
          </a:xfrm>
          <a:prstGeom prst="rect">
            <a:avLst/>
          </a:prstGeom>
          <a:noFill/>
        </p:spPr>
        <p:txBody>
          <a:bodyPr wrap="square" rtlCol="0">
            <a:spAutoFit/>
          </a:bodyPr>
          <a:lstStyle/>
          <a:p>
            <a:pPr algn="ctr"/>
            <a:r>
              <a:rPr lang="en-US" sz="5400" b="1" u="sng"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Fort Hamilton CYS Newsletter</a:t>
            </a:r>
            <a:endParaRPr lang="en-US" sz="5400"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028" y="8229600"/>
            <a:ext cx="1003941" cy="7881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4"/>
          </p:nvPr>
        </p:nvSpPr>
        <p:spPr>
          <a:xfrm>
            <a:off x="0" y="1132689"/>
            <a:ext cx="6858000" cy="8011311"/>
          </a:xfrm>
          <a:gradFill>
            <a:gsLst>
              <a:gs pos="0">
                <a:srgbClr val="92D050">
                  <a:tint val="66000"/>
                  <a:satMod val="160000"/>
                </a:srgbClr>
              </a:gs>
              <a:gs pos="50000">
                <a:srgbClr val="92D050">
                  <a:tint val="44500"/>
                  <a:satMod val="160000"/>
                </a:srgbClr>
              </a:gs>
              <a:gs pos="100000">
                <a:srgbClr val="92D050">
                  <a:tint val="23500"/>
                  <a:satMod val="160000"/>
                </a:srgbClr>
              </a:gs>
            </a:gsLst>
            <a:lin ang="5400000" scaled="1"/>
          </a:gradFill>
        </p:spPr>
        <p:style>
          <a:lnRef idx="2">
            <a:schemeClr val="accent2"/>
          </a:lnRef>
          <a:fillRef idx="1">
            <a:schemeClr val="lt1"/>
          </a:fillRef>
          <a:effectRef idx="0">
            <a:schemeClr val="accent2"/>
          </a:effectRef>
          <a:fontRef idx="minor">
            <a:schemeClr val="dk1"/>
          </a:fontRef>
        </p:style>
        <p:txBody>
          <a:bodyPr>
            <a:noAutofit/>
          </a:bodyPr>
          <a:lstStyle/>
          <a:p>
            <a:pPr marL="0" indent="0">
              <a:buNone/>
            </a:pPr>
            <a:endParaRPr lang="en-US" sz="1000" dirty="0" smtClean="0"/>
          </a:p>
          <a:p>
            <a:pPr marL="0" indent="0">
              <a:buNone/>
            </a:pPr>
            <a:endParaRPr lang="en-US" sz="800" dirty="0" smtClean="0"/>
          </a:p>
          <a:p>
            <a:pPr marL="0" indent="0">
              <a:buNone/>
            </a:pPr>
            <a:r>
              <a:rPr lang="en-US" sz="1000" dirty="0">
                <a:latin typeface="Cambria" panose="02040503050406030204" pitchFamily="18" charset="0"/>
                <a:ea typeface="Cambria" panose="02040503050406030204" pitchFamily="18" charset="0"/>
              </a:rPr>
              <a:t>For many kids, reading just doesn't come easily. Some kids have difficulty connecting letters and their corresponding sounds. Others have yet to discover a special story that sparks their imagination and shows just how fun reading can </a:t>
            </a:r>
            <a:r>
              <a:rPr lang="en-US" sz="1000" dirty="0" smtClean="0">
                <a:latin typeface="Cambria" panose="02040503050406030204" pitchFamily="18" charset="0"/>
                <a:ea typeface="Cambria" panose="02040503050406030204" pitchFamily="18" charset="0"/>
              </a:rPr>
              <a:t>be. For </a:t>
            </a:r>
            <a:r>
              <a:rPr lang="en-US" sz="1000" dirty="0">
                <a:latin typeface="Cambria" panose="02040503050406030204" pitchFamily="18" charset="0"/>
                <a:ea typeface="Cambria" panose="02040503050406030204" pitchFamily="18" charset="0"/>
              </a:rPr>
              <a:t>all kids, though, being at ease with letters, their sounds, and words is an important foundation for learning throughout </a:t>
            </a:r>
            <a:r>
              <a:rPr lang="en-US" sz="1000" dirty="0" smtClean="0">
                <a:latin typeface="Cambria" panose="02040503050406030204" pitchFamily="18" charset="0"/>
                <a:ea typeface="Cambria" panose="02040503050406030204" pitchFamily="18" charset="0"/>
              </a:rPr>
              <a:t>life. Read </a:t>
            </a:r>
            <a:r>
              <a:rPr lang="en-US" sz="1000" dirty="0">
                <a:latin typeface="Cambria" panose="02040503050406030204" pitchFamily="18" charset="0"/>
                <a:ea typeface="Cambria" panose="02040503050406030204" pitchFamily="18" charset="0"/>
              </a:rPr>
              <a:t>to and with your kids as often as possible, and try these other simple ways to help them become eager readers</a:t>
            </a:r>
            <a:r>
              <a:rPr lang="en-US" sz="1000" dirty="0" smtClean="0">
                <a:latin typeface="Cambria" panose="02040503050406030204" pitchFamily="18" charset="0"/>
                <a:ea typeface="Cambria" panose="02040503050406030204" pitchFamily="18" charset="0"/>
              </a:rPr>
              <a:t>:</a:t>
            </a:r>
          </a:p>
          <a:p>
            <a:pPr marL="0" indent="0">
              <a:buNone/>
            </a:pPr>
            <a:endParaRPr lang="en-US" sz="1000" dirty="0">
              <a:latin typeface="Cambria" panose="02040503050406030204" pitchFamily="18" charset="0"/>
              <a:ea typeface="Cambria" panose="02040503050406030204" pitchFamily="18" charset="0"/>
            </a:endParaRPr>
          </a:p>
          <a:p>
            <a:r>
              <a:rPr lang="en-US" sz="1000" b="1" dirty="0">
                <a:latin typeface="Cambria" panose="02040503050406030204" pitchFamily="18" charset="0"/>
                <a:ea typeface="Cambria" panose="02040503050406030204" pitchFamily="18" charset="0"/>
              </a:rPr>
              <a:t>Start with your child's picks.</a:t>
            </a:r>
            <a:r>
              <a:rPr lang="en-US" sz="1000" dirty="0">
                <a:latin typeface="Cambria" panose="02040503050406030204" pitchFamily="18" charset="0"/>
                <a:ea typeface="Cambria" panose="02040503050406030204" pitchFamily="18" charset="0"/>
              </a:rPr>
              <a:t> Comics or joke books may not be your first choice to boost literacy, but the reality is they can be very motivating. Kids will often amaze you with their ability to read something that they really want to </a:t>
            </a:r>
            <a:r>
              <a:rPr lang="en-US" sz="1000" dirty="0" smtClean="0">
                <a:latin typeface="Cambria" panose="02040503050406030204" pitchFamily="18" charset="0"/>
                <a:ea typeface="Cambria" panose="02040503050406030204" pitchFamily="18" charset="0"/>
              </a:rPr>
              <a:t>read. Don't </a:t>
            </a:r>
            <a:r>
              <a:rPr lang="en-US" sz="1000" dirty="0">
                <a:latin typeface="Cambria" panose="02040503050406030204" pitchFamily="18" charset="0"/>
                <a:ea typeface="Cambria" panose="02040503050406030204" pitchFamily="18" charset="0"/>
              </a:rPr>
              <a:t>worry that these texts may not be substantial enough. They can help kids understand some fundamentals, like how events take place in a sequence and how stories are laid out. They also help build vocabulary and show that books can be visually appealing. Once your child is comfortable with the experience of reading, you can encourage other literature selections with a variety of challenging content.</a:t>
            </a:r>
          </a:p>
          <a:p>
            <a:r>
              <a:rPr lang="en-US" sz="1000" dirty="0">
                <a:latin typeface="Cambria" panose="02040503050406030204" pitchFamily="18" charset="0"/>
                <a:ea typeface="Cambria" panose="02040503050406030204" pitchFamily="18" charset="0"/>
              </a:rPr>
              <a:t>Sometimes electronic books (e-books) can help get reluctant readers reading. When your son or daughter becomes interested in a book, regardless of the format, help make connections between the story and your child's own life. Start conversations that will build a love of reading and learning</a:t>
            </a:r>
            <a:r>
              <a:rPr lang="en-US" sz="1000" dirty="0" smtClean="0">
                <a:latin typeface="Cambria" panose="02040503050406030204" pitchFamily="18" charset="0"/>
                <a:ea typeface="Cambria" panose="02040503050406030204" pitchFamily="18" charset="0"/>
              </a:rPr>
              <a:t>.</a:t>
            </a:r>
          </a:p>
          <a:p>
            <a:pPr marL="0" indent="0">
              <a:buNone/>
            </a:pPr>
            <a:endParaRPr lang="en-US" sz="1000" dirty="0">
              <a:latin typeface="Cambria" panose="02040503050406030204" pitchFamily="18" charset="0"/>
              <a:ea typeface="Cambria" panose="02040503050406030204" pitchFamily="18" charset="0"/>
            </a:endParaRPr>
          </a:p>
          <a:p>
            <a:r>
              <a:rPr lang="en-US" sz="1000" b="1" dirty="0">
                <a:latin typeface="Cambria" panose="02040503050406030204" pitchFamily="18" charset="0"/>
                <a:ea typeface="Cambria" panose="02040503050406030204" pitchFamily="18" charset="0"/>
              </a:rPr>
              <a:t>Read and reread.</a:t>
            </a:r>
            <a:r>
              <a:rPr lang="en-US" sz="1000" dirty="0">
                <a:latin typeface="Cambria" panose="02040503050406030204" pitchFamily="18" charset="0"/>
                <a:ea typeface="Cambria" panose="02040503050406030204" pitchFamily="18" charset="0"/>
              </a:rPr>
              <a:t> Many kids reach for the same books over and over again. That's not only OK, it's a good thing! Through repetition, kids learn the text and eventually read it with ease and confidence. Each new reading of the book also may help them notice something new and understand the story a little better. And that positive experience can inspire kids to give new books a </a:t>
            </a:r>
            <a:r>
              <a:rPr lang="en-US" sz="1000" dirty="0" smtClean="0">
                <a:latin typeface="Cambria" panose="02040503050406030204" pitchFamily="18" charset="0"/>
                <a:ea typeface="Cambria" panose="02040503050406030204" pitchFamily="18" charset="0"/>
              </a:rPr>
              <a:t>try</a:t>
            </a:r>
          </a:p>
          <a:p>
            <a:endParaRPr lang="en-US" sz="1000" dirty="0">
              <a:latin typeface="Cambria" panose="02040503050406030204" pitchFamily="18" charset="0"/>
              <a:ea typeface="Cambria" panose="02040503050406030204" pitchFamily="18" charset="0"/>
            </a:endParaRPr>
          </a:p>
          <a:p>
            <a:r>
              <a:rPr lang="en-US" sz="1000" b="1" dirty="0">
                <a:latin typeface="Cambria" panose="02040503050406030204" pitchFamily="18" charset="0"/>
                <a:ea typeface="Cambria" panose="02040503050406030204" pitchFamily="18" charset="0"/>
              </a:rPr>
              <a:t>Read aloud.</a:t>
            </a:r>
            <a:r>
              <a:rPr lang="en-US" sz="1000" dirty="0">
                <a:latin typeface="Cambria" panose="02040503050406030204" pitchFamily="18" charset="0"/>
                <a:ea typeface="Cambria" panose="02040503050406030204" pitchFamily="18" charset="0"/>
              </a:rPr>
              <a:t> Reading aloud to your kids helps them build their vocabularies and introduces new concepts, facts, and ideas. You also show that you enjoy reading for fun, and help them connect sounds with letters on the page. Reading aloud provides together time that you'll all enjoy. And it doesn't have to end once kids get older — the comfort of a parent's voice and undivided attention is something kids never outgrow</a:t>
            </a:r>
            <a:r>
              <a:rPr lang="en-US" sz="1000" dirty="0" smtClean="0">
                <a:latin typeface="Cambria" panose="02040503050406030204" pitchFamily="18" charset="0"/>
                <a:ea typeface="Cambria" panose="02040503050406030204" pitchFamily="18" charset="0"/>
              </a:rPr>
              <a:t>.</a:t>
            </a:r>
          </a:p>
          <a:p>
            <a:pPr marL="0" indent="0">
              <a:buNone/>
            </a:pPr>
            <a:endParaRPr lang="en-US" sz="1000" dirty="0">
              <a:latin typeface="Cambria" panose="02040503050406030204" pitchFamily="18" charset="0"/>
              <a:ea typeface="Cambria" panose="02040503050406030204" pitchFamily="18" charset="0"/>
            </a:endParaRPr>
          </a:p>
          <a:p>
            <a:r>
              <a:rPr lang="en-US" sz="1000" b="1" dirty="0">
                <a:latin typeface="Cambria" panose="02040503050406030204" pitchFamily="18" charset="0"/>
                <a:ea typeface="Cambria" panose="02040503050406030204" pitchFamily="18" charset="0"/>
              </a:rPr>
              <a:t>Create opportunities to read and write beyond the pages.</a:t>
            </a:r>
            <a:r>
              <a:rPr lang="en-US" sz="1000" dirty="0">
                <a:latin typeface="Cambria" panose="02040503050406030204" pitchFamily="18" charset="0"/>
                <a:ea typeface="Cambria" panose="02040503050406030204" pitchFamily="18" charset="0"/>
              </a:rPr>
              <a:t> Provide kids with many chances to read every day. Write notes and leave them on your child's pillow, in a lunchbox, or in a pocket. Ask friends and relatives to send postcards, letters, e-mails, or text messages. Leave magnetic letters and words on the refrigerator, and you may find your child spontaneously creating words, sentences, and </a:t>
            </a:r>
            <a:r>
              <a:rPr lang="en-US" sz="1000" dirty="0" err="1" smtClean="0">
                <a:latin typeface="Cambria" panose="02040503050406030204" pitchFamily="18" charset="0"/>
                <a:ea typeface="Cambria" panose="02040503050406030204" pitchFamily="18" charset="0"/>
              </a:rPr>
              <a:t>stories.On</a:t>
            </a:r>
            <a:r>
              <a:rPr lang="en-US" sz="1000" dirty="0" smtClean="0">
                <a:latin typeface="Cambria" panose="02040503050406030204" pitchFamily="18" charset="0"/>
                <a:ea typeface="Cambria" panose="02040503050406030204" pitchFamily="18" charset="0"/>
              </a:rPr>
              <a:t> </a:t>
            </a:r>
            <a:r>
              <a:rPr lang="en-US" sz="1000" dirty="0">
                <a:latin typeface="Cambria" panose="02040503050406030204" pitchFamily="18" charset="0"/>
                <a:ea typeface="Cambria" panose="02040503050406030204" pitchFamily="18" charset="0"/>
              </a:rPr>
              <a:t>road trips or errands, play word games that strengthen language skills. You might try "I Spy" ("I spy something that starts with an 'a' ...") or games where you pick a category (like "food") and everyone has to name foods that begin with a certain letter. Kids often enjoy reading the signs they see while on the road (like those on restaurants and stores, plus road signs and billboards)</a:t>
            </a:r>
            <a:r>
              <a:rPr lang="en-US" sz="1000" dirty="0" smtClean="0">
                <a:latin typeface="Cambria" panose="02040503050406030204" pitchFamily="18" charset="0"/>
                <a:ea typeface="Cambria" panose="02040503050406030204" pitchFamily="18" charset="0"/>
              </a:rPr>
              <a:t>.</a:t>
            </a:r>
          </a:p>
          <a:p>
            <a:pPr marL="0" indent="0">
              <a:buNone/>
            </a:pPr>
            <a:endParaRPr lang="en-US" sz="1000" dirty="0">
              <a:latin typeface="Cambria" panose="02040503050406030204" pitchFamily="18" charset="0"/>
              <a:ea typeface="Cambria" panose="02040503050406030204" pitchFamily="18" charset="0"/>
            </a:endParaRPr>
          </a:p>
          <a:p>
            <a:r>
              <a:rPr lang="en-US" sz="1000" b="1" dirty="0">
                <a:latin typeface="Cambria" panose="02040503050406030204" pitchFamily="18" charset="0"/>
                <a:ea typeface="Cambria" panose="02040503050406030204" pitchFamily="18" charset="0"/>
              </a:rPr>
              <a:t>Get help if you're worried.</a:t>
            </a:r>
            <a:r>
              <a:rPr lang="en-US" sz="1000" dirty="0">
                <a:latin typeface="Cambria" panose="02040503050406030204" pitchFamily="18" charset="0"/>
                <a:ea typeface="Cambria" panose="02040503050406030204" pitchFamily="18" charset="0"/>
              </a:rPr>
              <a:t> If you're concerned about your child's ability or willingness to read, don't wait to get help. Consult with your child's doctor or teacher. They may be able to suggest additional resources to help your child become an eager reader.</a:t>
            </a:r>
            <a:endParaRPr lang="en-US" sz="1000" dirty="0" smtClean="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cstate="print"/>
          <a:stretch>
            <a:fillRect/>
          </a:stretch>
        </p:blipFill>
        <p:spPr>
          <a:xfrm>
            <a:off x="89338" y="152400"/>
            <a:ext cx="2705100" cy="980289"/>
          </a:xfrm>
          <a:prstGeom prst="rect">
            <a:avLst/>
          </a:prstGeom>
          <a:ln w="38100" cmpd="sng">
            <a:solidFill>
              <a:srgbClr val="000090"/>
            </a:solid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1531"/>
            <a:ext cx="1676400" cy="1101158"/>
          </a:xfrm>
          <a:prstGeom prst="rect">
            <a:avLst/>
          </a:prstGeom>
        </p:spPr>
      </p:pic>
    </p:spTree>
    <p:extLst>
      <p:ext uri="{BB962C8B-B14F-4D97-AF65-F5344CB8AC3E}">
        <p14:creationId xmlns:p14="http://schemas.microsoft.com/office/powerpoint/2010/main" val="2688662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90" name="Picture 34" descr="http://www.wholesaleforeveryone.com/Merchant2/graphics/00000001/atbn/atbnss0375.gif"/>
          <p:cNvPicPr>
            <a:picLocks noChangeAspect="1" noChangeArrowheads="1"/>
          </p:cNvPicPr>
          <p:nvPr/>
        </p:nvPicPr>
        <p:blipFill>
          <a:blip r:embed="rId3" cstate="print"/>
          <a:srcRect/>
          <a:stretch>
            <a:fillRect/>
          </a:stretch>
        </p:blipFill>
        <p:spPr bwMode="auto">
          <a:xfrm>
            <a:off x="0" y="1876424"/>
            <a:ext cx="6858000" cy="7267575"/>
          </a:xfrm>
          <a:prstGeom prst="rect">
            <a:avLst/>
          </a:prstGeom>
          <a:noFill/>
        </p:spPr>
      </p:pic>
      <p:sp>
        <p:nvSpPr>
          <p:cNvPr id="2" name="Title 1"/>
          <p:cNvSpPr>
            <a:spLocks noGrp="1"/>
          </p:cNvSpPr>
          <p:nvPr>
            <p:ph type="title"/>
          </p:nvPr>
        </p:nvSpPr>
        <p:spPr>
          <a:xfrm>
            <a:off x="0" y="6553200"/>
            <a:ext cx="6229349" cy="1854200"/>
          </a:xfrm>
        </p:spPr>
        <p:txBody>
          <a:bodyPr>
            <a:normAutofit/>
          </a:bodyPr>
          <a:lstStyle/>
          <a:p>
            <a:pPr algn="l" fontAlgn="t"/>
            <a:r>
              <a:rPr lang="en-US" sz="1400" b="1" dirty="0" smtClean="0"/>
              <a:t>		</a:t>
            </a:r>
            <a:r>
              <a:rPr lang="en-US" sz="3200" b="1" dirty="0" smtClean="0">
                <a:solidFill>
                  <a:schemeClr val="accent1"/>
                </a:solidFill>
              </a:rPr>
              <a:t>POWER HOUR!</a:t>
            </a:r>
            <a:r>
              <a:rPr lang="en-US" sz="1400" b="1" dirty="0" smtClean="0">
                <a:solidFill>
                  <a:schemeClr val="accent1"/>
                </a:solidFill>
              </a:rPr>
              <a:t/>
            </a:r>
            <a:br>
              <a:rPr lang="en-US" sz="1400" b="1" dirty="0" smtClean="0">
                <a:solidFill>
                  <a:schemeClr val="accent1"/>
                </a:solidFill>
              </a:rPr>
            </a:br>
            <a:r>
              <a:rPr lang="en-US" sz="1400" b="1" dirty="0" smtClean="0">
                <a:solidFill>
                  <a:schemeClr val="accent1"/>
                </a:solidFill>
              </a:rPr>
              <a:t>		Mon-Thurs 1530 to 1630</a:t>
            </a:r>
            <a:br>
              <a:rPr lang="en-US" sz="1400" b="1" dirty="0" smtClean="0">
                <a:solidFill>
                  <a:schemeClr val="accent1"/>
                </a:solidFill>
              </a:rPr>
            </a:br>
            <a:r>
              <a:rPr lang="en-US" sz="1400" b="1" dirty="0" smtClean="0">
                <a:solidFill>
                  <a:schemeClr val="accent1"/>
                </a:solidFill>
              </a:rPr>
              <a:t>		Power Hour is designed to help students with their</a:t>
            </a:r>
            <a:br>
              <a:rPr lang="en-US" sz="1400" b="1" dirty="0" smtClean="0">
                <a:solidFill>
                  <a:schemeClr val="accent1"/>
                </a:solidFill>
              </a:rPr>
            </a:br>
            <a:r>
              <a:rPr lang="en-US" sz="1400" b="1" dirty="0" smtClean="0">
                <a:solidFill>
                  <a:schemeClr val="accent1"/>
                </a:solidFill>
              </a:rPr>
              <a:t>		homework and assignments in a positive environment.</a:t>
            </a:r>
            <a:br>
              <a:rPr lang="en-US" sz="1400" b="1" dirty="0" smtClean="0">
                <a:solidFill>
                  <a:schemeClr val="accent1"/>
                </a:solidFill>
              </a:rPr>
            </a:br>
            <a:r>
              <a:rPr lang="en-US" sz="1400" b="1" dirty="0" smtClean="0">
                <a:solidFill>
                  <a:schemeClr val="accent1"/>
                </a:solidFill>
              </a:rPr>
              <a:t>		Members have the opportunity to earn points towards</a:t>
            </a:r>
            <a:br>
              <a:rPr lang="en-US" sz="1400" b="1" dirty="0" smtClean="0">
                <a:solidFill>
                  <a:schemeClr val="accent1"/>
                </a:solidFill>
              </a:rPr>
            </a:br>
            <a:r>
              <a:rPr lang="en-US" sz="1400" b="1" dirty="0" smtClean="0">
                <a:solidFill>
                  <a:schemeClr val="accent1"/>
                </a:solidFill>
              </a:rPr>
              <a:t>		prizes. Call for more information at 718•630•4518</a:t>
            </a:r>
            <a:endParaRPr lang="en-US" sz="1400" dirty="0">
              <a:solidFill>
                <a:schemeClr val="accent1"/>
              </a:solidFill>
            </a:endParaRPr>
          </a:p>
        </p:txBody>
      </p:sp>
      <p:sp>
        <p:nvSpPr>
          <p:cNvPr id="19464" name="AutoShape 8" descr="data:image/jpeg;base64,/9j/4AAQSkZJRgABAQAAAQABAAD/2wBDAAkGBwgHBgkIBwgKCgkLDRYPDQwMDRsUFRAWIB0iIiAdHx8kKDQsJCYxJx8fLT0tMTU3Ojo6Iys/RD84QzQ5Ojf/2wBDAQoKCg0MDRoPDxo3JR8lNzc3Nzc3Nzc3Nzc3Nzc3Nzc3Nzc3Nzc3Nzc3Nzc3Nzc3Nzc3Nzc3Nzc3Nzc3Nzc3Nzf/wAARCADhAOEDASIAAhEBAxEB/8QAGwABAQEAAwEBAAAAAAAAAAAAAAEFAgMEBwb/xAAqEAEAAAUFAAEDAwUAAAAAAAAAAQIFVJIDBBUW0RESITFBUZFSU2Fxsf/EABsBAQEBAQEAAwAAAAAAAAAAAAACAwEFBAYH/8QAJREBAAEDBAMBAAIDAAAAAAAAAAECA5ETFFFSERJBIQQxFWFx/9oADAMBAAIRAxEAPwD7iAAAAAAAAAAAAAAAAAAAAAAAAAAAAAAAAAAAAAAAAAAAAAAAAAAAAAAAAAAAAPLuqhs9p8Q3W50tKMfxCeaEPl0c7Sr/AEM2c3bdM+JqjKZqpj+5aIzudpV/oZnO0q/0M3Ne12jJ708tEZ3O0q/0MznaVf6GZr2u0ZPenlojO52lX+hmc7Sr/QzNe12jJ708tEZ3O0q/0MznaVf6GZr2u0ZPenlojO52lX+hmc7Sr/QzNe12jJ708tEZ3O0q/wBDM52lX+hma9rtGT3p5aIzudpV/oZnO0q/0MzXtdoye9PLRGdztKv9DM52lX+hma9rtGT3p5aIzudpV/oZnO0q/wBDM17XaMnvTy0Rnc7Sr/QzOdpV/oZmva7Rk96eWiM7naVf6GZztKv9DM17XaMnvTy0Rnc7Sr/QzOdpV/oZmva7Rk96eWiM7naVf6Gbt21U2O6n+jb7vR1J/wCmWeEYuxetzPiKoyRVTP17Bx+uX9xop8p3OvPudxqa+rH5nnmjGMY/8daD8+rqmqqZl4nnz+yogkUQBRAFEAUQBRAFEAUQBRAFEAUQBRAFJZppJoTSTRlmh94TQ/MIoOxMxPmD/be7Tvf2lGCPR/yH8js7rV8gDzfrnwAAAAAAAAAAAAAAAAAAAAAAAAVFBAGqABl9X8AAAAAAAAAAAAAAAAAAAAAAAAFRQQBqgAZfV/AAAAAAAAAAAAAAAAAAAAAAAABUUEAaoAGX1fwAAAAAAAAAAAAAAAAAAAAAAAAVFBAGqABl9X8AAAAAAAAAAAAAAAAAAAAAAAAFRQQBqgAZfV/AAAAAAAAAAAAAAAAAAAAAAAABUUEAaoVHZr6U+hrT6OrD4nkmjLND/MHBnVExMxK/Hj8QUcEFAQUBBQEFAQUBBQEFAQUBBQEFAQUBFCHz8/EIRjGP4hD9SI8/kANfrlR/tQ/kfO2t7pJpV8P2+8pOw3s0J9ztpJ5ofb6vvCP8wefrlJs5MpvWsPuFVi1VPmqmJn/kPZmimf2YZPXKRZy5TenXKRZy5TetYTtrHSMQ5p0cQyeuUmzlym9OuUmzlym9awbax0jEGnRxDJ65SbOXKb065SbOXKb1rBtrHSMQadHEMnrlJs5cpvTrlIs5cpvWsG2sdIxBp0cQyeuUizlym9OuUizlym9awbax0jEGnRxDJ65SLOXKb065SbOXKb1rBtrHSMQadHEMnrlJs5cpvTrlJs5cpvWsG2sdIxBp0cQyeuUmzlym9OuUmzlym9awbax0jEGnRxDJ65SLOXKb065SLOXKb1rBtrHSMQadHEMnrlIs5cpvTrlIs5cpvWsG2sdIxBp0cQyeuUmzlym9OuUmzlym9awbax0jEGnRxDJ65SbOXKb065SbOXKb1rBtrHSMQadHEMnrlIs5cpvXdtaLTtrqw1NDaacs8PxNH5jGH+vn8NAdj+PZpnzFEYgi3RH9Q4/RAchssAAAAAAAAAAAAAAAAAAAAAAAAAAAAAAAAAAAAAAAAAAAAAAAAAAAAAAAAAAAAAAAAAAAAAAAAAAAAAAAAAAAAAAAAAB//9k="/>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6" name="AutoShape 10" descr="data:image/jpeg;base64,/9j/4AAQSkZJRgABAQAAAQABAAD/2wBDAAkGBwgHBgkIBwgKCgkLDRYPDQwMDRsUFRAWIB0iIiAdHx8kKDQsJCYxJx8fLT0tMTU3Ojo6Iys/RD84QzQ5Ojf/2wBDAQoKCg0MDRoPDxo3JR8lNzc3Nzc3Nzc3Nzc3Nzc3Nzc3Nzc3Nzc3Nzc3Nzc3Nzc3Nzc3Nzc3Nzc3Nzc3Nzc3Nzf/wAARCADhAOEDASIAAhEBAxEB/8QAGwABAQEAAwEBAAAAAAAAAAAAAAEFAgMEBwb/xAAqEAEAAAUFAAEDAwUAAAAAAAAAAQIFVJIDBBUW0RESITFBUZFSU2Fxsf/EABsBAQEBAQEAAwAAAAAAAAAAAAACAwEFBAYH/8QAJREBAAEDBAMBAAIDAAAAAAAAAAECA5ETFFFSERJBIQQxFWFx/9oADAMBAAIRAxEAPwD7iAAAAAAAAAAAAAAAAAAAAAAAAAAAAAAAAAAAAAAAAAAAAAAAAAAAAAAAAAAAAPLuqhs9p8Q3W50tKMfxCeaEPl0c7Sr/AEM2c3bdM+JqjKZqpj+5aIzudpV/oZnO0q/0M3Ne12jJ708tEZ3O0q/0MznaVf6GZr2u0ZPenlojO52lX+hmc7Sr/QzNe12jJ708tEZ3O0q/0MznaVf6GZr2u0ZPenlojO52lX+hmc7Sr/QzNe12jJ708tEZ3O0q/wBDM52lX+hma9rtGT3p5aIzudpV/oZnO0q/0MzXtdoye9PLRGdztKv9DM52lX+hma9rtGT3p5aIzudpV/oZnO0q/wBDM17XaMnvTy0Rnc7Sr/QzOdpV/oZmva7Rk96eWiM7naVf6GZztKv9DM17XaMnvTy0Rnc7Sr/QzOdpV/oZmva7Rk96eWiM7naVf6Gbt21U2O6n+jb7vR1J/wCmWeEYuxetzPiKoyRVTP17Bx+uX9xop8p3OvPudxqa+rH5nnmjGMY/8daD8+rqmqqZl4nnz+yogkUQBRAFEAUQBRAFEAUQBRAFEAUQBRAFJZppJoTSTRlmh94TQ/MIoOxMxPmD/be7Tvf2lGCPR/yH8js7rV8gDzfrnwAAAAAAAAAAAAAAAAAAAAAAAAVFBAGqABl9X8AAAAAAAAAAAAAAAAAAAAAAAAFRQQBqgAZfV/AAAAAAAAAAAAAAAAAAAAAAAABUUEAaoAGX1fwAAAAAAAAAAAAAAAAAAAAAAAAVFBAGqABl9X8AAAAAAAAAAAAAAAAAAAAAAAAFRQQBqgAZfV/AAAAAAAAAAAAAAAAAAAAAAAABUUEAaoVHZr6U+hrT6OrD4nkmjLND/MHBnVExMxK/Hj8QUcEFAQUBBQEFAQUBBQEFAQUBBQEFAQUBFCHz8/EIRjGP4hD9SI8/kANfrlR/tQ/kfO2t7pJpV8P2+8pOw3s0J9ztpJ5ofb6vvCP8wefrlJs5MpvWsPuFVi1VPmqmJn/kPZmimf2YZPXKRZy5TenXKRZy5TetYTtrHSMQ5p0cQyeuUmzlym9OuUmzlym9awbax0jEGnRxDJ65SbOXKb065SbOXKb1rBtrHSMQadHEMnrlJs5cpvTrlIs5cpvWsG2sdIxBp0cQyeuUizlym9OuUizlym9awbax0jEGnRxDJ65SLOXKb065SbOXKb1rBtrHSMQadHEMnrlJs5cpvTrlJs5cpvWsG2sdIxBp0cQyeuUmzlym9OuUmzlym9awbax0jEGnRxDJ65SLOXKb065SLOXKb1rBtrHSMQadHEMnrlIs5cpvTrlIs5cpvWsG2sdIxBp0cQyeuUmzlym9OuUmzlym9awbax0jEGnRxDJ65SbOXKb065SbOXKb1rBtrHSMQadHEMnrlIs5cpvXdtaLTtrqw1NDaacs8PxNH5jGH+vn8NAdj+PZpnzFEYgi3RH9Q4/RAchssAAAAAAAAAAAAAAAAAAAAAAAAAAAAAAAAAAAAAAAAAAAAAAAAAAAAAAAAAAAAAAAAAAAAAAAAAAAAAAAAAAAAAAAAAB//9k="/>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8" name="AutoShape 12" descr="data:image/jpeg;base64,/9j/4AAQSkZJRgABAQAAAQABAAD/2wBDAAkGBwgHBgkIBwgKCgkLDRYPDQwMDRsUFRAWIB0iIiAdHx8kKDQsJCYxJx8fLT0tMTU3Ojo6Iys/RD84QzQ5Ojf/2wBDAQoKCg0MDRoPDxo3JR8lNzc3Nzc3Nzc3Nzc3Nzc3Nzc3Nzc3Nzc3Nzc3Nzc3Nzc3Nzc3Nzc3Nzc3Nzc3Nzc3Nzf/wAARCADhAOEDASIAAhEBAxEB/8QAGwABAQEAAwEBAAAAAAAAAAAAAAEFAgMEBwb/xAAqEAEAAAUFAAEDAwUAAAAAAAAAAQIFVJIDBBUW0RESITFBUZFSU2Fxsf/EABsBAQEBAQEAAwAAAAAAAAAAAAACAwEFBAYH/8QAJREBAAEDBAMBAAIDAAAAAAAAAAECA5ETFFFSERJBIQQxFWFx/9oADAMBAAIRAxEAPwD7iAAAAAAAAAAAAAAAAAAAAAAAAAAAAAAAAAAAAAAAAAAAAAAAAAAAAAAAAAAAAPLuqhs9p8Q3W50tKMfxCeaEPl0c7Sr/AEM2c3bdM+JqjKZqpj+5aIzudpV/oZnO0q/0M3Ne12jJ708tEZ3O0q/0MznaVf6GZr2u0ZPenlojO52lX+hmc7Sr/QzNe12jJ708tEZ3O0q/0MznaVf6GZr2u0ZPenlojO52lX+hmc7Sr/QzNe12jJ708tEZ3O0q/wBDM52lX+hma9rtGT3p5aIzudpV/oZnO0q/0MzXtdoye9PLRGdztKv9DM52lX+hma9rtGT3p5aIzudpV/oZnO0q/wBDM17XaMnvTy0Rnc7Sr/QzOdpV/oZmva7Rk96eWiM7naVf6GZztKv9DM17XaMnvTy0Rnc7Sr/QzOdpV/oZmva7Rk96eWiM7naVf6Gbt21U2O6n+jb7vR1J/wCmWeEYuxetzPiKoyRVTP17Bx+uX9xop8p3OvPudxqa+rH5nnmjGMY/8daD8+rqmqqZl4nnz+yogkUQBRAFEAUQBRAFEAUQBRAFEAUQBRAFJZppJoTSTRlmh94TQ/MIoOxMxPmD/be7Tvf2lGCPR/yH8js7rV8gDzfrnwAAAAAAAAAAAAAAAAAAAAAAAAVFBAGqABl9X8AAAAAAAAAAAAAAAAAAAAAAAAFRQQBqgAZfV/AAAAAAAAAAAAAAAAAAAAAAAABUUEAaoAGX1fwAAAAAAAAAAAAAAAAAAAAAAAAVFBAGqABl9X8AAAAAAAAAAAAAAAAAAAAAAAAFRQQBqgAZfV/AAAAAAAAAAAAAAAAAAAAAAAABUUEAaoVHZr6U+hrT6OrD4nkmjLND/MHBnVExMxK/Hj8QUcEFAQUBBQEFAQUBBQEFAQUBBQEFAQUBFCHz8/EIRjGP4hD9SI8/kANfrlR/tQ/kfO2t7pJpV8P2+8pOw3s0J9ztpJ5ofb6vvCP8wefrlJs5MpvWsPuFVi1VPmqmJn/kPZmimf2YZPXKRZy5TenXKRZy5TetYTtrHSMQ5p0cQyeuUmzlym9OuUmzlym9awbax0jEGnRxDJ65SbOXKb065SbOXKb1rBtrHSMQadHEMnrlJs5cpvTrlIs5cpvWsG2sdIxBp0cQyeuUizlym9OuUizlym9awbax0jEGnRxDJ65SLOXKb065SbOXKb1rBtrHSMQadHEMnrlJs5cpvTrlJs5cpvWsG2sdIxBp0cQyeuUmzlym9OuUmzlym9awbax0jEGnRxDJ65SLOXKb065SLOXKb1rBtrHSMQadHEMnrlIs5cpvTrlIs5cpvWsG2sdIxBp0cQyeuUmzlym9OuUmzlym9awbax0jEGnRxDJ65SbOXKb065SbOXKb1rBtrHSMQadHEMnrlIs5cpvXdtaLTtrqw1NDaacs8PxNH5jGH+vn8NAdj+PZpnzFEYgi3RH9Q4/RAchssAAAAAAAAAAAAAAAAAAAAAAAAAAAAAAAAAAAAAAAAAAAAAAAAAAAAAAAAAAAAAAAAAAAAAAAAAAAAAAAAAAAAAAAAAB//9k="/>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70" name="AutoShape 14" descr="data:image/jpeg;base64,/9j/4AAQSkZJRgABAQAAAQABAAD/2wBDAAkGBwgHBgkIBwgKCgkLDRYPDQwMDRsUFRAWIB0iIiAdHx8kKDQsJCYxJx8fLT0tMTU3Ojo6Iys/RD84QzQ5Ojf/2wBDAQoKCg0MDRoPDxo3JR8lNzc3Nzc3Nzc3Nzc3Nzc3Nzc3Nzc3Nzc3Nzc3Nzc3Nzc3Nzc3Nzc3Nzc3Nzc3Nzc3Nzf/wAARCADhAOEDASIAAhEBAxEB/8QAGwABAQEAAwEBAAAAAAAAAAAAAAEFAgMEBwb/xAAqEAEAAAUFAAEDAwUAAAAAAAAAAQIFVJIDBBUW0RESITFBUZFSU2Fxsf/EABsBAQEBAQEAAwAAAAAAAAAAAAACAwEFBAYH/8QAJREBAAEDBAMBAAIDAAAAAAAAAAECA5ETFFFSERJBIQQxFWFx/9oADAMBAAIRAxEAPwD7iAAAAAAAAAAAAAAAAAAAAAAAAAAAAAAAAAAAAAAAAAAAAAAAAAAAAAAAAAAAAPLuqhs9p8Q3W50tKMfxCeaEPl0c7Sr/AEM2c3bdM+JqjKZqpj+5aIzudpV/oZnO0q/0M3Ne12jJ708tEZ3O0q/0MznaVf6GZr2u0ZPenlojO52lX+hmc7Sr/QzNe12jJ708tEZ3O0q/0MznaVf6GZr2u0ZPenlojO52lX+hmc7Sr/QzNe12jJ708tEZ3O0q/wBDM52lX+hma9rtGT3p5aIzudpV/oZnO0q/0MzXtdoye9PLRGdztKv9DM52lX+hma9rtGT3p5aIzudpV/oZnO0q/wBDM17XaMnvTy0Rnc7Sr/QzOdpV/oZmva7Rk96eWiM7naVf6GZztKv9DM17XaMnvTy0Rnc7Sr/QzOdpV/oZmva7Rk96eWiM7naVf6Gbt21U2O6n+jb7vR1J/wCmWeEYuxetzPiKoyRVTP17Bx+uX9xop8p3OvPudxqa+rH5nnmjGMY/8daD8+rqmqqZl4nnz+yogkUQBRAFEAUQBRAFEAUQBRAFEAUQBRAFJZppJoTSTRlmh94TQ/MIoOxMxPmD/be7Tvf2lGCPR/yH8js7rV8gDzfrnwAAAAAAAAAAAAAAAAAAAAAAAAVFBAGqABl9X8AAAAAAAAAAAAAAAAAAAAAAAAFRQQBqgAZfV/AAAAAAAAAAAAAAAAAAAAAAAABUUEAaoAGX1fwAAAAAAAAAAAAAAAAAAAAAAAAVFBAGqABl9X8AAAAAAAAAAAAAAAAAAAAAAAAFRQQBqgAZfV/AAAAAAAAAAAAAAAAAAAAAAAABUUEAaoVHZr6U+hrT6OrD4nkmjLND/MHBnVExMxK/Hj8QUcEFAQUBBQEFAQUBBQEFAQUBBQEFAQUBFCHz8/EIRjGP4hD9SI8/kANfrlR/tQ/kfO2t7pJpV8P2+8pOw3s0J9ztpJ5ofb6vvCP8wefrlJs5MpvWsPuFVi1VPmqmJn/kPZmimf2YZPXKRZy5TenXKRZy5TetYTtrHSMQ5p0cQyeuUmzlym9OuUmzlym9awbax0jEGnRxDJ65SbOXKb065SbOXKb1rBtrHSMQadHEMnrlJs5cpvTrlIs5cpvWsG2sdIxBp0cQyeuUizlym9OuUizlym9awbax0jEGnRxDJ65SLOXKb065SbOXKb1rBtrHSMQadHEMnrlJs5cpvTrlJs5cpvWsG2sdIxBp0cQyeuUmzlym9OuUmzlym9awbax0jEGnRxDJ65SLOXKb065SLOXKb1rBtrHSMQadHEMnrlIs5cpvTrlIs5cpvWsG2sdIxBp0cQyeuUmzlym9OuUmzlym9awbax0jEGnRxDJ65SbOXKb065SbOXKb1rBtrHSMQadHEMnrlIs5cpvXdtaLTtrqw1NDaacs8PxNH5jGH+vn8NAdj+PZpnzFEYgi3RH9Q4/RAchssAAAAAAAAAAAAAAAAAAAAAAAAAAAAAAAAAAAAAAAAAAAAAAAAAAAAAAAAAAAAAAAAAAAAAAAAAAAAAAAAAAAAAAAAAB//9k="/>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72" name="AutoShape 16" descr="data:image/jpeg;base64,/9j/4AAQSkZJRgABAQAAAQABAAD/2wBDAAkGBwgHBgkIBwgKCgkLDRYPDQwMDRsUFRAWIB0iIiAdHx8kKDQsJCYxJx8fLT0tMTU3Ojo6Iys/RD84QzQ5Ojf/2wBDAQoKCg0MDRoPDxo3JR8lNzc3Nzc3Nzc3Nzc3Nzc3Nzc3Nzc3Nzc3Nzc3Nzc3Nzc3Nzc3Nzc3Nzc3Nzc3Nzc3Nzf/wAARCADhAOEDASIAAhEBAxEB/8QAGwABAQEAAwEBAAAAAAAAAAAAAAEFAgMEBwb/xAAqEAEAAAUFAAEDAwUAAAAAAAAAAQIFVJIDBBUW0RESITFBUZFSU2Fxsf/EABsBAQEBAQEAAwAAAAAAAAAAAAACAwEFBAYH/8QAJREBAAEDBAMBAAIDAAAAAAAAAAECA5ETFFFSERJBIQQxFWFx/9oADAMBAAIRAxEAPwD7iAAAAAAAAAAAAAAAAAAAAAAAAAAAAAAAAAAAAAAAAAAAAAAAAAAAAAAAAAAAAPLuqhs9p8Q3W50tKMfxCeaEPl0c7Sr/AEM2c3bdM+JqjKZqpj+5aIzudpV/oZnO0q/0M3Ne12jJ708tEZ3O0q/0MznaVf6GZr2u0ZPenlojO52lX+hmc7Sr/QzNe12jJ708tEZ3O0q/0MznaVf6GZr2u0ZPenlojO52lX+hmc7Sr/QzNe12jJ708tEZ3O0q/wBDM52lX+hma9rtGT3p5aIzudpV/oZnO0q/0MzXtdoye9PLRGdztKv9DM52lX+hma9rtGT3p5aIzudpV/oZnO0q/wBDM17XaMnvTy0Rnc7Sr/QzOdpV/oZmva7Rk96eWiM7naVf6GZztKv9DM17XaMnvTy0Rnc7Sr/QzOdpV/oZmva7Rk96eWiM7naVf6Gbt21U2O6n+jb7vR1J/wCmWeEYuxetzPiKoyRVTP17Bx+uX9xop8p3OvPudxqa+rH5nnmjGMY/8daD8+rqmqqZl4nnz+yogkUQBRAFEAUQBRAFEAUQBRAFEAUQBRAFJZppJoTSTRlmh94TQ/MIoOxMxPmD/be7Tvf2lGCPR/yH8js7rV8gDzfrnwAAAAAAAAAAAAAAAAAAAAAAAAVFBAGqABl9X8AAAAAAAAAAAAAAAAAAAAAAAAFRQQBqgAZfV/AAAAAAAAAAAAAAAAAAAAAAAABUUEAaoAGX1fwAAAAAAAAAAAAAAAAAAAAAAAAVFBAGqABl9X8AAAAAAAAAAAAAAAAAAAAAAAAFRQQBqgAZfV/AAAAAAAAAAAAAAAAAAAAAAAABUUEAaoVHZr6U+hrT6OrD4nkmjLND/MHBnVExMxK/Hj8QUcEFAQUBBQEFAQUBBQEFAQUBBQEFAQUBFCHz8/EIRjGP4hD9SI8/kANfrlR/tQ/kfO2t7pJpV8P2+8pOw3s0J9ztpJ5ofb6vvCP8wefrlJs5MpvWsPuFVi1VPmqmJn/kPZmimf2YZPXKRZy5TenXKRZy5TetYTtrHSMQ5p0cQyeuUmzlym9OuUmzlym9awbax0jEGnRxDJ65SbOXKb065SbOXKb1rBtrHSMQadHEMnrlJs5cpvTrlIs5cpvWsG2sdIxBp0cQyeuUizlym9OuUizlym9awbax0jEGnRxDJ65SLOXKb065SbOXKb1rBtrHSMQadHEMnrlJs5cpvTrlJs5cpvWsG2sdIxBp0cQyeuUmzlym9OuUmzlym9awbax0jEGnRxDJ65SLOXKb065SLOXKb1rBtrHSMQadHEMnrlIs5cpvTrlIs5cpvWsG2sdIxBp0cQyeuUmzlym9OuUmzlym9awbax0jEGnRxDJ65SbOXKb065SbOXKb1rBtrHSMQadHEMnrlIs5cpvXdtaLTtrqw1NDaacs8PxNH5jGH+vn8NAdj+PZpnzFEYgi3RH9Q4/RAchssAAAAAAAAAAAAAAAAAAAAAAAAAAAAAAAAAAAAAAAAAAAAAAAAAAAAAAAAAAAAAAAAAAAAAAAAAAAAAAAAAAAAAAAAAB//9k="/>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74" name="AutoShape 18" descr="data:image/jpeg;base64,/9j/4AAQSkZJRgABAQAAAQABAAD/2wBDAAkGBwgHBgkIBwgKCgkLDRYPDQwMDRsUFRAWIB0iIiAdHx8kKDQsJCYxJx8fLT0tMTU3Ojo6Iys/RD84QzQ5Ojf/2wBDAQoKCg0MDRoPDxo3JR8lNzc3Nzc3Nzc3Nzc3Nzc3Nzc3Nzc3Nzc3Nzc3Nzc3Nzc3Nzc3Nzc3Nzc3Nzc3Nzc3Nzf/wAARCADhAOEDASIAAhEBAxEB/8QAGwABAQEAAwEBAAAAAAAAAAAAAAEFAgMEBwb/xAAqEAEAAAUFAAEDAwUAAAAAAAAAAQIFVJIDBBUW0RESITFBUZFSU2Fxsf/EABsBAQEBAQEAAwAAAAAAAAAAAAACAwEFBAYH/8QAJREBAAEDBAMBAAIDAAAAAAAAAAECA5ETFFFSERJBIQQxFWFx/9oADAMBAAIRAxEAPwD7iAAAAAAAAAAAAAAAAAAAAAAAAAAAAAAAAAAAAAAAAAAAAAAAAAAAAAAAAAAAAPLuqhs9p8Q3W50tKMfxCeaEPl0c7Sr/AEM2c3bdM+JqjKZqpj+5aIzudpV/oZnO0q/0M3Ne12jJ708tEZ3O0q/0MznaVf6GZr2u0ZPenlojO52lX+hmc7Sr/QzNe12jJ708tEZ3O0q/0MznaVf6GZr2u0ZPenlojO52lX+hmc7Sr/QzNe12jJ708tEZ3O0q/wBDM52lX+hma9rtGT3p5aIzudpV/oZnO0q/0MzXtdoye9PLRGdztKv9DM52lX+hma9rtGT3p5aIzudpV/oZnO0q/wBDM17XaMnvTy0Rnc7Sr/QzOdpV/oZmva7Rk96eWiM7naVf6GZztKv9DM17XaMnvTy0Rnc7Sr/QzOdpV/oZmva7Rk96eWiM7naVf6Gbt21U2O6n+jb7vR1J/wCmWeEYuxetzPiKoyRVTP17Bx+uX9xop8p3OvPudxqa+rH5nnmjGMY/8daD8+rqmqqZl4nnz+yogkUQBRAFEAUQBRAFEAUQBRAFEAUQBRAFJZppJoTSTRlmh94TQ/MIoOxMxPmD/be7Tvf2lGCPR/yH8js7rV8gDzfrnwAAAAAAAAAAAAAAAAAAAAAAAAVFBAGqABl9X8AAAAAAAAAAAAAAAAAAAAAAAAFRQQBqgAZfV/AAAAAAAAAAAAAAAAAAAAAAAABUUEAaoAGX1fwAAAAAAAAAAAAAAAAAAAAAAAAVFBAGqABl9X8AAAAAAAAAAAAAAAAAAAAAAAAFRQQBqgAZfV/AAAAAAAAAAAAAAAAAAAAAAAABUUEAaoVHZr6U+hrT6OrD4nkmjLND/MHBnVExMxK/Hj8QUcEFAQUBBQEFAQUBBQEFAQUBBQEFAQUBFCHz8/EIRjGP4hD9SI8/kANfrlR/tQ/kfO2t7pJpV8P2+8pOw3s0J9ztpJ5ofb6vvCP8wefrlJs5MpvWsPuFVi1VPmqmJn/kPZmimf2YZPXKRZy5TenXKRZy5TetYTtrHSMQ5p0cQyeuUmzlym9OuUmzlym9awbax0jEGnRxDJ65SbOXKb065SbOXKb1rBtrHSMQadHEMnrlJs5cpvTrlIs5cpvWsG2sdIxBp0cQyeuUizlym9OuUizlym9awbax0jEGnRxDJ65SLOXKb065SbOXKb1rBtrHSMQadHEMnrlJs5cpvTrlJs5cpvWsG2sdIxBp0cQyeuUmzlym9OuUmzlym9awbax0jEGnRxDJ65SLOXKb065SLOXKb1rBtrHSMQadHEMnrlIs5cpvTrlIs5cpvWsG2sdIxBp0cQyeuUmzlym9OuUmzlym9awbax0jEGnRxDJ65SbOXKb065SbOXKb1rBtrHSMQadHEMnrlIs5cpvXdtaLTtrqw1NDaacs8PxNH5jGH+vn8NAdj+PZpnzFEYgi3RH9Q4/RAchssAAAAAAAAAAAAAAAAAAAAAAAAAAAAAAAAAAAAAAAAAAAAAAAAAAAAAAAAAAAAAAAAAAAAAAAAAAAAAAAAAAAAAAAAAB//9k="/>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76" name="AutoShape 20" descr="data:image/jpeg;base64,/9j/4AAQSkZJRgABAQAAAQABAAD/2wBDAAkGBwgHBgkIBwgKCgkLDRYPDQwMDRsUFRAWIB0iIiAdHx8kKDQsJCYxJx8fLT0tMTU3Ojo6Iys/RD84QzQ5Ojf/2wBDAQoKCg0MDRoPDxo3JR8lNzc3Nzc3Nzc3Nzc3Nzc3Nzc3Nzc3Nzc3Nzc3Nzc3Nzc3Nzc3Nzc3Nzc3Nzc3Nzc3Nzf/wAARCADhAOEDASIAAhEBAxEB/8QAGwABAQEAAwEBAAAAAAAAAAAAAAEFAgMEBwb/xAAqEAEAAAUFAAEDAwUAAAAAAAAAAQIFVJIDBBUW0RESITFBUZFSU2Fxsf/EABsBAQEBAQEAAwAAAAAAAAAAAAACAwEFBAYH/8QAJREBAAEDBAMBAAIDAAAAAAAAAAECA5ETFFFSERJBIQQxFWFx/9oADAMBAAIRAxEAPwD7iAAAAAAAAAAAAAAAAAAAAAAAAAAAAAAAAAAAAAAAAAAAAAAAAAAAAAAAAAAAAPLuqhs9p8Q3W50tKMfxCeaEPl0c7Sr/AEM2c3bdM+JqjKZqpj+5aIzudpV/oZnO0q/0M3Ne12jJ708tEZ3O0q/0MznaVf6GZr2u0ZPenlojO52lX+hmc7Sr/QzNe12jJ708tEZ3O0q/0MznaVf6GZr2u0ZPenlojO52lX+hmc7Sr/QzNe12jJ708tEZ3O0q/wBDM52lX+hma9rtGT3p5aIzudpV/oZnO0q/0MzXtdoye9PLRGdztKv9DM52lX+hma9rtGT3p5aIzudpV/oZnO0q/wBDM17XaMnvTy0Rnc7Sr/QzOdpV/oZmva7Rk96eWiM7naVf6GZztKv9DM17XaMnvTy0Rnc7Sr/QzOdpV/oZmva7Rk96eWiM7naVf6Gbt21U2O6n+jb7vR1J/wCmWeEYuxetzPiKoyRVTP17Bx+uX9xop8p3OvPudxqa+rH5nnmjGMY/8daD8+rqmqqZl4nnz+yogkUQBRAFEAUQBRAFEAUQBRAFEAUQBRAFJZppJoTSTRlmh94TQ/MIoOxMxPmD/be7Tvf2lGCPR/yH8js7rV8gDzfrnwAAAAAAAAAAAAAAAAAAAAAAAAVFBAGqABl9X8AAAAAAAAAAAAAAAAAAAAAAAAFRQQBqgAZfV/AAAAAAAAAAAAAAAAAAAAAAAABUUEAaoAGX1fwAAAAAAAAAAAAAAAAAAAAAAAAVFBAGqABl9X8AAAAAAAAAAAAAAAAAAAAAAAAFRQQBqgAZfV/AAAAAAAAAAAAAAAAAAAAAAAABUUEAaoVHZr6U+hrT6OrD4nkmjLND/MHBnVExMxK/Hj8QUcEFAQUBBQEFAQUBBQEFAQUBBQEFAQUBFCHz8/EIRjGP4hD9SI8/kANfrlR/tQ/kfO2t7pJpV8P2+8pOw3s0J9ztpJ5ofb6vvCP8wefrlJs5MpvWsPuFVi1VPmqmJn/kPZmimf2YZPXKRZy5TenXKRZy5TetYTtrHSMQ5p0cQyeuUmzlym9OuUmzlym9awbax0jEGnRxDJ65SbOXKb065SbOXKb1rBtrHSMQadHEMnrlJs5cpvTrlIs5cpvWsG2sdIxBp0cQyeuUizlym9OuUizlym9awbax0jEGnRxDJ65SLOXKb065SbOXKb1rBtrHSMQadHEMnrlJs5cpvTrlJs5cpvWsG2sdIxBp0cQyeuUmzlym9OuUmzlym9awbax0jEGnRxDJ65SLOXKb065SLOXKb1rBtrHSMQadHEMnrlIs5cpvTrlIs5cpvWsG2sdIxBp0cQyeuUmzlym9OuUmzlym9awbax0jEGnRxDJ65SbOXKb065SbOXKb1rBtrHSMQadHEMnrlIs5cpvXdtaLTtrqw1NDaacs8PxNH5jGH+vn8NAdj+PZpnzFEYgi3RH9Q4/RAchssAAAAAAAAAAAAAAAAAAAAAAAAAAAAAAAAAAAAAAAAAAAAAAAAAAAAAAAAAAAAAAAAAAAAAAAAAAAAAAAAAAAAAAAAAB//9k="/>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78" name="AutoShape 22" descr="data:image/jpeg;base64,/9j/4AAQSkZJRgABAQAAAQABAAD/2wBDAAkGBwgHBgkIBwgKCgkLDRYPDQwMDRsUFRAWIB0iIiAdHx8kKDQsJCYxJx8fLT0tMTU3Ojo6Iys/RD84QzQ5Ojf/2wBDAQoKCg0MDRoPDxo3JR8lNzc3Nzc3Nzc3Nzc3Nzc3Nzc3Nzc3Nzc3Nzc3Nzc3Nzc3Nzc3Nzc3Nzc3Nzc3Nzc3Nzf/wAARCADhAOEDASIAAhEBAxEB/8QAGwABAQEAAwEBAAAAAAAAAAAAAAEFAgMEBwb/xAAqEAEAAAUFAAEDAwUAAAAAAAAAAQIFVJIDBBUW0RESITFBUZFSU2Fxsf/EABsBAQEBAQEAAwAAAAAAAAAAAAACAwEFBAYH/8QAJREBAAEDBAMBAAIDAAAAAAAAAAECA5ETFFFSERJBIQQxFWFx/9oADAMBAAIRAxEAPwD7iAAAAAAAAAAAAAAAAAAAAAAAAAAAAAAAAAAAAAAAAAAAAAAAAAAAAAAAAAAAAPLuqhs9p8Q3W50tKMfxCeaEPl0c7Sr/AEM2c3bdM+JqjKZqpj+5aIzudpV/oZnO0q/0M3Ne12jJ708tEZ3O0q/0MznaVf6GZr2u0ZPenlojO52lX+hmc7Sr/QzNe12jJ708tEZ3O0q/0MznaVf6GZr2u0ZPenlojO52lX+hmc7Sr/QzNe12jJ708tEZ3O0q/wBDM52lX+hma9rtGT3p5aIzudpV/oZnO0q/0MzXtdoye9PLRGdztKv9DM52lX+hma9rtGT3p5aIzudpV/oZnO0q/wBDM17XaMnvTy0Rnc7Sr/QzOdpV/oZmva7Rk96eWiM7naVf6GZztKv9DM17XaMnvTy0Rnc7Sr/QzOdpV/oZmva7Rk96eWiM7naVf6Gbt21U2O6n+jb7vR1J/wCmWeEYuxetzPiKoyRVTP17Bx+uX9xop8p3OvPudxqa+rH5nnmjGMY/8daD8+rqmqqZl4nnz+yogkUQBRAFEAUQBRAFEAUQBRAFEAUQBRAFJZppJoTSTRlmh94TQ/MIoOxMxPmD/be7Tvf2lGCPR/yH8js7rV8gDzfrnwAAAAAAAAAAAAAAAAAAAAAAAAVFBAGqABl9X8AAAAAAAAAAAAAAAAAAAAAAAAFRQQBqgAZfV/AAAAAAAAAAAAAAAAAAAAAAAABUUEAaoAGX1fwAAAAAAAAAAAAAAAAAAAAAAAAVFBAGqABl9X8AAAAAAAAAAAAAAAAAAAAAAAAFRQQBqgAZfV/AAAAAAAAAAAAAAAAAAAAAAAABUUEAaoVHZr6U+hrT6OrD4nkmjLND/MHBnVExMxK/Hj8QUcEFAQUBBQEFAQUBBQEFAQUBBQEFAQUBFCHz8/EIRjGP4hD9SI8/kANfrlR/tQ/kfO2t7pJpV8P2+8pOw3s0J9ztpJ5ofb6vvCP8wefrlJs5MpvWsPuFVi1VPmqmJn/kPZmimf2YZPXKRZy5TenXKRZy5TetYTtrHSMQ5p0cQyeuUmzlym9OuUmzlym9awbax0jEGnRxDJ65SbOXKb065SbOXKb1rBtrHSMQadHEMnrlJs5cpvTrlIs5cpvWsG2sdIxBp0cQyeuUizlym9OuUizlym9awbax0jEGnRxDJ65SLOXKb065SbOXKb1rBtrHSMQadHEMnrlJs5cpvTrlJs5cpvWsG2sdIxBp0cQyeuUmzlym9OuUmzlym9awbax0jEGnRxDJ65SLOXKb065SLOXKb1rBtrHSMQadHEMnrlIs5cpvTrlIs5cpvWsG2sdIxBp0cQyeuUmzlym9OuUmzlym9awbax0jEGnRxDJ65SbOXKb065SbOXKb1rBtrHSMQadHEMnrlIs5cpvXdtaLTtrqw1NDaacs8PxNH5jGH+vn8NAdj+PZpnzFEYgi3RH9Q4/RAchssAAAAAAAAAAAAAAAAAAAAAAAAAAAAAAAAAAAAAAAAAAAAAAAAAAAAAAAAAAAAAAAAAAAAAAAAAAAAAAAAAAAAAAAAAB//9k="/>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80" name="AutoShape 24" descr="data:image/jpeg;base64,/9j/4AAQSkZJRgABAQAAAQABAAD/2wBDAAkGBwgHBgkIBwgKCgkLDRYPDQwMDRsUFRAWIB0iIiAdHx8kKDQsJCYxJx8fLT0tMTU3Ojo6Iys/RD84QzQ5Ojf/2wBDAQoKCg0MDRoPDxo3JR8lNzc3Nzc3Nzc3Nzc3Nzc3Nzc3Nzc3Nzc3Nzc3Nzc3Nzc3Nzc3Nzc3Nzc3Nzc3Nzc3Nzf/wAARCADhAOEDASIAAhEBAxEB/8QAGwABAQEAAwEBAAAAAAAAAAAAAAEFAgMEBwb/xAAqEAEAAAUFAAEDAwUAAAAAAAAAAQIFVJIDBBUW0RESITFBUZFSU2Fxsf/EABsBAQEBAQEAAwAAAAAAAAAAAAACAwEFBAYH/8QAJREBAAEDBAMBAAIDAAAAAAAAAAECA5ETFFFSERJBIQQxFWFx/9oADAMBAAIRAxEAPwD7iAAAAAAAAAAAAAAAAAAAAAAAAAAAAAAAAAAAAAAAAAAAAAAAAAAAAAAAAAAAAPLuqhs9p8Q3W50tKMfxCeaEPl0c7Sr/AEM2c3bdM+JqjKZqpj+5aIzudpV/oZnO0q/0M3Ne12jJ708tEZ3O0q/0MznaVf6GZr2u0ZPenlojO52lX+hmc7Sr/QzNe12jJ708tEZ3O0q/0MznaVf6GZr2u0ZPenlojO52lX+hmc7Sr/QzNe12jJ708tEZ3O0q/wBDM52lX+hma9rtGT3p5aIzudpV/oZnO0q/0MzXtdoye9PLRGdztKv9DM52lX+hma9rtGT3p5aIzudpV/oZnO0q/wBDM17XaMnvTy0Rnc7Sr/QzOdpV/oZmva7Rk96eWiM7naVf6GZztKv9DM17XaMnvTy0Rnc7Sr/QzOdpV/oZmva7Rk96eWiM7naVf6Gbt21U2O6n+jb7vR1J/wCmWeEYuxetzPiKoyRVTP17Bx+uX9xop8p3OvPudxqa+rH5nnmjGMY/8daD8+rqmqqZl4nnz+yogkUQBRAFEAUQBRAFEAUQBRAFEAUQBRAFJZppJoTSTRlmh94TQ/MIoOxMxPmD/be7Tvf2lGCPR/yH8js7rV8gDzfrnwAAAAAAAAAAAAAAAAAAAAAAAAVFBAGqABl9X8AAAAAAAAAAAAAAAAAAAAAAAAFRQQBqgAZfV/AAAAAAAAAAAAAAAAAAAAAAAABUUEAaoAGX1fwAAAAAAAAAAAAAAAAAAAAAAAAVFBAGqABl9X8AAAAAAAAAAAAAAAAAAAAAAAAFRQQBqgAZfV/AAAAAAAAAAAAAAAAAAAAAAAABUUEAaoVHZr6U+hrT6OrD4nkmjLND/MHBnVExMxK/Hj8QUcEFAQUBBQEFAQUBBQEFAQUBBQEFAQUBFCHz8/EIRjGP4hD9SI8/kANfrlR/tQ/kfO2t7pJpV8P2+8pOw3s0J9ztpJ5ofb6vvCP8wefrlJs5MpvWsPuFVi1VPmqmJn/kPZmimf2YZPXKRZy5TenXKRZy5TetYTtrHSMQ5p0cQyeuUmzlym9OuUmzlym9awbax0jEGnRxDJ65SbOXKb065SbOXKb1rBtrHSMQadHEMnrlJs5cpvTrlIs5cpvWsG2sdIxBp0cQyeuUizlym9OuUizlym9awbax0jEGnRxDJ65SLOXKb065SbOXKb1rBtrHSMQadHEMnrlJs5cpvTrlJs5cpvWsG2sdIxBp0cQyeuUmzlym9OuUmzlym9awbax0jEGnRxDJ65SLOXKb065SLOXKb1rBtrHSMQadHEMnrlIs5cpvTrlIs5cpvWsG2sdIxBp0cQyeuUmzlym9OuUmzlym9awbax0jEGnRxDJ65SbOXKb065SbOXKb1rBtrHSMQadHEMnrlIs5cpvXdtaLTtrqw1NDaacs8PxNH5jGH+vn8NAdj+PZpnzFEYgi3RH9Q4/RAchssAAAAAAAAAAAAAAAAAAAAAAAAAAAAAAAAAAAAAAAAAAAAAAAAAAAAAAAAAAAAAAAAAAAAAAAAAAAAAAAAAAAAAAAAAB//9k="/>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82" name="AutoShape 26" descr="data:image/jpeg;base64,/9j/4AAQSkZJRgABAQAAAQABAAD/2wBDAAkGBwgHBgkIBwgKCgkLDRYPDQwMDRsUFRAWIB0iIiAdHx8kKDQsJCYxJx8fLT0tMTU3Ojo6Iys/RD84QzQ5Ojf/2wBDAQoKCg0MDRoPDxo3JR8lNzc3Nzc3Nzc3Nzc3Nzc3Nzc3Nzc3Nzc3Nzc3Nzc3Nzc3Nzc3Nzc3Nzc3Nzc3Nzc3Nzf/wAARCADhAOEDASIAAhEBAxEB/8QAGwABAQEAAwEBAAAAAAAAAAAAAAEFAgMEBwb/xAAqEAEAAAUFAAEDAwUAAAAAAAAAAQIFVJIDBBUW0RESITFBUZFSU2Fxsf/EABsBAQEBAQEAAwAAAAAAAAAAAAACAwEFBAYH/8QAJREBAAEDBAMBAAIDAAAAAAAAAAECA5ETFFFSERJBIQQxFWFx/9oADAMBAAIRAxEAPwD7iAAAAAAAAAAAAAAAAAAAAAAAAAAAAAAAAAAAAAAAAAAAAAAAAAAAAAAAAAAAAPLuqhs9p8Q3W50tKMfxCeaEPl0c7Sr/AEM2c3bdM+JqjKZqpj+5aIzudpV/oZnO0q/0M3Ne12jJ708tEZ3O0q/0MznaVf6GZr2u0ZPenlojO52lX+hmc7Sr/QzNe12jJ708tEZ3O0q/0MznaVf6GZr2u0ZPenlojO52lX+hmc7Sr/QzNe12jJ708tEZ3O0q/wBDM52lX+hma9rtGT3p5aIzudpV/oZnO0q/0MzXtdoye9PLRGdztKv9DM52lX+hma9rtGT3p5aIzudpV/oZnO0q/wBDM17XaMnvTy0Rnc7Sr/QzOdpV/oZmva7Rk96eWiM7naVf6GZztKv9DM17XaMnvTy0Rnc7Sr/QzOdpV/oZmva7Rk96eWiM7naVf6Gbt21U2O6n+jb7vR1J/wCmWeEYuxetzPiKoyRVTP17Bx+uX9xop8p3OvPudxqa+rH5nnmjGMY/8daD8+rqmqqZl4nnz+yogkUQBRAFEAUQBRAFEAUQBRAFEAUQBRAFJZppJoTSTRlmh94TQ/MIoOxMxPmD/be7Tvf2lGCPR/yH8js7rV8gDzfrnwAAAAAAAAAAAAAAAAAAAAAAAAVFBAGqABl9X8AAAAAAAAAAAAAAAAAAAAAAAAFRQQBqgAZfV/AAAAAAAAAAAAAAAAAAAAAAAABUUEAaoAGX1fwAAAAAAAAAAAAAAAAAAAAAAAAVFBAGqABl9X8AAAAAAAAAAAAAAAAAAAAAAAAFRQQBqgAZfV/AAAAAAAAAAAAAAAAAAAAAAAABUUEAaoVHZr6U+hrT6OrD4nkmjLND/MHBnVExMxK/Hj8QUcEFAQUBBQEFAQUBBQEFAQUBBQEFAQUBFCHz8/EIRjGP4hD9SI8/kANfrlR/tQ/kfO2t7pJpV8P2+8pOw3s0J9ztpJ5ofb6vvCP8wefrlJs5MpvWsPuFVi1VPmqmJn/kPZmimf2YZPXKRZy5TenXKRZy5TetYTtrHSMQ5p0cQyeuUmzlym9OuUmzlym9awbax0jEGnRxDJ65SbOXKb065SbOXKb1rBtrHSMQadHEMnrlJs5cpvTrlIs5cpvWsG2sdIxBp0cQyeuUizlym9OuUizlym9awbax0jEGnRxDJ65SLOXKb065SbOXKb1rBtrHSMQadHEMnrlJs5cpvTrlJs5cpvWsG2sdIxBp0cQyeuUmzlym9OuUmzlym9awbax0jEGnRxDJ65SLOXKb065SLOXKb1rBtrHSMQadHEMnrlIs5cpvTrlIs5cpvWsG2sdIxBp0cQyeuUmzlym9OuUmzlym9awbax0jEGnRxDJ65SbOXKb065SbOXKb1rBtrHSMQadHEMnrlIs5cpvXdtaLTtrqw1NDaacs8PxNH5jGH+vn8NAdj+PZpnzFEYgi3RH9Q4/RAchssAAAAAAAAAAAAAAAAAAAAAAAAAAAAAAAAAAAAAAAAAAAAAAAAAAAAAAAAAAAAAAAAAAAAAAAAAAAAAAAAAAAAAAAAAB//9k="/>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140" y="226145"/>
            <a:ext cx="1941285" cy="1524000"/>
          </a:xfrm>
          <a:prstGeom prst="rect">
            <a:avLst/>
          </a:prstGeom>
        </p:spPr>
      </p:pic>
      <p:sp>
        <p:nvSpPr>
          <p:cNvPr id="7" name="Content Placeholder 6"/>
          <p:cNvSpPr>
            <a:spLocks noGrp="1"/>
          </p:cNvSpPr>
          <p:nvPr>
            <p:ph sz="quarter" idx="4"/>
          </p:nvPr>
        </p:nvSpPr>
        <p:spPr>
          <a:xfrm>
            <a:off x="347657" y="2768238"/>
            <a:ext cx="6316716" cy="3532402"/>
          </a:xfrm>
        </p:spPr>
        <p:txBody>
          <a:bodyPr>
            <a:noAutofit/>
          </a:bodyPr>
          <a:lstStyle/>
          <a:p>
            <a:pPr marL="0" indent="0">
              <a:buNone/>
            </a:pPr>
            <a:r>
              <a:rPr lang="en-US" sz="1800" b="1" dirty="0"/>
              <a:t>When taking notes from a textbook, employ three techniques:</a:t>
            </a:r>
          </a:p>
          <a:p>
            <a:pPr marL="0" indent="0">
              <a:buNone/>
            </a:pPr>
            <a:r>
              <a:rPr lang="en-US" sz="1400" dirty="0"/>
              <a:t> </a:t>
            </a:r>
          </a:p>
          <a:p>
            <a:r>
              <a:rPr lang="en-US" sz="1400" dirty="0"/>
              <a:t>Skimming, Active Reading, and Summarizing. </a:t>
            </a:r>
          </a:p>
          <a:p>
            <a:endParaRPr lang="en-US" sz="1400" dirty="0"/>
          </a:p>
          <a:p>
            <a:r>
              <a:rPr lang="en-US" sz="1400" dirty="0"/>
              <a:t>When </a:t>
            </a:r>
            <a:r>
              <a:rPr lang="en-US" sz="1400" b="1" dirty="0"/>
              <a:t>skimming</a:t>
            </a:r>
            <a:r>
              <a:rPr lang="en-US" sz="1400" dirty="0"/>
              <a:t>, pay attention to anything in the chapter that shows </a:t>
            </a:r>
            <a:r>
              <a:rPr lang="en-US" sz="1400" b="1" dirty="0"/>
              <a:t>emphasis</a:t>
            </a:r>
            <a:r>
              <a:rPr lang="en-US" sz="1400" dirty="0"/>
              <a:t>. jot down all </a:t>
            </a:r>
            <a:r>
              <a:rPr lang="en-US" sz="1400" b="1" dirty="0"/>
              <a:t>titles</a:t>
            </a:r>
            <a:r>
              <a:rPr lang="en-US" sz="1400" dirty="0"/>
              <a:t>, </a:t>
            </a:r>
            <a:r>
              <a:rPr lang="en-US" sz="1400" b="1" dirty="0"/>
              <a:t>subtitles</a:t>
            </a:r>
            <a:r>
              <a:rPr lang="en-US" sz="1400" dirty="0"/>
              <a:t>, and </a:t>
            </a:r>
            <a:r>
              <a:rPr lang="en-US" sz="1400" b="1" dirty="0"/>
              <a:t>boldfaced words</a:t>
            </a:r>
            <a:r>
              <a:rPr lang="en-US" sz="1400" dirty="0"/>
              <a:t>. Make </a:t>
            </a:r>
            <a:r>
              <a:rPr lang="en-US" sz="1400" b="1" dirty="0"/>
              <a:t>notes</a:t>
            </a:r>
            <a:r>
              <a:rPr lang="en-US" sz="1400" dirty="0"/>
              <a:t> of the titles, pictures and charts. </a:t>
            </a:r>
          </a:p>
          <a:p>
            <a:endParaRPr lang="en-US" sz="1400" dirty="0"/>
          </a:p>
          <a:p>
            <a:r>
              <a:rPr lang="en-US" sz="1400" dirty="0"/>
              <a:t>After skimming the chapter, go back and </a:t>
            </a:r>
            <a:r>
              <a:rPr lang="en-US" sz="1400" b="1" dirty="0"/>
              <a:t>read</a:t>
            </a:r>
            <a:r>
              <a:rPr lang="en-US" sz="1400" dirty="0"/>
              <a:t> the chapter looking for the main points of the title and subtitles. </a:t>
            </a:r>
            <a:r>
              <a:rPr lang="en-US" sz="1400" b="1" dirty="0"/>
              <a:t>Summarize</a:t>
            </a:r>
            <a:r>
              <a:rPr lang="en-US" sz="1400" dirty="0"/>
              <a:t> by writing those down in a way that works best for you! outline or pictorial (flow chart) form. Write down what the pictures and charts mean, and any additional information learned from the chapter or reading assignment</a:t>
            </a:r>
            <a:r>
              <a:rPr lang="en-US" sz="1400" dirty="0" smtClean="0"/>
              <a:t>.</a:t>
            </a:r>
          </a:p>
          <a:p>
            <a:pPr marL="0" indent="0">
              <a:buNone/>
            </a:pPr>
            <a:endParaRPr lang="en-US" sz="1400" dirty="0"/>
          </a:p>
          <a:p>
            <a:r>
              <a:rPr lang="en-US" sz="1400" dirty="0"/>
              <a:t>Also if questions are not provided at the end of the chapter or reading assignment, think of some questions that may be asked on a quiz or test and write them down.</a:t>
            </a:r>
          </a:p>
          <a:p>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8" name="Picture 16" descr="http://kearneypublicschools.org/modules/groups/homepagefiles/cms/771435/Image/Activities%20Pictures/school-bus.jpg"/>
          <p:cNvPicPr>
            <a:picLocks noChangeAspect="1" noChangeArrowheads="1"/>
          </p:cNvPicPr>
          <p:nvPr/>
        </p:nvPicPr>
        <p:blipFill>
          <a:blip r:embed="rId2" cstate="print"/>
          <a:srcRect/>
          <a:stretch>
            <a:fillRect/>
          </a:stretch>
        </p:blipFill>
        <p:spPr bwMode="auto">
          <a:xfrm>
            <a:off x="152400" y="4267200"/>
            <a:ext cx="1219200" cy="1286256"/>
          </a:xfrm>
          <a:prstGeom prst="rect">
            <a:avLst/>
          </a:prstGeom>
          <a:noFill/>
        </p:spPr>
      </p:pic>
      <p:sp>
        <p:nvSpPr>
          <p:cNvPr id="9" name="Rectangle 8"/>
          <p:cNvSpPr/>
          <p:nvPr/>
        </p:nvSpPr>
        <p:spPr>
          <a:xfrm>
            <a:off x="0" y="5410200"/>
            <a:ext cx="6858000" cy="258532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5400000" scaled="1"/>
          </a:gradFill>
        </p:spPr>
        <p:txBody>
          <a:bodyPr wrap="square">
            <a:spAutoFit/>
          </a:bodyPr>
          <a:lstStyle/>
          <a:p>
            <a:pPr algn="ctr"/>
            <a:r>
              <a:rPr lang="en-US" b="1" dirty="0" smtClean="0">
                <a:solidFill>
                  <a:schemeClr val="bg1"/>
                </a:solidFill>
                <a:latin typeface="David" pitchFamily="34" charset="-79"/>
                <a:ea typeface="Calibri" pitchFamily="34" charset="0"/>
                <a:cs typeface="David" pitchFamily="34" charset="-79"/>
              </a:rPr>
              <a:t>Did you know that school aged children enrolled in CYSS are eligible for 4 free hours of Open- </a:t>
            </a:r>
            <a:r>
              <a:rPr lang="en-US" b="1" dirty="0" err="1" smtClean="0">
                <a:solidFill>
                  <a:schemeClr val="bg1"/>
                </a:solidFill>
                <a:latin typeface="David" pitchFamily="34" charset="-79"/>
                <a:ea typeface="Calibri" pitchFamily="34" charset="0"/>
                <a:cs typeface="David" pitchFamily="34" charset="-79"/>
              </a:rPr>
              <a:t>Rec</a:t>
            </a:r>
            <a:r>
              <a:rPr lang="en-US" b="1" dirty="0" smtClean="0">
                <a:solidFill>
                  <a:schemeClr val="bg1"/>
                </a:solidFill>
                <a:latin typeface="David" pitchFamily="34" charset="-79"/>
                <a:ea typeface="Calibri" pitchFamily="34" charset="0"/>
                <a:cs typeface="David" pitchFamily="34" charset="-79"/>
              </a:rPr>
              <a:t> at the School Age Program. </a:t>
            </a:r>
          </a:p>
          <a:p>
            <a:pPr algn="ctr"/>
            <a:r>
              <a:rPr lang="en-US" b="1" dirty="0" smtClean="0">
                <a:solidFill>
                  <a:schemeClr val="bg1"/>
                </a:solidFill>
                <a:latin typeface="David" pitchFamily="34" charset="-79"/>
                <a:cs typeface="David" pitchFamily="34" charset="-79"/>
              </a:rPr>
              <a:t>Open- </a:t>
            </a:r>
            <a:r>
              <a:rPr lang="en-US" b="1" dirty="0" err="1" smtClean="0">
                <a:solidFill>
                  <a:schemeClr val="bg1"/>
                </a:solidFill>
                <a:latin typeface="David" pitchFamily="34" charset="-79"/>
                <a:cs typeface="David" pitchFamily="34" charset="-79"/>
              </a:rPr>
              <a:t>Rec</a:t>
            </a:r>
            <a:r>
              <a:rPr lang="en-US" b="1" dirty="0" smtClean="0">
                <a:solidFill>
                  <a:schemeClr val="bg1"/>
                </a:solidFill>
                <a:latin typeface="David" pitchFamily="34" charset="-79"/>
                <a:cs typeface="David" pitchFamily="34" charset="-79"/>
              </a:rPr>
              <a:t> is scheduled for the 1st and 3</a:t>
            </a:r>
            <a:r>
              <a:rPr lang="en-US" b="1" baseline="30000" dirty="0" smtClean="0">
                <a:solidFill>
                  <a:schemeClr val="bg1"/>
                </a:solidFill>
                <a:latin typeface="David" pitchFamily="34" charset="-79"/>
                <a:cs typeface="David" pitchFamily="34" charset="-79"/>
              </a:rPr>
              <a:t>rd</a:t>
            </a:r>
            <a:r>
              <a:rPr lang="en-US" b="1" dirty="0" smtClean="0">
                <a:solidFill>
                  <a:schemeClr val="bg1"/>
                </a:solidFill>
                <a:latin typeface="David" pitchFamily="34" charset="-79"/>
                <a:cs typeface="David" pitchFamily="34" charset="-79"/>
              </a:rPr>
              <a:t> Friday of each month  from 4-6 pm</a:t>
            </a:r>
          </a:p>
          <a:p>
            <a:pPr algn="ctr"/>
            <a:r>
              <a:rPr lang="en-US" b="1" dirty="0" smtClean="0">
                <a:solidFill>
                  <a:schemeClr val="bg1"/>
                </a:solidFill>
                <a:latin typeface="David" pitchFamily="34" charset="-79"/>
                <a:cs typeface="David" pitchFamily="34" charset="-79"/>
              </a:rPr>
              <a:t>Call SAS for more info</a:t>
            </a:r>
          </a:p>
          <a:p>
            <a:pPr algn="ctr"/>
            <a:r>
              <a:rPr lang="en-US" b="1" dirty="0" smtClean="0">
                <a:solidFill>
                  <a:schemeClr val="bg1"/>
                </a:solidFill>
                <a:latin typeface="David" pitchFamily="34" charset="-79"/>
                <a:cs typeface="David" pitchFamily="34" charset="-79"/>
              </a:rPr>
              <a:t>718-630-4518</a:t>
            </a:r>
          </a:p>
          <a:p>
            <a:pPr algn="ctr"/>
            <a:r>
              <a:rPr lang="en-US" b="1" dirty="0" smtClean="0">
                <a:solidFill>
                  <a:schemeClr val="bg1"/>
                </a:solidFill>
                <a:latin typeface="David" pitchFamily="34" charset="-79"/>
                <a:cs typeface="David" pitchFamily="34" charset="-79"/>
              </a:rPr>
              <a:t>Homework Power Hour 3:30- 4:30</a:t>
            </a:r>
          </a:p>
          <a:p>
            <a:pPr algn="ctr"/>
            <a:r>
              <a:rPr lang="en-US" b="1" dirty="0" smtClean="0">
                <a:solidFill>
                  <a:schemeClr val="bg1"/>
                </a:solidFill>
                <a:latin typeface="David" pitchFamily="34" charset="-79"/>
                <a:cs typeface="David" pitchFamily="34" charset="-79"/>
              </a:rPr>
              <a:t>Mon- Thursday</a:t>
            </a:r>
          </a:p>
        </p:txBody>
      </p:sp>
      <p:pic>
        <p:nvPicPr>
          <p:cNvPr id="23554" name="Picture 2" descr="http://t3.gstatic.com/images?q=tbn:ANd9GcSYH3kBG21QAYTZVgQpcBMseBEy40RrW3UjQanj9TEE9A9X3gjdEQ"/>
          <p:cNvPicPr>
            <a:picLocks noChangeAspect="1" noChangeArrowheads="1"/>
          </p:cNvPicPr>
          <p:nvPr/>
        </p:nvPicPr>
        <p:blipFill>
          <a:blip r:embed="rId3" cstate="print"/>
          <a:srcRect/>
          <a:stretch>
            <a:fillRect/>
          </a:stretch>
        </p:blipFill>
        <p:spPr bwMode="auto">
          <a:xfrm>
            <a:off x="0" y="0"/>
            <a:ext cx="1476375" cy="1524001"/>
          </a:xfrm>
          <a:prstGeom prst="rect">
            <a:avLst/>
          </a:prstGeom>
          <a:noFill/>
        </p:spPr>
      </p:pic>
      <p:pic>
        <p:nvPicPr>
          <p:cNvPr id="23556" name="Picture 4" descr="http://t0.gstatic.com/images?q=tbn:ANd9GcT7clI61pcIm-L9TPtYUTUwZPBO7eksmu7TBKmu8CWTkqv7wDI6Ew"/>
          <p:cNvPicPr>
            <a:picLocks noChangeAspect="1" noChangeArrowheads="1"/>
          </p:cNvPicPr>
          <p:nvPr/>
        </p:nvPicPr>
        <p:blipFill>
          <a:blip r:embed="rId4" cstate="print"/>
          <a:srcRect/>
          <a:stretch>
            <a:fillRect/>
          </a:stretch>
        </p:blipFill>
        <p:spPr bwMode="auto">
          <a:xfrm>
            <a:off x="4314825" y="0"/>
            <a:ext cx="2543175" cy="1952625"/>
          </a:xfrm>
          <a:prstGeom prst="rect">
            <a:avLst/>
          </a:prstGeom>
          <a:noFill/>
        </p:spPr>
      </p:pic>
      <p:sp>
        <p:nvSpPr>
          <p:cNvPr id="4" name="Rectangle 3"/>
          <p:cNvSpPr/>
          <p:nvPr/>
        </p:nvSpPr>
        <p:spPr>
          <a:xfrm>
            <a:off x="0" y="457200"/>
            <a:ext cx="6857999" cy="461665"/>
          </a:xfrm>
          <a:prstGeom prst="rect">
            <a:avLst/>
          </a:prstGeom>
        </p:spPr>
        <p:txBody>
          <a:bodyPr wrap="square">
            <a:spAutoFit/>
          </a:bodyPr>
          <a:lstStyle/>
          <a:p>
            <a:pPr algn="ctr"/>
            <a:r>
              <a:rPr lang="en-US" sz="2400" dirty="0" smtClean="0">
                <a:ln>
                  <a:solidFill>
                    <a:schemeClr val="tx1"/>
                  </a:solidFill>
                </a:ln>
                <a:solidFill>
                  <a:schemeClr val="bg1"/>
                </a:solidFill>
                <a:latin typeface="Bernard MT Condensed" pitchFamily="18" charset="0"/>
                <a:cs typeface="Times New Roman" pitchFamily="18" charset="0"/>
              </a:rPr>
              <a:t>CYS Child Development Center</a:t>
            </a:r>
          </a:p>
        </p:txBody>
      </p:sp>
      <p:sp>
        <p:nvSpPr>
          <p:cNvPr id="5" name="Rectangle 4"/>
          <p:cNvSpPr/>
          <p:nvPr/>
        </p:nvSpPr>
        <p:spPr>
          <a:xfrm>
            <a:off x="0" y="1447800"/>
            <a:ext cx="6858000" cy="29084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5400000" scaled="1"/>
          </a:gradFill>
        </p:spPr>
        <p:txBody>
          <a:bodyPr wrap="square">
            <a:spAutoFit/>
          </a:bodyPr>
          <a:lstStyle/>
          <a:p>
            <a:pPr lvl="0" algn="just" eaLnBrk="0" fontAlgn="base" hangingPunct="0">
              <a:spcBef>
                <a:spcPct val="0"/>
              </a:spcBef>
              <a:spcAft>
                <a:spcPct val="0"/>
              </a:spcAft>
            </a:pPr>
            <a:r>
              <a:rPr lang="en-US" sz="1050" b="1" dirty="0" smtClean="0">
                <a:solidFill>
                  <a:schemeClr val="bg1"/>
                </a:solidFill>
                <a:latin typeface="Times New Roman" pitchFamily="18" charset="0"/>
                <a:ea typeface="Times New Roman" pitchFamily="18" charset="0"/>
                <a:cs typeface="Times New Roman" pitchFamily="18" charset="0"/>
              </a:rPr>
              <a:t>218 Marshall Drive 718.630.4079</a:t>
            </a:r>
            <a:endParaRPr lang="en-US" sz="1050" dirty="0" smtClean="0">
              <a:solidFill>
                <a:schemeClr val="bg1"/>
              </a:solidFill>
              <a:latin typeface="Times New Roman" pitchFamily="18" charset="0"/>
              <a:cs typeface="Times New Roman" pitchFamily="18" charset="0"/>
            </a:endParaRPr>
          </a:p>
          <a:p>
            <a:pPr lvl="0" algn="just" eaLnBrk="0" fontAlgn="base" hangingPunct="0">
              <a:spcBef>
                <a:spcPct val="0"/>
              </a:spcBef>
              <a:spcAft>
                <a:spcPct val="0"/>
              </a:spcAft>
            </a:pPr>
            <a:r>
              <a:rPr lang="en-US" sz="1050" b="1" dirty="0" smtClean="0">
                <a:solidFill>
                  <a:schemeClr val="bg1"/>
                </a:solidFill>
                <a:latin typeface="Times New Roman" pitchFamily="18" charset="0"/>
                <a:ea typeface="Times New Roman" pitchFamily="18" charset="0"/>
                <a:cs typeface="Times New Roman" pitchFamily="18" charset="0"/>
              </a:rPr>
              <a:t>Ages 6 weeks to 5 years</a:t>
            </a:r>
            <a:endParaRPr lang="en-US" sz="1050" dirty="0" smtClean="0">
              <a:solidFill>
                <a:schemeClr val="bg1"/>
              </a:solidFill>
              <a:latin typeface="Times New Roman" pitchFamily="18" charset="0"/>
              <a:cs typeface="Times New Roman" pitchFamily="18" charset="0"/>
            </a:endParaRPr>
          </a:p>
          <a:p>
            <a:pPr lvl="0" algn="just" eaLnBrk="0" fontAlgn="base" hangingPunct="0">
              <a:spcBef>
                <a:spcPct val="0"/>
              </a:spcBef>
              <a:spcAft>
                <a:spcPct val="0"/>
              </a:spcAft>
            </a:pPr>
            <a:r>
              <a:rPr lang="en-US" dirty="0" smtClean="0">
                <a:solidFill>
                  <a:schemeClr val="bg1"/>
                </a:solidFill>
                <a:latin typeface="Times New Roman" pitchFamily="18" charset="0"/>
                <a:ea typeface="Times New Roman" pitchFamily="18" charset="0"/>
                <a:cs typeface="Times New Roman" pitchFamily="18" charset="0"/>
              </a:rPr>
              <a:t>The CDC provides full day, hourly (on a space-available basis), and part day Strong Beginnings Programming (kindergarten readiness) developmental care for children. Our primary goal is to provide care and opportunities, which will help each child become the most successful and happy individual he or she can be.</a:t>
            </a:r>
            <a:endParaRPr lang="en-US" dirty="0" smtClean="0">
              <a:solidFill>
                <a:schemeClr val="bg1"/>
              </a:solidFill>
              <a:latin typeface="Times New Roman" pitchFamily="18" charset="0"/>
              <a:cs typeface="Times New Roman" pitchFamily="18" charset="0"/>
            </a:endParaRPr>
          </a:p>
          <a:p>
            <a:pPr lvl="0" algn="just" eaLnBrk="0" fontAlgn="base" hangingPunct="0">
              <a:spcBef>
                <a:spcPct val="0"/>
              </a:spcBef>
              <a:spcAft>
                <a:spcPct val="0"/>
              </a:spcAft>
            </a:pPr>
            <a:r>
              <a:rPr lang="en-US" dirty="0" smtClean="0">
                <a:solidFill>
                  <a:schemeClr val="bg1"/>
                </a:solidFill>
                <a:latin typeface="Times New Roman" pitchFamily="18" charset="0"/>
                <a:ea typeface="Times New Roman" pitchFamily="18" charset="0"/>
                <a:cs typeface="Times New Roman" pitchFamily="18" charset="0"/>
              </a:rPr>
              <a:t>The Center provides security and warmth, and a range of developmental opportunities and activities. These include group play, individual attention to each child's strengths and needs, and activities designed to promote physical, social, emotional and intellectual development.</a:t>
            </a:r>
            <a:endParaRPr lang="en-US" dirty="0">
              <a:solidFill>
                <a:schemeClr val="bg1"/>
              </a:solidFill>
            </a:endParaRPr>
          </a:p>
        </p:txBody>
      </p:sp>
      <p:sp>
        <p:nvSpPr>
          <p:cNvPr id="8" name="Rectangle 7"/>
          <p:cNvSpPr/>
          <p:nvPr/>
        </p:nvSpPr>
        <p:spPr>
          <a:xfrm>
            <a:off x="1925319" y="5029200"/>
            <a:ext cx="3007362" cy="369332"/>
          </a:xfrm>
          <a:prstGeom prst="rect">
            <a:avLst/>
          </a:prstGeom>
        </p:spPr>
        <p:txBody>
          <a:bodyPr wrap="square">
            <a:spAutoFit/>
          </a:bodyPr>
          <a:lstStyle/>
          <a:p>
            <a:pPr algn="ctr"/>
            <a:r>
              <a:rPr lang="en-US" dirty="0" smtClean="0">
                <a:solidFill>
                  <a:schemeClr val="accent5">
                    <a:lumMod val="75000"/>
                  </a:schemeClr>
                </a:solidFill>
                <a:latin typeface="Cooper Black" pitchFamily="18" charset="0"/>
              </a:rPr>
              <a:t>412  Sterling Drive</a:t>
            </a:r>
          </a:p>
        </p:txBody>
      </p:sp>
      <p:sp>
        <p:nvSpPr>
          <p:cNvPr id="10" name="Rectangle 9"/>
          <p:cNvSpPr/>
          <p:nvPr/>
        </p:nvSpPr>
        <p:spPr>
          <a:xfrm>
            <a:off x="0" y="8229600"/>
            <a:ext cx="6858000" cy="646331"/>
          </a:xfrm>
          <a:prstGeom prst="rect">
            <a:avLst/>
          </a:prstGeom>
        </p:spPr>
        <p:txBody>
          <a:bodyPr wrap="square">
            <a:spAutoFit/>
          </a:bodyPr>
          <a:lstStyle/>
          <a:p>
            <a:pPr algn="ctr"/>
            <a:r>
              <a:rPr lang="en-US" b="1" dirty="0" smtClean="0">
                <a:solidFill>
                  <a:schemeClr val="accent5">
                    <a:lumMod val="75000"/>
                  </a:schemeClr>
                </a:solidFill>
                <a:latin typeface="Cooper Black" pitchFamily="18" charset="0"/>
                <a:cs typeface="Aharoni" pitchFamily="2" charset="-79"/>
              </a:rPr>
              <a:t>Youth Sponsorship classes are offered Quarterly</a:t>
            </a:r>
          </a:p>
          <a:p>
            <a:pPr algn="ctr"/>
            <a:r>
              <a:rPr lang="en-US" b="1" dirty="0" smtClean="0">
                <a:solidFill>
                  <a:schemeClr val="accent5">
                    <a:lumMod val="75000"/>
                  </a:schemeClr>
                </a:solidFill>
                <a:latin typeface="Cooper Black" pitchFamily="18" charset="0"/>
                <a:cs typeface="Aharoni" pitchFamily="2" charset="-79"/>
              </a:rPr>
              <a:t>If interested please call 718-630-4805  </a:t>
            </a:r>
            <a:endParaRPr lang="en-US" b="1" dirty="0" smtClean="0">
              <a:solidFill>
                <a:schemeClr val="accent5">
                  <a:lumMod val="75000"/>
                </a:schemeClr>
              </a:solidFill>
              <a:latin typeface="Arial Black" pitchFamily="34" charset="0"/>
              <a:cs typeface="Aharoni" pitchFamily="2" charset="-79"/>
            </a:endParaRPr>
          </a:p>
        </p:txBody>
      </p:sp>
      <p:sp>
        <p:nvSpPr>
          <p:cNvPr id="23558" name="AutoShape 6" descr="data:image/jpeg;base64,/9j/4AAQSkZJRgABAQAAAQABAAD/2wCEAAkGBhQSERUUExQVFRUVGRoaGRgYGBwdHBogHRoYGhgdHBwcIyYgIB0jGhoZIC8gJScqLCwsICMxNTAqNSYrLCkBCQoKDgwOGg8PGikkHyQyLSwtLCotLjQxNCwpLSwsLCksNC0tLCw1LC0tKSwsLyo0LywqLCksLCwsNCwpLCwpLP/AABEIAOcA2wMBIgACEQEDEQH/xAAcAAACAwEBAQEAAAAAAAAAAAAABgQFBwMCAQj/xABQEAACAQMCAgYGBQgFCQcFAAABAgMABBESIQUxBhMiQVFhBzJxgZGhFCNCcrEzUmKCkqKywRUkQ1NzFjRjk6OzwtHTJTV0w9Lh8EVUZIOU/8QAGgEBAAIDAQAAAAAAAAAAAAAAAAMEAQIFBv/EADoRAAEDAgMDCgUDAwUBAAAAAAEAAgMEERIhMUFhgQUTMlFxkbHB0fAUFSKh4SMzQmKC8UNSkrLCJP/aAAwDAQACEQMRAD8A3CiiiiIooooiKKKKIiivhbFKvFPSZZxMY42a5lBwUt16wgjYhmHYX3kVgkDMomuis6f0gX0mertIYF7mnlLt5ExxjHu1++o0vGb+T1rzR/gQIv8AvetNUpOUKePV44Z+CtMo5n6N78lp1FZDcCQ/lr67J85xH8owlcUgix/nlx//AHTf9SoPmsGwOPBSfASDUjvWyUVklqFX1Lu4z53kjfJnI+VWBnuD6l5dL7DE38cbVr84pwbHEOCfAS7Ld60uis3HE75R2b3J/wBLBG38HV11j6U8RTmbOby0ywn4hpB8qmZynSu0f33UZo5h/FaHRSTD0/nXHW2LE/6CZH9+JOrP41YxekK0/tWkgxz66N0Ufr40fvVaZURSdFwPFQOje3pAhMtFR7LiEcyh4pEkU7hkYMD7xUip1oiiiiiIooooiKKKKIiiiisIiiiisoiiiiiIpY6TdOo7Z+piU3Fyf7NTgIDyaV+SL8WPcDXDp50te30W1vg3VwDpJ5RIPWlbxx3DvPsNJUVuttEVjGpjl2Z2wWP25ZpDnC95Y58FBOBXPq6zmbMYLvOg8yrdPT85dzjZo1PkvfFetucyX9wWjAJMKMY7dRz7QyDJy5uceQBrrYQkqFgi0xjlkdUm3guNRHgQuD40o3nTYg5gUSuv9tIp0qfGOLPYH6TEt4+FROC9Ibq5vLdXuJSGlQkBtIwDqYYTAI0g86pmhlmGKodfds+ysirjjOGJtt+1aMOCSE9ufAz6saKPcWfUfeNNdoujsIySGfPPrJJHHuVmKj3AVW9OekEltFGIsCSVtIJ+yMbkZ2zkqN9hknuqBbXd7Yw3E17IsoCoIlDZBclgQToUj7OeYwCRSOns27bC+m9SPmGKxubanqTTZ8Ghj/JwxJ9yNR+AqcE25fKswsujN9eotw9wV6wgqNbqdBPrLp2TbdV7xjJBNWvQa7aS94jKxJVXAGSTgCSb4dlFNTOhyJxXsoRNmBhtdPTRDvA94qPJwaAnJhiz4mNc/HGayzgPSmSDhc8+s9bLOERic6fqkdmGc8gWI7s4r5NZXXDjbXUkhHWOCwDsW/OZJM7MSmrxwQd+Rrb4U3Ixdm9Rmca4VqD8BiP94v3ZpVHwDAfKhuCj7Msq+9W/jUn50qdMOkFy90tlZkhgAXZThskatJJ9VVTSxPfqA7sNz6I9KZ1N1DdEl7dHky27Dq861JHMciDv374xUBpMTcRA7FuJ2h1hdNL8Lk7pFPkyEfNWwP2TUeWOVecZx4o2ofDZj7Aprl0F41NdWxln0atbKNClRgBe4k75Jqy47xhLWEyyBioKjCgEnUwUYBIHnz5A1Ukooy7Bhz3K2yc4cd8t6X24dA7sQgSXG7JmKYd4yV0yDl31ZWXGbyD1LjrV/MuBq2xyEq4fPm2uvvD+N2t6CEKvp3KOuGHnhvPvFev6Kz2oZMg9zHrF9zZ1D9ojyoGVMBtG89h9+iyTDKPqaO0K4tfSQij+twyQYxmRfrYt+/Ug1Ko8XVRTVYcRjnQSQyJIjcmRgwPvFZhJM8f5WNkH56duPv8AtABgNubKo865R2QDddA7QyN/awsBq82G6SfrA+6rTOVHR5VDbbxp74qu+gDheF19x1WuUUh8N6eyw9m9j1p/9xCpwP8AFh3ZfvIXHedNOtlfRzIskTq6MMqykEEeRFdeOVkrcTDcLmvjcw2cLLvRRRUq0RRRRREUUUURFFFFEWSySdfxG+uCc6ZBbJ4KsSqXA9srMT7KTemvFG2g5ayZZCM9odY6QLz5KiaiOWps86Z+jXq3B8bu5Pt+tNVXG+jqTlTI7wSrqjD9W0kUiBmdCWT8mQHIOrG+eeAa4EEjfjZS856DgupKx3wzA3tKsuBRItvEExgop27zjcnzzVPwThyf012Ngis5A5BjHpbHvfPtJrnZdE7oKVtr23Zc76JW259wU4NXHQnobPazvLOY90KjSzMSSysxOVHh86vuLWhxxao6XnmsYGaWzVp0x4TDdKkTzLFKNTx6iNxjDZB5ryzjcY8Mis9nvJX4WyFywS5VRk5wOpc4B56dWCPb4Vo3SHoZDeOryNIrKoXKMNwCSNmDDmTuMV9foZB9Ea1UFUY6tWcvr2w+e8jAGOWBjlUcUzGNAv8AhRSQve4n2VZ8NulNvHIp7HVqVPdgKD8sY91ZDwvgcs1nLeCQIqaiy5bLEKGIBG32sb99NVh6OZom1C4RyqShF0so1PFJGDzOndskjPvqVH0Xnh4Q9sqq8zEkhXGDqlU7M+kbIO/HKt2OYzouvchava+TpN0BSfHb6oeGxN6ks8pdcbHNxHD/AAKR76bvSvh0tYc4aSYkfs9X+Moqu6Q9GZksLJ0R+uth21QamUuVcsAoOSsoHLI3J5V04HBc8Qv47m4j0R2/IFGVSwyVCBt868OW7tAHhUhcCRJfIXUQBF2W1spnQtxLxXiEpHaRmQezrGQfuwrVJxSQfTOLuGGnqHjz3ZfqIce3XqFerTjX9GcQvQ8ZcSsWABxzd5Izv9nDkEjvB7xUIWTrwu4uJPWu5osHlrCyNKzAeDPqI8QAeWK2A+rFsNgFrf6cPVe60L0eW2jh8P6Wt/2nYj5Yqp9LN2Vs0VeckoH7KSN+IWpXQXpHA8MFqjN1sUC6gVIHZCq5Dcj2iPjVZ6TSHmsoWOFd2LHOMDVEjHPdhWaqrWn4jPerTiOYy3BU/Cmhjv5pLXPUxWsr57XMRDPrb41nv7/IVYdEHa34NcyodLfWlSBuGCJGp37wwqpjKwtxSKFtUPUkKchubxoO0OeDK4z34qzu5BFwBADgyFR7S0xdx+yrfCrT8wBvHqq7Da56gfRTIfSAbe1tzODNNIjOWyqYUyOsZOBzKjw7smrvhPVXkX0iDVAxJDYAwSMZ1L6rfeGG8xSfxjh01oLC7RdQigiRtiQpAYnVjkrCRhq7j54p+4BexParNGgjRw0hXYYOSZM42zqDbjnVWoYzDcDU+xZWIHOxWcdPd7qFI7RsFlAUnZXGdDeAB+y36Le4tzrxbpJbuZbRhG5OXjP5KbydR6rH+8Xfx1Dakew9JE5yJ0SeKTOqNwAQGOSuQMEAbYYHPjTLY8ZiKGSF2aAY1o5+sts95zu0P6WTp8SoOjnyUU1M7nIO734dytMqYpxgl79vvf3rT+jXSqO8VgAUljwJYm9ZCeR/SU74YbH3EVdVk1xA6yJcQMFuIvUJPZdT60T45o3vwcMOVaN0c4+l5brNHkZyrI3rI6nS6N5qwI8+Y2NdeirG1LL6Eahc+ppjA62zYVZ0UUVeVVFFFLfTzj0trbxtBoEks8UIZwWVdZwW0gjPLlkURRen3G5YzBbwOY5LhmLOMakjjALldQI1Fii5IONVI7dIARkX98FH2stpOOZDGPSR5irPifCLuedZpLqEusbRj+rMFAZgzEDruey9/dVTe8Xmgt04dJiSOAwpqiQr1iNFLoWUFiB2k1HBwdOO/BqSwyPeTiIGy33vkp45GtFsIJ3r1FIttaySxFpgxaUamGZGcjkQoxqby5mpN8bmNHI+jM0ZUSKpkOjOxycAbZBPgMk1VW6f9nWY55ayz75oSfnTNI0Yhu1OrW6XLFCHACu80iFkO0bsZcYYB222225VHSRTB75RiOIi53K/PO9mFrDYWBSPxjpS6BOtgt3LqTg5JXBK4JYHvDDbwofpBNCiO1i0aPjQyyugbw9Qbew4NSeF8FjnnjWRUXqJShjz6wKyyr2dsxa105xudS8hgu9xw9Vk60qrKoLElHklDBgy9WckhRv2FHgAKuup4IzYNPAn1VZr5ZLm/wBh6JT4Xxm8nAKW92i/ndahHu+kICR7K+p03k1PH9YrxkhhJCjacHBzokT4j20zWlrqm63AViX1qysJSpJWD7Q0rpXOGU5O4wc0n8Ta2XiDszAEygTam7JXMJGBnGANQb2VsyBjnEZ+PjdHPe1oN/fCyvYOljhVLKSCMhjbToMcxvhwNvOukXTaLOHaBSdgOu3P6ron41PnmZdT9Y00Uueyh0lRg46p48cx+cwJO6sD2a88SRVtymmQPPrRQ7a31mNzku7EDSkZbJbAC457VoaYHQn7egUvOOHD3vXa348rckf2jQw/cYn5VIHGY+8sv3kcfMrik3gPRZEhhaWyWWS4cMSVH1CEALnvzjtEdxJydhXeBUiu7gRa0iSEEqXdhqEtwpYBicAiLYDG1V54TEwvuDbhtt1lZjkL3AHK/wDnqCZJ3s7grr+jylTldWhivszuKkcR4ZDcoElRZEBDAZOAQCAQVPgSPfSFwjitwynrb2JHXR2ZIlPrQxS5OkoR+U089yp9lSbm6YANq4fctqUYVTq7RxnGp8AczWTBO06dzvUBYEsZF+vd+SmfhfRG2tpjNDGUcqUPaYjBKk4DE43UcqidKuhy3rIxleNkUquAGXc5yQcE93JhS+OMt2swqNBw3U3UiaT4HAXx8a6/5XFW0FbpDgHIMcuxG27Fqy0T4r4XX4HwJ8FkmLDY2tx9FZcM6BRw208Jcu066Wk0gYwOzpXJwFbtYJOT30uQejq8fq4Z5Y/oyMThXY7H1tKlRgsMjJO2Tz77qLpovLrmH+LAwHxUKKl2vS9XOEmtJD4CQofhl6yaiSO+K47QR5WWObifa32I9VU9JLTiRluYooy9tOFVRlCFXq1RgCzApnBz3d433qzv7ZrHgzox7axFSRy1Stg4J7gz7eyrb+nHABMDnxMbowH7RQ/KqDpzxAXNp1SMIz1iFhPmEEAMcK8gCE69B9buNI5hKWtFrX2butYewRhzs722qh6KdGopIBLIusvqwDnChWK9x3OQTUHj1qbGeOS3JUnUVB3AK4DA55owYAg+dSOGPf2ken6LI8eSVwhcDJ3w0WoYJ3quuoby9mH9XmJ5KOqdVUebMAB5kn/lV8A4ySclo+SI04a1v1ZbO9PnA7oMgCghGRJIwfsq+oFM+Mbo6/d0Vf8AQJzHxC5jHqSwxzEd2tWaNm8sqEz7KXeA22hUQFWWGIR61OQzl3eXSe9FJVQe86vCmLoDFr4hdSj1YooYf1iXlYe5Wj+NcilDRXvDNLenmrM5Jo24tb+q0KiiivQLkIpM9JbbWCY9a9j/AHUkf/hpzpM9In5Xhw//ACj/ALiasoilm54S89xxIR6esjhs5F15x2fpGoHAJ3QsOXPFMuaXpborJxIo2hnNjAXHNQ+rOPAkPpHgSKHRGi5yVIzD+jbduSqtq+/LCyQsc+4V9vOKRzFrW2KNEpV5ZUTRGWAAjSFFOdKlQ2dR3A3O9c5kP9FRgcwkAwNvVkjBHyrrHap9LZmLRozN1irjcR2zS4GBnOfzdziuNycbNe3+p3kunUtBLXHSzfvdcJ7UqqqspVwcx5VWOoHVkADUckb4OatG40shV52EJBAEiPIY5AeaSBSrDJJC788b76Sx8Pt0VQFRYZGXJXIZxjHrHmSNS5yTz5nnS70jsh9HlnKsoAkEykaCdLFOuQAnHIPz3XDDfY3r4jmonNAGSoOP8bSLXDZ4BmbVM8alNTHZY07wAOZ79Q3JZq72Xo+DJpM+mVQNSooKJkZC9xJA8x7MUtcLlZ7hHO5DCR2OMIMjU5zthMhvdWo9IbeO1jb6FG/Xq7HBfWJlZNckzKGORrOxwrF10jZqyGYrlSc7zOFttmaSLCS64exkXE1uGIcxOGjPa0nI5o4PM4wORJrz0h9IjTKqCEKoYMxLamONiEI0gZUlcnOQSNgabOKmPqpFjaWWOWGcNnQ7bDQk2Y9gkq6iAfzRgDBFZ90b4GLy6jgLFVbUzFSNQVUJ7OoEZ1aRy5E0daM3K0c7nWFwNlqh43rEMkQRoJsjrC5Tqyc6M5VgMnK9rGGwDzpXvmI/pBidZRFiDZQg6YcjBRVUjM3cOeah8P4hJYSTRaV0am1ROTgb7Mrb9lkxzGGGDsc58Xl+WsJJWCr104JCjC4M6jYeGhKqVVixrR/JzfG/kphE9pD36YSR3fle+jfADKVDNpjLMgOrDuyKCxGUYEDluV3BGdsH7e/RIUmxLJJPCzLHs27pqUhlCAaQwKk5IIORvtU6146y28MELaCsatJIuCdTMxZFyCAcgliRnDDGOdU54UuCdMjIuA7lyVVj6oYk51Hnk+WcZGbSrP5wt+gjipUFwkjGRQpYKyEiTSVJ7SNqAIZRk9lhvn7JFVb3sRnKiVzqAJPV5OoBV2yyDBUA5GR4Zzt84lwxVGpeWQCDvzOMjO/M8uVTej3R6IW0t1dZUPIUXOxVFYq2C+OrZmUgvzVFJGknImjkwm7SR2W8wfBVpQ9xMb2777PLivgC/wB4x/8A1Ef8bVCvHVVJbQw2ABDZOdu9NPxNNE3RyLqROssgQ7hOw58NKOSq4yPWYkY3LY3qk6S9Hov6P66OTrMyqEkZsHS/YZZMdjsuD2lA28eZv/FANye4neG+TVU+GdfMDhf1XbhPAYo4UklZYzISYo4nZXl1sRDlkZSEJIxjGwBLDcVd3VoYYy30maMxqHkiZkmIjJ06iCCx5Hkx5MBmpaOkmmdbgRqFCsracKAu8bBjpAydXLPgcHFQekHG4jaKqXFvOwaISZkQ6wGUnKrnIZgMjIABY92DzZY2S9IA8F1Gjm2mxtx/KjT2ksKNI30ZpNGtlj128hAGT2lZicYPMAHHdU+z0zKS6yZDMjxyyO+lkYqykFipwRz3B51R2sctwVDQ7NIcqZCukiPVqMhJYhEwNJyPHuAu+A3XWrLKGDCSeUhl5NhtIYeR05HlXC5RZzUf0kg7ie62mw9yt0jxJLYgWttU65nWONmY4RFJPgABk/Kmz0fcHaCzVpBpmuGaeUd4aQ5Cn7iaU/VrPby5hux1MV1GHDBtIKsToOcMhIJXUASARnHPBp06MdMZnuFtbpIy7q7RyxZCto06gyNkocMOTMDvy5VvyOGRkh+TzsPUE5RLn2LeiNo6050UUV6JchFJnpB/L8O/8Q/yt5qc6V+m/A7ic2r2wjZ4JWcrI5QENFJHzCtvlh3URQ8VE6H8OSafiySDUrywoR923j+YJyD3EZqgv+kN9FPJA1rDrijEjETsVCkMV30AknSRjHMcxzpt6C2Tw2s13K6M13i5wgIVV6lAqgkknZedYxAkgHMJYjNZpNFMbeW0TSViklie5kbA2mbToCgln9XOwAbbnUyC2n65LhXtnwzEJqdQz9VJCwzgkEKTkY2K8hvXfg6TfQYjHo62QCRtZIGZGMrn1W3yxxkEDv5VJHCxqhbQA0bOxOdRy6uG7WATqZyx2G/dXk3Vpjc/myAMTt99db55kAe8+42AuDcVzk33wuV6mv5tay/RnVwGDfR5IGDgmI9ozKjcolXIGQCQO6q7pLx2d7KWMwT9bcYUqsZdIlIUOodM6tlbc/afuGBUy842FcxRRtNKOaqQAmeXWOdl9m58q8Ja3Mm8sqxD8yDc++Rxv7lHtqSPlKYAGUNA437sz9rI6labiMk91vIJR6KX4trlHmDRoUdGZ1ZQudJBOR4qB7DTrb8et4WPVtA0MhLq0LwqFYLl1fLKu+CwcnvYHGBnm/AVOCZbknx6+QfJSB8qj3PRWFxhus37y2T8WBqdvK0GhBR1NUHMW95KbxDj/U2ss06iLWGWKLbrHJBCk+ZyGx9lRueeFbgXRC5NvHcJHrWQBk0OA6gZAO5XGfWBU535DFd7j0fRtuJpR4AhWA/h299erbotdQ/kbvHkA8Y9+hjn4VY+YU7h9LwDvBWjWVMbr4fA9fqus3E7pSHljkZos6HmtNbJ46XeLVjbnn31WdJtS8Ps4ySXYoSBuWPVnOw5kvINh34q0ujxYxSRmVHWRGQ4cZwwKndkDZwfzhVdx2K7ke3dbWRDbdobo41Bo2UjSckZjGxFYEkb5I7ObYEnIjqy6tpWkxJa76LG2wHrF/BTeh3R6e41EhokjzH28glgT1mAeb6tixGFxjcginHhVifocSlUGmXtHWygqJWDOWUYcsMntDTJntAasBb6J9NnRXhugLckySJPKjKgZ3ZyrqxXbW+RhhttkHBN7NcQiNtbwLBI2CkLtIZsjOnH2VPayi5yBuwGRXUG5Um/UAFTdKuFLayQ9WCY5JUKpqAw6yxN1alj6r52B2XBGQMYY7TiKskr3GEjM5RRNowANCANjK7yBiMk8+fIUn9JekjzSKkSrGgjkjCsNTaW6vUwCkqG0ppUbkKWO3IT+jnHI7iOe2uXBE2rDbKGEiAMoPINvqB2yGBGcGtjESzEtjJhlwOy7ff2TUsZlDLJFA0BBwQ2sEd2UKaeXgxFcekHEY7W36xgAqtHgBQcdtSdK+IUM23LGe6oh4RlhLci2VIm1hlRMuF1aTJJoQAA6XwBzA3wN1njvG/prtHr6iF0eNJHGRvpOSupdLPggFvVVcDBdgNBGXG40GqOlwts7U6Ktteiq3sjTySGNJpJDbJjL9X1jFTg+qvaAwNh4gEV84j6NpkBMUiS4BOjGhseW5BPtIp/MSwpHhlijjwm4GCuCiJqJGntFT7sd9cr2YKss7ImIY2McgbLFdGp87DA1AbZIOAa3xKMxi2eqy/hPENSksSca3kfbtJoUBWOMnkeZxgAAc6cRHJHZQwJtcT6IlxnaSY5kb9TU7/q0ndF+FlykeMpKRk7YKRflB8cKfvVqfRKxNzxQyHeOyTA85phv+zF/HVGraJpoodgu93gFmlJjbJKdtmjxKkdPLG2isksY4dc3VAwBUBZBEyAyauakatsbkk1V9EuKwtxdesLRFYHWITI0Zd3cF9IcAkhEX25NWcUvX3t1c7FdQt4/uw51n3zM/7IqTeWkUkbLOivEBqYOMgBdyd+WAM57qvGFrniQ6i9uKhEhDS0aHyT5RSt6MonHDIGcsTKGlUMxbSsjFo0BYk4VCoppqVaoooooizvprbCLiKSNnRdQ9Tnu1xszKvtZJHx92q+Ljl5bWP0UQ28kcUJjEhmdGKKmkEp1ZGoKPzsE+GafulQtxaTNdIHhjQyOpGfU7Qx+lkbHxrKeG9F1YdZcKx1dpbdpXkjiHcp1sdbDvY7Z5AVx62Q0r+eDrYrXFr3t1ZjYr0DefHN20230uvk/SiK2todw7mNNKA/ogZY/ZHz8KR+J9J7mYktM6juWMlAP2Tk/rE0+3XC7Xt6LO2bR6zukccSHGcNIVO/koYjvxUK14daStiO34fMwGSsEql/1VKqp97LVaiia1vOthcb53OH7XKkqHuccBkAtsF0h2nFJos9XLIuTk4c4JPMkZwT5nep0PTC7X+2LeTIh+enPzp5/wAlbOUbQhcEggF0IPeCARg+X/tUWb0f2p5dansfPu7QNZfyjRuNpGZ72hZbR1AF2Oy3Eqk4X0yvJpBGiRSNzxpYYHiSGwB501JwmRwTNO+T9mEmNV9mDqJ35k93IVK4dwuO3TREgQd+ObHxY8yfM1MBri1FWxzv0GBo7M/wupBTODf1XEntyVT/AEIw9W5uV9rI/wDvEavRtbgerNGw/wBJCc/FHUfu1ZCl/i/S76NKUkhYjGVZWB1Dv543B2Iz4eNaxGad2FoBPYPNbyiKIXcSB2nyU/rLkH8lC48VlZT8GUj96vLcUlBwbSU+aPE3y1A/KonRzjH02SXTJJFp0lUKRnIIwSeZJ155MNiNqvRw6fO0kbe2Jh8w/wDKuh8snLb4G95v42VL42O9sTu4el1XP0gRdnjuV9sEhHxUEVWy3/DZGy/UK/i6dU/xYKwq04d0gikXeWINqYYEg3AYgEasHBABHtqxEmRzyPbkVz3foOILXNO53481Zb+qAQWntH5S7b9Hbdhm2nlj3zmC4J8s7lhy2zUC/wChEpdnWdZSwGROgOSFCjJGRsqqPV7qZLvg8Mnrwxse46RqHmGG4PmDUM8WFsdFwxCn8nIctqHerlRs6+J9YYPPVi3FXVB/acSeoi/dtP28VFJSxf6jQB1gpUm4VLEuieGNFBysqEqiHnkmMFQB+mgHn31KPCJTCjYkDaHLSR4mSQkjqtIR8qAMgkLvmmqDpBbscLPET4awD8CQa5yWBizNbLnO7xKRok8So5CXwI2bkeYIus5WqG/S5uE77gH07cx2BUncnw6tdccLj3wRP0kjnjVYpjDOcHqm7Mm4wV0OyBsb7ZIONq7yXcsYTrWDSsCqRKAgflqkkCl8AAdx0gsBuWGO8bx3EQJCyRuMgOuQQfFWHy7jUH/JWBcmIPCSMZicrtucad15k91bx8sx3wyNIPf6LLqGTpMIKhcOnw93eSkFVLBdPqhY1HWae/dlC+ZTOBnFOnACeGcFe5mH1zq1xIMYJll9RPbkxxj2UoWnAW660sXdXtpZN8phiI8zNG2OywkxucDkeeaePSHL1j2loOUknXSD9CDDD4ymIfGuhRDnC+e98Ry7BkPyqlQcIbF1a9pUDgtl1NvFGTkqo1HxY7uT5lyxqN0nVntuoT17t0tx7JD9afdEJD7qthXjgEHX8RJO6Wce3I/WzDf3rCB/rK6KqJ2ghCKFUYVQAB4ADAr3RRWCsoooorKJc9I//dN7/wCHk/hNKl85CnScMSFU+DMwRT7iwNM/pLm08MuM8mCJ+3Iif8VLV5EWUgbHIIPmpDL7tQFed5Zc0SRYtLm/eF1KAEtkw629V74FwKORjK41JG7x28berGI2ZHkIPrSvIrnWcnBGOZzdX/CYpl0yRow8xuD3FWG6kdxBBFUvAuORxgo/1aO7Mjt6oZ3LSROx2WUSs2Acagy6c4OLq74rFGBrdcnZVByzHnhVG7HHcB3VyK81HxR11+m3Vssq8eHCldoTHKuTqbU8Dnvcookhdv0uryCe/V4AVJqKzl5yMDKs8so56XdVSKPI21LCDqHmh5Gl/p/bCSOJOugiIcuOufQDhSNtjyLfhU9XFz1W2NxsSBiO+y6NK8x05da+eSaGNfM1mkHBb4AGGXWP9DdAj4ah+FSDxbicHrpM33odY/aVT+NZPJN+hI0++K2HKH+5hWhA1xurJJBiSNHA7mUN+NIkfpIlQ4kjiLeGWQ/Ak/hVlb+kZPtwuPusrfjpqM8l1cZu1vcVIK+nfkT3hXQ4PHAeut4VWRN8JtrH2kxnGWHL9LBqx4lxDr0WKJjpmj1tKhAKxsDp05z235DbYBjzAzRR9OrQ82dT5xsf4c1KtOPWQzolgj1HJ5R5J7yDp38zVqKprIInMcxxOwkE26/wq74qaWQOa4AbQqt/RzF9maQD9JVP4BaY+F8Kjt00RLpGcnxY7ZJPedhXeC5RxlHVge9WDD5V0NcqernlGCVxt1K9DBCw4owvJNQuMcLW4haNts8mxnSw5N7jzHeMjvqdmvuKrMe5hDm5EKy8BzcLtCsdvuHyQsVlRlK7E4Ok+YbGCPOudrcsm8bsvflGI/CtoHhUC+4RbMC8sMGBzZkQY/Wxn516SPltrvpezu9FwpOTS3Nru9IfAOmElv2GHWRkliOTAscsQe/JJODzzzFaRZ3SSoroQysMgj/5se7FKtz0Xsmzpju4yT6yw3JXnzBeNlx58ql8F4LJbqTazpLGxPZkG2oZBw6HY52I093lUFeyCUc4AWO/qBAPlf2VvSvkjOEkOG43t5q9tF1cT4ev5rzOfYIWX/zBXb0gXbwcQjkQCcyW7L1OSrIkba3kDbjtEquCNyAB5LcwkkvIut6y2YRuInim5yFlLBXAGewvqOu+DscVOvbORWwssst5dlYUkk06hgE5woUBI11SHA3I8TVyjqRBCyBubzp1Zk7R1bVFUQmWR0hyaO/IdSn2HTa1dFZ3MIbl1w0BuedDnsPyxsSaafRtan6H9IYYe8drg+SucQj3QiMY9vtq64dwOKG2jt1QGONAoDDOcDmc8yeZqeiAAAAADYAchXoFy19oooosoooooig8c4NHd28kEoJSQYODggggqwPcysAwPiKy3gfGusMkMh+uiZlJO3WqrsglUeBKnI7jWmdKOOCztJrgjV1SEhc41NyRc92WIGfOvz9w3ps0eC0EUjBpGDZKsvWuXcA4bbUeXhiuXynSmois0XcNPfv7K1Sz8y+5OSfruzXLSBmjYjtMuCGA7nRsq4AHeMjuIqBa2l0w3SeJCAfqoIEZh4aklkYA+QBHjVDddP4poZI3jli6xHTWulwupSucZUnGc1fWvpSjIAzDn9LrYh8Skg+dceJlfBFgAPZ1Dcc1ZnfA94c22/3krDh7JoKxqVCMVKlWUg8zkNvk5zk880qdN3tnmRJpJY3RCQyIGXDHHaHrZyndTBw3jMUus9bAXZ3bSkqtgMxKjuOdOkcqU+ldzKLh9VnHLEoULI0LkkaQSetQjADFvZUNDC4VZ1Fr7Rfq26qzUSA0w0zt7yVIvAYW3S9tye4So8R+J1VYwcAv0GYZQ4HdFcZHwbSKqF4hZtsYHT/CuM/KVW/GukdtZndZbiJvGSJX+cRBr0bhJtv/AHNB/wCpXJaWbuBt4q4N3xSMdtJHA7mjjk/gyTVdPx0Akz2dtnxMTRN7zn+VdoC6AdVxGP2SPJH8nDCrOG74mB2SlwP0TE4/dKk1X+luxg4lnkpddrvs7zVInErJ92tXXzinJ+T4Ar0YbFtxNcwnwkjVx/szmp95xmQf51w+Jsd5hZPH7RDCoX9KcPfnayKe/qpiQPcxA+VSjFqA7g4O8T5LQ20JbxBHgPNeR0dibHV3lszd2vVEfmGNTo+CX8Y+qk1+UVwCPgxWoX0WwPK4uYyf7yIOB7erA/GvH+TkRwY721Zu4PmI/MmjnnRzj/cw+VggA2Dud63KszxPikG7rKR4NGHA96An4mvr+keeMfWxx5wdiHQn3En8K4pwK/TBidn/AMK4yPgWG3uqRa3/ABJZEWUTMrOoIeFWGCQDlgpxtnfNV3RQPzwxnsNvC6mD5W7Xj7+i0GIkgZ5kDaoX0WWd1ERCsxYiQqCLeNTo1qpOGmkbVpPIL7DqnrXHo5Oscq6j6yLbE7aVeF5GRW8DIs2oeOMcyM8KgOFssrBdzRlxOZ4BX68mzW7DqrGHoXbgbmZm73M8usnvOoMMewACqriFo9u7EvrwA4Y4DPFqCyCTGxaIsrK+MlTpPeS5E0rdJisjsRvohkg25F53iGB5p1QJ8M+RxvQTyzyGOUlzSDe+zLXdmue4BlnNyKq+lVoJIAhAOqWBQPNp41/Ake+tH4X0NtLeXrYogr4KglmbSDjIUMSFzgcqQ+Iwa3tkB9a6t/3ZBIfklatXa5FH/wA/E+S35R/e4BFFFFdpc9FFFFERRRRRFWdJODR3drLBKSEddyvMYIYEZ2yCAd9q/P8AwroE88McvXKgkUMFMZYgHlk6gM43xWkemjpTPbJBFA5j67rC7AKSVUKujtA4zrztvtzrMeGdO54USPTEyIqqoKsDhQANw3PA54qlWCpwD4ci+/q4qaExYv1b2UqX0bzD1Zom8Mhl/wDVVbc9CLtDtEH80dSPgSG/dq7g9Ju/bt8DxWTPyKj8asofSDan1utT2pn+EmuV8RylH02B3vcVc5ujfo4j3vCz+44RMuQ8Eox4xvj44waj29yYz2HMZ79DFT+6Qc1rUHSm1blcRjyZtP8AFipmI5R/ZyD9Vv8AnT5u9mUsRHveFn4Bjv25B74rKR0iuMYMzOvhIFkH+0BrwOKqdmt7Zh+jH1Z/aiK4+FaVN0Utcf5tEPurp/hxVfP0BtSOyJU+6+f4w1bs5VpT/Ejh6G61dQTjQg8fVIwuLZtjBLH5xz6vlKp/GvgtLVsESyRkf3sAY/tRMcfs00z+jYfYuCPvxhvmrL+FQZvR5cA9h4XHmWU/DSR86tMr6Z3Rkt23/wDQKgdSzDVnvgodu0y7w36ewzyRk/qzBRUlrm/ZTriS4XzSGbP+ryTUK46H3an8izDxRkP88/Kq2XhcsZ7cMiEd5jYfvYx86mAikP0lp4An7EKM42ZEOHf5qyuOIIo+v4fGniQJLf8ACvHXWLgDq7mPx0Okg/f3qHBx2ZCQk8g8usJH7JJHyrs3HpW/KCKX/Fhjb4EKD86k5kjS/wDyPgbha85f/A/yup4baEjRdlD/AKS3fP7SZA9tXnRyymFxHpvY5YwcuqzsxIAP2G7vwpc/pGNvXtoj/htLH/xMv7tWXAOMW1vKJeruA2CNOuN1GcZPqoar1Mcjo3AXOR1DT4WKkhcwPBNhnsv+VqAOAfAc/wCdUV3KpdntpbaQyDEsEjqUmGAAe/S4XbVggjAPIYjXHTS1likRZGVmRlGpGG5Ugb4I7/GmW06cWk3ZxnbkTE37oct+7Xm6eGopTzoa4HTh5rp1VRHJ9AsQqVL+TYfROIfdF2DH7M9djT5csbYxU+1tGJRpFRerGI4Y/Ui2IJGw1OQcasAAZAG5J6WqIZJ3jiEaFlC4TRqAjQlsYH22ce6qrinHHY9VajJMqQtMcaY3d1jwoPruC33Rg5zjFWn1E9QeYjAbe17C2vXmezrOm5aQxRRNEz77gr3g0QuOJQIN/ouqeQ9yko0cSn9I63bHgtabVdwLgMVpEIogcZJZics7H1mZjuWNWNekpacU8QjGxc2aUyvLyiiiirKhRRRRREUUUURL/TLoZFxGFY5WZCjakdMZU4IPMEEEHcezwrEOP+j9oLua3WUMIo0kDMuCwYOcYBO40Hfz5Cv0fWS9Mn/7UvPK1h/C4osFZkeik+UACNrUuMN3DTnOcAHtLUKfhEyKWaNgqnSTzAOrTjbv1beZrSLVPrIx3rCvd+cw/wDRXBYAYkG3buC/t+ueYfw0WqzYqw2KkEbYIII9oNeFABzgZrRbzhxdJpSjOsN8rMiqXLILeKMkL36dQPsBqHxGWwkRxqt0lYBQ2kKyFiFDEbHs51HPcKWRKUPFp0OVmlX2SNj4ZxVjB0zu1/ttXkyIfnpz86jcRsMyyNBDN9HLv1TBJGUoGIUh8HUCBnOe+qyUgNgnB8CcH4GoXwRP6TQe0BSNke3okjimuD0jTj144n9mpf5kfKp8HpJTHbgcH9B1P8QWkXFegtVH8l0rv4d1wp21s7f5LR4en9ocajIntjJ/g1VZQdJbZvVuIgTyBcKfg2DWS4r0TVR3IkB6JI99isN5TlGoBWxyWkco7SRyDzVX/EGq+46IWjbG3Qfcyn8BFZSq4ORsfEbH4irC247cJ6s8o/XY/jmoflM0f7UxHePAqT5hG7pxg++xPE3o9tj6pmj+64P8YY/OoVz6NB/Z3BH34wfmrD8Ko7fpzdr/AGiv99FP4YNWEPpJmHrxRP7NS/zanMcpx9F4Pd5ha87Rv1aR73FcpvRzcD1Xif3sp+akfOq+56JXaZzbuQO9NL/AKSflTFbek1CPrIHB/QdW/i0VZW/T+1bmZIz4NGT/AAFhWRU8ox9OMHs/B8lgw0jui+3b+Qs61PAcduEnu7UZ+GxqUekVwoH18vYIdSWJ0sucMNWdxkmtMj6S2sgwJ4jn7LHT8nxXToZ0dtZ+KyPohZIIY3CqF0mVpHPWYGxZVUfteOKtUtYaiTBJEWnW5/IChmpxG3Ex4IWl9HppXtYGnGJmiQybY7RUFtu7fuqwoorrqoiiiiiIooooiKKKKIisd6WyhuIcSIz2YokPtELv/wAYrYqxbjp/rnFPOWNfjDCv86LBXqAfXsd+zHEPZ2pjUPh9uTFZBicqAx8yIGU598lSrhtJnbvCfgrMPxryoxJCvcIpPkYAPkTWVquvB+kKQiZXjuD/AFiQ6kgkdOSj1lBGcjlU1+l1k3rtjH97DIuP20pp9GD5tpx4XU4+JDfgacMVhbWWVw9MbHAC3duABsNYUDw2OKnR31vNsskMnkHRv5mn6fh8bjDxow8GUEfMUv8AE/Rjw2dWDWkKFvtRKI2B8QUx/wC/fRLJZuOidpIctbQk+PVqD8QAar7n0eWTf2JX7skg+WrHyqbNPPw89XeqzQrhUvFBZGHJevAyUfGMseyeeRVrbTrIoaNg6kZDIQwIPgRkVlYSXN6K4CezLcL5Eow/gB+dV0/opfJ0XK47g0Rz7CQ/zxWk6fbVJfdJUD9Tbg3Vyc4hhIYjHMyN6qLuPWPuoiQrj0Z3YPZMLD77A/Ar/Oo8PRLRHdfSWEcsQiEYDg7uwwxAzqTDKO7v5VobcbuIyOv4dfR+aRiZR7TGSflUW+6SWEo0XJUZ+zcwOvw6xAM+w1hEoS9BowCRMwABJZlUgAb52xtVVZdFZZc4KghUOGyPyih1BwDjsFW/Wx3U5RcG4VI2lJ48E56sXXYznPqMxBHljHlXiC77d5cNJr+tkOshRlYVEYPZAHKPuAFFhI8vRydQh0htbFV0sNyAx2zjYhGIPhUabh0qetG/PT6pO45jbYnY8q0K2tQn0aNhkxoTkjvVVjJ8c/WGuUEi/wBXJzyln5+A3/31EWdPIBsSAfA7H509ehvhUknEkkTISBXaRhyIZSqofaxDY/Q8q1X0c8FVeF2/WorNMpmk1KDlpiZDkHwDAewUycP4XDAuiCKOJc50xoqDJ5nCgDNFtZSqKKKLKKKKKIiiiiiIooooiKxjpSnV8RvkbYySWsqjxVjEhPuaNq2eq7i/R22ugBcQRy6fVLqCVz+aeY9xoix+/c6L3uwhH+wB/E1IlX+sRf4Uv8cFOs3oksjqCm5jDesFuJCCMYwdZbu28aiSeiJNWUvrxdmAyY2IDEEgEpkbqO/O1FrZS/Rcv1N0RuDdy4PsWNT8GBHup0qr6N9H47K3WCMuyqWJZzlmZmLMzEAbkk91WlFsiiiiiL4VzzpauvRxYOzP1AjZuZhZ4snxPVld/OmaiiJRHoq4fnLRSP5STzOD7QzkUxcL4NDbJogijiXwRQo9+OdTKKIivjIDzAPtr7RRFQ9IeC2QgkluLa3dYkZyWiQ7KCTzHlWSWlpotEjKgFgiso5AyMC4HkNTVpHpVuCLDqRzuZY4f1SS8n+zR6Rbn1owMeszcu5VP82Wi1K53U2Glb8yLPvOs/yWq/i50wzoAcx2gUHzkLqQP9Wv/wA5TJF1LNyOuQJ7sxxt8MNUXij5ivDjdDGNh3BYn2/bNFhbrw+DRFGg5Kij4KBUiviHYV9ot0UUUURFFFFERRRRREUUUURFFFFERRRRREUUUURFFFFERRRRREm9K+mV7aylYeGSXEYx9aJPW2B7KIrvtuNwOVKz+l/iOf8AuiUe1bj/AKNa3RRFkEnpj4gP/pTj2rP/ANKolx6a7/H+ZLF5ukxHzC1tVfCKLC/PPGvS4931KzrAqxTLJ2CQ2yuh5kj1XbarKLjdtJPHpnjbCNyYfaZc+/CjY+NbkYFP2R8BUS84FbyrplgidT3NGpHzFEssUtb9DHB20BkbrHBYAqGV35ePWMoqNxbikKxTjWCzyjAU5JA6oE+GML3nurZj0F4fjH0K1xnOOpTGfhXkdAuHjlY2v+pT/lRYsqex9MPDpCA0rxE/3kbAD2uAUHtzTnFKGUMpDKwBBByCDuCCO6qdOhNgpBFnbAjkRCn/ACq6RcDAGB4UWy+0UUURFFFFERRRRREUUUURFFFFERRRRREUUUURFFFFERRRRREUUUURFFFFERRRRREUUUURFFFFERRRRREUUUURFFFFEX//2Q=="/>
          <p:cNvSpPr>
            <a:spLocks noChangeAspect="1" noChangeArrowheads="1"/>
          </p:cNvSpPr>
          <p:nvPr/>
        </p:nvSpPr>
        <p:spPr bwMode="auto">
          <a:xfrm>
            <a:off x="0" y="-1050925"/>
            <a:ext cx="2085975"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0" name="AutoShape 8" descr="data:image/jpeg;base64,/9j/4AAQSkZJRgABAQAAAQABAAD/2wCEAAkGBhQSERUUExQVFRUVGRoaGRgYGBwdHBogHRoYGhgdHBwcIyYgIB0jGhoZIC8gJScqLCwsICMxNTAqNSYrLCkBCQoKDgwOGg8PGikkHyQyLSwtLCotLjQxNCwpLSwsLCksNC0tLCw1LC0tKSwsLyo0LywqLCksLCwsNCwpLCwpLP/AABEIAOcA2wMBIgACEQEDEQH/xAAcAAACAwEBAQEAAAAAAAAAAAAABgQFBwMCAQj/xABQEAACAQMCAgYGBQgFCQcFAAABAgMABBESIQUxBhMiQVFhBzJxgZGhFCNCcrEzUmKCkqKywRUkQ1NzFjRjk6OzwtHTJTV0w9Lh8EVUZIOU/8QAGgEBAAIDAQAAAAAAAAAAAAAAAAMEAQIFBv/EADoRAAEDAgMDCgUDAwUBAAAAAAEAAgMEERIhMUFhgQUTMlFxkbHB0fAUFSKh4SMzQmKC8UNSkrLCJP/aAAwDAQACEQMRAD8A3CiiiiIooooiKKKKIiivhbFKvFPSZZxMY42a5lBwUt16wgjYhmHYX3kVgkDMomuis6f0gX0mertIYF7mnlLt5ExxjHu1++o0vGb+T1rzR/gQIv8AvetNUpOUKePV44Z+CtMo5n6N78lp1FZDcCQ/lr67J85xH8owlcUgix/nlx//AHTf9SoPmsGwOPBSfASDUjvWyUVklqFX1Lu4z53kjfJnI+VWBnuD6l5dL7DE38cbVr84pwbHEOCfAS7Ld60uis3HE75R2b3J/wBLBG38HV11j6U8RTmbOby0ywn4hpB8qmZynSu0f33UZo5h/FaHRSTD0/nXHW2LE/6CZH9+JOrP41YxekK0/tWkgxz66N0Ufr40fvVaZURSdFwPFQOje3pAhMtFR7LiEcyh4pEkU7hkYMD7xUip1oiiiiiIooooiKKKKIiiiisIiiiisoiiiiiIpY6TdOo7Z+piU3Fyf7NTgIDyaV+SL8WPcDXDp50te30W1vg3VwDpJ5RIPWlbxx3DvPsNJUVuttEVjGpjl2Z2wWP25ZpDnC95Y58FBOBXPq6zmbMYLvOg8yrdPT85dzjZo1PkvfFetucyX9wWjAJMKMY7dRz7QyDJy5uceQBrrYQkqFgi0xjlkdUm3guNRHgQuD40o3nTYg5gUSuv9tIp0qfGOLPYH6TEt4+FROC9Ibq5vLdXuJSGlQkBtIwDqYYTAI0g86pmhlmGKodfds+ysirjjOGJtt+1aMOCSE9ufAz6saKPcWfUfeNNdoujsIySGfPPrJJHHuVmKj3AVW9OekEltFGIsCSVtIJ+yMbkZ2zkqN9hknuqBbXd7Yw3E17IsoCoIlDZBclgQToUj7OeYwCRSOns27bC+m9SPmGKxubanqTTZ8Ghj/JwxJ9yNR+AqcE25fKswsujN9eotw9wV6wgqNbqdBPrLp2TbdV7xjJBNWvQa7aS94jKxJVXAGSTgCSb4dlFNTOhyJxXsoRNmBhtdPTRDvA94qPJwaAnJhiz4mNc/HGayzgPSmSDhc8+s9bLOERic6fqkdmGc8gWI7s4r5NZXXDjbXUkhHWOCwDsW/OZJM7MSmrxwQd+Rrb4U3Ixdm9Rmca4VqD8BiP94v3ZpVHwDAfKhuCj7Msq+9W/jUn50qdMOkFy90tlZkhgAXZThskatJJ9VVTSxPfqA7sNz6I9KZ1N1DdEl7dHky27Dq861JHMciDv374xUBpMTcRA7FuJ2h1hdNL8Lk7pFPkyEfNWwP2TUeWOVecZx4o2ofDZj7Aprl0F41NdWxln0atbKNClRgBe4k75Jqy47xhLWEyyBioKjCgEnUwUYBIHnz5A1Ukooy7Bhz3K2yc4cd8t6X24dA7sQgSXG7JmKYd4yV0yDl31ZWXGbyD1LjrV/MuBq2xyEq4fPm2uvvD+N2t6CEKvp3KOuGHnhvPvFev6Kz2oZMg9zHrF9zZ1D9ojyoGVMBtG89h9+iyTDKPqaO0K4tfSQij+twyQYxmRfrYt+/Ug1Ko8XVRTVYcRjnQSQyJIjcmRgwPvFZhJM8f5WNkH56duPv8AtABgNubKo865R2QDddA7QyN/awsBq82G6SfrA+6rTOVHR5VDbbxp74qu+gDheF19x1WuUUh8N6eyw9m9j1p/9xCpwP8AFh3ZfvIXHedNOtlfRzIskTq6MMqykEEeRFdeOVkrcTDcLmvjcw2cLLvRRRUq0RRRRREUUUURFFFFEWSySdfxG+uCc6ZBbJ4KsSqXA9srMT7KTemvFG2g5ayZZCM9odY6QLz5KiaiOWps86Z+jXq3B8bu5Pt+tNVXG+jqTlTI7wSrqjD9W0kUiBmdCWT8mQHIOrG+eeAa4EEjfjZS856DgupKx3wzA3tKsuBRItvEExgop27zjcnzzVPwThyf012Ngis5A5BjHpbHvfPtJrnZdE7oKVtr23Zc76JW259wU4NXHQnobPazvLOY90KjSzMSSysxOVHh86vuLWhxxao6XnmsYGaWzVp0x4TDdKkTzLFKNTx6iNxjDZB5ryzjcY8Mis9nvJX4WyFywS5VRk5wOpc4B56dWCPb4Vo3SHoZDeOryNIrKoXKMNwCSNmDDmTuMV9foZB9Ea1UFUY6tWcvr2w+e8jAGOWBjlUcUzGNAv8AhRSQve4n2VZ8NulNvHIp7HVqVPdgKD8sY91ZDwvgcs1nLeCQIqaiy5bLEKGIBG32sb99NVh6OZom1C4RyqShF0so1PFJGDzOndskjPvqVH0Xnh4Q9sqq8zEkhXGDqlU7M+kbIO/HKt2OYzouvchava+TpN0BSfHb6oeGxN6ks8pdcbHNxHD/AAKR76bvSvh0tYc4aSYkfs9X+Moqu6Q9GZksLJ0R+uth21QamUuVcsAoOSsoHLI3J5V04HBc8Qv47m4j0R2/IFGVSwyVCBt868OW7tAHhUhcCRJfIXUQBF2W1spnQtxLxXiEpHaRmQezrGQfuwrVJxSQfTOLuGGnqHjz3ZfqIce3XqFerTjX9GcQvQ8ZcSsWABxzd5Izv9nDkEjvB7xUIWTrwu4uJPWu5osHlrCyNKzAeDPqI8QAeWK2A+rFsNgFrf6cPVe60L0eW2jh8P6Wt/2nYj5Yqp9LN2Vs0VeckoH7KSN+IWpXQXpHA8MFqjN1sUC6gVIHZCq5Dcj2iPjVZ6TSHmsoWOFd2LHOMDVEjHPdhWaqrWn4jPerTiOYy3BU/Cmhjv5pLXPUxWsr57XMRDPrb41nv7/IVYdEHa34NcyodLfWlSBuGCJGp37wwqpjKwtxSKFtUPUkKchubxoO0OeDK4z34qzu5BFwBADgyFR7S0xdx+yrfCrT8wBvHqq7Da56gfRTIfSAbe1tzODNNIjOWyqYUyOsZOBzKjw7smrvhPVXkX0iDVAxJDYAwSMZ1L6rfeGG8xSfxjh01oLC7RdQigiRtiQpAYnVjkrCRhq7j54p+4BexParNGgjRw0hXYYOSZM42zqDbjnVWoYzDcDU+xZWIHOxWcdPd7qFI7RsFlAUnZXGdDeAB+y36Le4tzrxbpJbuZbRhG5OXjP5KbydR6rH+8Xfx1Dakew9JE5yJ0SeKTOqNwAQGOSuQMEAbYYHPjTLY8ZiKGSF2aAY1o5+sts95zu0P6WTp8SoOjnyUU1M7nIO734dytMqYpxgl79vvf3rT+jXSqO8VgAUljwJYm9ZCeR/SU74YbH3EVdVk1xA6yJcQMFuIvUJPZdT60T45o3vwcMOVaN0c4+l5brNHkZyrI3rI6nS6N5qwI8+Y2NdeirG1LL6Eahc+ppjA62zYVZ0UUVeVVFFFLfTzj0trbxtBoEks8UIZwWVdZwW0gjPLlkURRen3G5YzBbwOY5LhmLOMakjjALldQI1Fii5IONVI7dIARkX98FH2stpOOZDGPSR5irPifCLuedZpLqEusbRj+rMFAZgzEDruey9/dVTe8Xmgt04dJiSOAwpqiQr1iNFLoWUFiB2k1HBwdOO/BqSwyPeTiIGy33vkp45GtFsIJ3r1FIttaySxFpgxaUamGZGcjkQoxqby5mpN8bmNHI+jM0ZUSKpkOjOxycAbZBPgMk1VW6f9nWY55ayz75oSfnTNI0Yhu1OrW6XLFCHACu80iFkO0bsZcYYB222225VHSRTB75RiOIi53K/PO9mFrDYWBSPxjpS6BOtgt3LqTg5JXBK4JYHvDDbwofpBNCiO1i0aPjQyyugbw9Qbew4NSeF8FjnnjWRUXqJShjz6wKyyr2dsxa105xudS8hgu9xw9Vk60qrKoLElHklDBgy9WckhRv2FHgAKuup4IzYNPAn1VZr5ZLm/wBh6JT4Xxm8nAKW92i/ndahHu+kICR7K+p03k1PH9YrxkhhJCjacHBzokT4j20zWlrqm63AViX1qysJSpJWD7Q0rpXOGU5O4wc0n8Ta2XiDszAEygTam7JXMJGBnGANQb2VsyBjnEZ+PjdHPe1oN/fCyvYOljhVLKSCMhjbToMcxvhwNvOukXTaLOHaBSdgOu3P6ron41PnmZdT9Y00Uueyh0lRg46p48cx+cwJO6sD2a88SRVtymmQPPrRQ7a31mNzku7EDSkZbJbAC457VoaYHQn7egUvOOHD3vXa348rckf2jQw/cYn5VIHGY+8sv3kcfMrik3gPRZEhhaWyWWS4cMSVH1CEALnvzjtEdxJydhXeBUiu7gRa0iSEEqXdhqEtwpYBicAiLYDG1V54TEwvuDbhtt1lZjkL3AHK/wDnqCZJ3s7grr+jylTldWhivszuKkcR4ZDcoElRZEBDAZOAQCAQVPgSPfSFwjitwynrb2JHXR2ZIlPrQxS5OkoR+U089yp9lSbm6YANq4fctqUYVTq7RxnGp8AczWTBO06dzvUBYEsZF+vd+SmfhfRG2tpjNDGUcqUPaYjBKk4DE43UcqidKuhy3rIxleNkUquAGXc5yQcE93JhS+OMt2swqNBw3U3UiaT4HAXx8a6/5XFW0FbpDgHIMcuxG27Fqy0T4r4XX4HwJ8FkmLDY2tx9FZcM6BRw208Jcu066Wk0gYwOzpXJwFbtYJOT30uQejq8fq4Z5Y/oyMThXY7H1tKlRgsMjJO2Tz77qLpovLrmH+LAwHxUKKl2vS9XOEmtJD4CQofhl6yaiSO+K47QR5WWObifa32I9VU9JLTiRluYooy9tOFVRlCFXq1RgCzApnBz3d433qzv7ZrHgzox7axFSRy1Stg4J7gz7eyrb+nHABMDnxMbowH7RQ/KqDpzxAXNp1SMIz1iFhPmEEAMcK8gCE69B9buNI5hKWtFrX2butYewRhzs722qh6KdGopIBLIusvqwDnChWK9x3OQTUHj1qbGeOS3JUnUVB3AK4DA55owYAg+dSOGPf2ken6LI8eSVwhcDJ3w0WoYJ3quuoby9mH9XmJ5KOqdVUebMAB5kn/lV8A4ySclo+SI04a1v1ZbO9PnA7oMgCghGRJIwfsq+oFM+Mbo6/d0Vf8AQJzHxC5jHqSwxzEd2tWaNm8sqEz7KXeA22hUQFWWGIR61OQzl3eXSe9FJVQe86vCmLoDFr4hdSj1YooYf1iXlYe5Wj+NcilDRXvDNLenmrM5Jo24tb+q0KiiivQLkIpM9JbbWCY9a9j/AHUkf/hpzpM9In5Xhw//ACj/ALiasoilm54S89xxIR6esjhs5F15x2fpGoHAJ3QsOXPFMuaXpborJxIo2hnNjAXHNQ+rOPAkPpHgSKHRGi5yVIzD+jbduSqtq+/LCyQsc+4V9vOKRzFrW2KNEpV5ZUTRGWAAjSFFOdKlQ2dR3A3O9c5kP9FRgcwkAwNvVkjBHyrrHap9LZmLRozN1irjcR2zS4GBnOfzdziuNycbNe3+p3kunUtBLXHSzfvdcJ7UqqqspVwcx5VWOoHVkADUckb4OatG40shV52EJBAEiPIY5AeaSBSrDJJC788b76Sx8Pt0VQFRYZGXJXIZxjHrHmSNS5yTz5nnS70jsh9HlnKsoAkEykaCdLFOuQAnHIPz3XDDfY3r4jmonNAGSoOP8bSLXDZ4BmbVM8alNTHZY07wAOZ79Q3JZq72Xo+DJpM+mVQNSooKJkZC9xJA8x7MUtcLlZ7hHO5DCR2OMIMjU5zthMhvdWo9IbeO1jb6FG/Xq7HBfWJlZNckzKGORrOxwrF10jZqyGYrlSc7zOFttmaSLCS64exkXE1uGIcxOGjPa0nI5o4PM4wORJrz0h9IjTKqCEKoYMxLamONiEI0gZUlcnOQSNgabOKmPqpFjaWWOWGcNnQ7bDQk2Y9gkq6iAfzRgDBFZ90b4GLy6jgLFVbUzFSNQVUJ7OoEZ1aRy5E0daM3K0c7nWFwNlqh43rEMkQRoJsjrC5Tqyc6M5VgMnK9rGGwDzpXvmI/pBidZRFiDZQg6YcjBRVUjM3cOeah8P4hJYSTRaV0am1ROTgb7Mrb9lkxzGGGDsc58Xl+WsJJWCr104JCjC4M6jYeGhKqVVixrR/JzfG/kphE9pD36YSR3fle+jfADKVDNpjLMgOrDuyKCxGUYEDluV3BGdsH7e/RIUmxLJJPCzLHs27pqUhlCAaQwKk5IIORvtU6146y28MELaCsatJIuCdTMxZFyCAcgliRnDDGOdU54UuCdMjIuA7lyVVj6oYk51Hnk+WcZGbSrP5wt+gjipUFwkjGRQpYKyEiTSVJ7SNqAIZRk9lhvn7JFVb3sRnKiVzqAJPV5OoBV2yyDBUA5GR4Zzt84lwxVGpeWQCDvzOMjO/M8uVTej3R6IW0t1dZUPIUXOxVFYq2C+OrZmUgvzVFJGknImjkwm7SR2W8wfBVpQ9xMb2777PLivgC/wB4x/8A1Ef8bVCvHVVJbQw2ABDZOdu9NPxNNE3RyLqROssgQ7hOw58NKOSq4yPWYkY3LY3qk6S9Hov6P66OTrMyqEkZsHS/YZZMdjsuD2lA28eZv/FANye4neG+TVU+GdfMDhf1XbhPAYo4UklZYzISYo4nZXl1sRDlkZSEJIxjGwBLDcVd3VoYYy30maMxqHkiZkmIjJ06iCCx5Hkx5MBmpaOkmmdbgRqFCsracKAu8bBjpAydXLPgcHFQekHG4jaKqXFvOwaISZkQ6wGUnKrnIZgMjIABY92DzZY2S9IA8F1Gjm2mxtx/KjT2ksKNI30ZpNGtlj128hAGT2lZicYPMAHHdU+z0zKS6yZDMjxyyO+lkYqykFipwRz3B51R2sctwVDQ7NIcqZCukiPVqMhJYhEwNJyPHuAu+A3XWrLKGDCSeUhl5NhtIYeR05HlXC5RZzUf0kg7ie62mw9yt0jxJLYgWttU65nWONmY4RFJPgABk/Kmz0fcHaCzVpBpmuGaeUd4aQ5Cn7iaU/VrPby5hux1MV1GHDBtIKsToOcMhIJXUASARnHPBp06MdMZnuFtbpIy7q7RyxZCto06gyNkocMOTMDvy5VvyOGRkh+TzsPUE5RLn2LeiNo6050UUV6JchFJnpB/L8O/8Q/yt5qc6V+m/A7ic2r2wjZ4JWcrI5QENFJHzCtvlh3URQ8VE6H8OSafiySDUrywoR923j+YJyD3EZqgv+kN9FPJA1rDrijEjETsVCkMV30AknSRjHMcxzpt6C2Tw2s13K6M13i5wgIVV6lAqgkknZedYxAkgHMJYjNZpNFMbeW0TSViklie5kbA2mbToCgln9XOwAbbnUyC2n65LhXtnwzEJqdQz9VJCwzgkEKTkY2K8hvXfg6TfQYjHo62QCRtZIGZGMrn1W3yxxkEDv5VJHCxqhbQA0bOxOdRy6uG7WATqZyx2G/dXk3Vpjc/myAMTt99db55kAe8+42AuDcVzk33wuV6mv5tay/RnVwGDfR5IGDgmI9ozKjcolXIGQCQO6q7pLx2d7KWMwT9bcYUqsZdIlIUOodM6tlbc/afuGBUy842FcxRRtNKOaqQAmeXWOdl9m58q8Ja3Mm8sqxD8yDc++Rxv7lHtqSPlKYAGUNA437sz9rI6labiMk91vIJR6KX4trlHmDRoUdGZ1ZQudJBOR4qB7DTrb8et4WPVtA0MhLq0LwqFYLl1fLKu+CwcnvYHGBnm/AVOCZbknx6+QfJSB8qj3PRWFxhus37y2T8WBqdvK0GhBR1NUHMW95KbxDj/U2ss06iLWGWKLbrHJBCk+ZyGx9lRueeFbgXRC5NvHcJHrWQBk0OA6gZAO5XGfWBU535DFd7j0fRtuJpR4AhWA/h299erbotdQ/kbvHkA8Y9+hjn4VY+YU7h9LwDvBWjWVMbr4fA9fqus3E7pSHljkZos6HmtNbJ46XeLVjbnn31WdJtS8Ps4ySXYoSBuWPVnOw5kvINh34q0ujxYxSRmVHWRGQ4cZwwKndkDZwfzhVdx2K7ke3dbWRDbdobo41Bo2UjSckZjGxFYEkb5I7ObYEnIjqy6tpWkxJa76LG2wHrF/BTeh3R6e41EhokjzH28glgT1mAeb6tixGFxjcginHhVifocSlUGmXtHWygqJWDOWUYcsMntDTJntAasBb6J9NnRXhugLckySJPKjKgZ3ZyrqxXbW+RhhttkHBN7NcQiNtbwLBI2CkLtIZsjOnH2VPayi5yBuwGRXUG5Um/UAFTdKuFLayQ9WCY5JUKpqAw6yxN1alj6r52B2XBGQMYY7TiKskr3GEjM5RRNowANCANjK7yBiMk8+fIUn9JekjzSKkSrGgjkjCsNTaW6vUwCkqG0ppUbkKWO3IT+jnHI7iOe2uXBE2rDbKGEiAMoPINvqB2yGBGcGtjESzEtjJhlwOy7ff2TUsZlDLJFA0BBwQ2sEd2UKaeXgxFcekHEY7W36xgAqtHgBQcdtSdK+IUM23LGe6oh4RlhLci2VIm1hlRMuF1aTJJoQAA6XwBzA3wN1njvG/prtHr6iF0eNJHGRvpOSupdLPggFvVVcDBdgNBGXG40GqOlwts7U6Ktteiq3sjTySGNJpJDbJjL9X1jFTg+qvaAwNh4gEV84j6NpkBMUiS4BOjGhseW5BPtIp/MSwpHhlijjwm4GCuCiJqJGntFT7sd9cr2YKss7ImIY2McgbLFdGp87DA1AbZIOAa3xKMxi2eqy/hPENSksSca3kfbtJoUBWOMnkeZxgAAc6cRHJHZQwJtcT6IlxnaSY5kb9TU7/q0ndF+FlykeMpKRk7YKRflB8cKfvVqfRKxNzxQyHeOyTA85phv+zF/HVGraJpoodgu93gFmlJjbJKdtmjxKkdPLG2isksY4dc3VAwBUBZBEyAyauakatsbkk1V9EuKwtxdesLRFYHWITI0Zd3cF9IcAkhEX25NWcUvX3t1c7FdQt4/uw51n3zM/7IqTeWkUkbLOivEBqYOMgBdyd+WAM57qvGFrniQ6i9uKhEhDS0aHyT5RSt6MonHDIGcsTKGlUMxbSsjFo0BYk4VCoppqVaoooooizvprbCLiKSNnRdQ9Tnu1xszKvtZJHx92q+Ljl5bWP0UQ28kcUJjEhmdGKKmkEp1ZGoKPzsE+GafulQtxaTNdIHhjQyOpGfU7Qx+lkbHxrKeG9F1YdZcKx1dpbdpXkjiHcp1sdbDvY7Z5AVx62Q0r+eDrYrXFr3t1ZjYr0DefHN20230uvk/SiK2todw7mNNKA/ogZY/ZHz8KR+J9J7mYktM6juWMlAP2Tk/rE0+3XC7Xt6LO2bR6zukccSHGcNIVO/koYjvxUK14daStiO34fMwGSsEql/1VKqp97LVaiia1vOthcb53OH7XKkqHuccBkAtsF0h2nFJos9XLIuTk4c4JPMkZwT5nep0PTC7X+2LeTIh+enPzp5/wAlbOUbQhcEggF0IPeCARg+X/tUWb0f2p5dansfPu7QNZfyjRuNpGZ72hZbR1AF2Oy3Eqk4X0yvJpBGiRSNzxpYYHiSGwB501JwmRwTNO+T9mEmNV9mDqJ35k93IVK4dwuO3TREgQd+ObHxY8yfM1MBri1FWxzv0GBo7M/wupBTODf1XEntyVT/AEIw9W5uV9rI/wDvEavRtbgerNGw/wBJCc/FHUfu1ZCl/i/S76NKUkhYjGVZWB1Dv543B2Iz4eNaxGad2FoBPYPNbyiKIXcSB2nyU/rLkH8lC48VlZT8GUj96vLcUlBwbSU+aPE3y1A/KonRzjH02SXTJJFp0lUKRnIIwSeZJ155MNiNqvRw6fO0kbe2Jh8w/wDKuh8snLb4G95v42VL42O9sTu4el1XP0gRdnjuV9sEhHxUEVWy3/DZGy/UK/i6dU/xYKwq04d0gikXeWINqYYEg3AYgEasHBABHtqxEmRzyPbkVz3foOILXNO53481Zb+qAQWntH5S7b9Hbdhm2nlj3zmC4J8s7lhy2zUC/wChEpdnWdZSwGROgOSFCjJGRsqqPV7qZLvg8Mnrwxse46RqHmGG4PmDUM8WFsdFwxCn8nIctqHerlRs6+J9YYPPVi3FXVB/acSeoi/dtP28VFJSxf6jQB1gpUm4VLEuieGNFBysqEqiHnkmMFQB+mgHn31KPCJTCjYkDaHLSR4mSQkjqtIR8qAMgkLvmmqDpBbscLPET4awD8CQa5yWBizNbLnO7xKRok8So5CXwI2bkeYIus5WqG/S5uE77gH07cx2BUncnw6tdccLj3wRP0kjnjVYpjDOcHqm7Mm4wV0OyBsb7ZIONq7yXcsYTrWDSsCqRKAgflqkkCl8AAdx0gsBuWGO8bx3EQJCyRuMgOuQQfFWHy7jUH/JWBcmIPCSMZicrtucad15k91bx8sx3wyNIPf6LLqGTpMIKhcOnw93eSkFVLBdPqhY1HWae/dlC+ZTOBnFOnACeGcFe5mH1zq1xIMYJll9RPbkxxj2UoWnAW660sXdXtpZN8phiI8zNG2OywkxucDkeeaePSHL1j2loOUknXSD9CDDD4ymIfGuhRDnC+e98Ry7BkPyqlQcIbF1a9pUDgtl1NvFGTkqo1HxY7uT5lyxqN0nVntuoT17t0tx7JD9afdEJD7qthXjgEHX8RJO6Wce3I/WzDf3rCB/rK6KqJ2ghCKFUYVQAB4ADAr3RRWCsoooorKJc9I//dN7/wCHk/hNKl85CnScMSFU+DMwRT7iwNM/pLm08MuM8mCJ+3Iif8VLV5EWUgbHIIPmpDL7tQFed5Zc0SRYtLm/eF1KAEtkw629V74FwKORjK41JG7x28berGI2ZHkIPrSvIrnWcnBGOZzdX/CYpl0yRow8xuD3FWG6kdxBBFUvAuORxgo/1aO7Mjt6oZ3LSROx2WUSs2Acagy6c4OLq74rFGBrdcnZVByzHnhVG7HHcB3VyK81HxR11+m3Vssq8eHCldoTHKuTqbU8Dnvcookhdv0uryCe/V4AVJqKzl5yMDKs8so56XdVSKPI21LCDqHmh5Gl/p/bCSOJOugiIcuOufQDhSNtjyLfhU9XFz1W2NxsSBiO+y6NK8x05da+eSaGNfM1mkHBb4AGGXWP9DdAj4ah+FSDxbicHrpM33odY/aVT+NZPJN+hI0++K2HKH+5hWhA1xurJJBiSNHA7mUN+NIkfpIlQ4kjiLeGWQ/Ak/hVlb+kZPtwuPusrfjpqM8l1cZu1vcVIK+nfkT3hXQ4PHAeut4VWRN8JtrH2kxnGWHL9LBqx4lxDr0WKJjpmj1tKhAKxsDp05z235DbYBjzAzRR9OrQ82dT5xsf4c1KtOPWQzolgj1HJ5R5J7yDp38zVqKprIInMcxxOwkE26/wq74qaWQOa4AbQqt/RzF9maQD9JVP4BaY+F8Kjt00RLpGcnxY7ZJPedhXeC5RxlHVge9WDD5V0NcqernlGCVxt1K9DBCw4owvJNQuMcLW4haNts8mxnSw5N7jzHeMjvqdmvuKrMe5hDm5EKy8BzcLtCsdvuHyQsVlRlK7E4Ok+YbGCPOudrcsm8bsvflGI/CtoHhUC+4RbMC8sMGBzZkQY/Wxn516SPltrvpezu9FwpOTS3Nru9IfAOmElv2GHWRkliOTAscsQe/JJODzzzFaRZ3SSoroQysMgj/5se7FKtz0Xsmzpju4yT6yw3JXnzBeNlx58ql8F4LJbqTazpLGxPZkG2oZBw6HY52I093lUFeyCUc4AWO/qBAPlf2VvSvkjOEkOG43t5q9tF1cT4ev5rzOfYIWX/zBXb0gXbwcQjkQCcyW7L1OSrIkba3kDbjtEquCNyAB5LcwkkvIut6y2YRuInim5yFlLBXAGewvqOu+DscVOvbORWwssst5dlYUkk06hgE5woUBI11SHA3I8TVyjqRBCyBubzp1Zk7R1bVFUQmWR0hyaO/IdSn2HTa1dFZ3MIbl1w0BuedDnsPyxsSaafRtan6H9IYYe8drg+SucQj3QiMY9vtq64dwOKG2jt1QGONAoDDOcDmc8yeZqeiAAAAADYAchXoFy19oooosoooooig8c4NHd28kEoJSQYODggggqwPcysAwPiKy3gfGusMkMh+uiZlJO3WqrsglUeBKnI7jWmdKOOCztJrgjV1SEhc41NyRc92WIGfOvz9w3ps0eC0EUjBpGDZKsvWuXcA4bbUeXhiuXynSmois0XcNPfv7K1Sz8y+5OSfruzXLSBmjYjtMuCGA7nRsq4AHeMjuIqBa2l0w3SeJCAfqoIEZh4aklkYA+QBHjVDddP4poZI3jli6xHTWulwupSucZUnGc1fWvpSjIAzDn9LrYh8Skg+dceJlfBFgAPZ1Dcc1ZnfA94c22/3krDh7JoKxqVCMVKlWUg8zkNvk5zk880qdN3tnmRJpJY3RCQyIGXDHHaHrZyndTBw3jMUus9bAXZ3bSkqtgMxKjuOdOkcqU+ldzKLh9VnHLEoULI0LkkaQSetQjADFvZUNDC4VZ1Fr7Rfq26qzUSA0w0zt7yVIvAYW3S9tye4So8R+J1VYwcAv0GYZQ4HdFcZHwbSKqF4hZtsYHT/CuM/KVW/GukdtZndZbiJvGSJX+cRBr0bhJtv/AHNB/wCpXJaWbuBt4q4N3xSMdtJHA7mjjk/gyTVdPx0Akz2dtnxMTRN7zn+VdoC6AdVxGP2SPJH8nDCrOG74mB2SlwP0TE4/dKk1X+luxg4lnkpddrvs7zVInErJ92tXXzinJ+T4Ar0YbFtxNcwnwkjVx/szmp95xmQf51w+Jsd5hZPH7RDCoX9KcPfnayKe/qpiQPcxA+VSjFqA7g4O8T5LQ20JbxBHgPNeR0dibHV3lszd2vVEfmGNTo+CX8Y+qk1+UVwCPgxWoX0WwPK4uYyf7yIOB7erA/GvH+TkRwY721Zu4PmI/MmjnnRzj/cw+VggA2Dud63KszxPikG7rKR4NGHA96An4mvr+keeMfWxx5wdiHQn3En8K4pwK/TBidn/AMK4yPgWG3uqRa3/ABJZEWUTMrOoIeFWGCQDlgpxtnfNV3RQPzwxnsNvC6mD5W7Xj7+i0GIkgZ5kDaoX0WWd1ERCsxYiQqCLeNTo1qpOGmkbVpPIL7DqnrXHo5Oscq6j6yLbE7aVeF5GRW8DIs2oeOMcyM8KgOFssrBdzRlxOZ4BX68mzW7DqrGHoXbgbmZm73M8usnvOoMMewACqriFo9u7EvrwA4Y4DPFqCyCTGxaIsrK+MlTpPeS5E0rdJisjsRvohkg25F53iGB5p1QJ8M+RxvQTyzyGOUlzSDe+zLXdmue4BlnNyKq+lVoJIAhAOqWBQPNp41/Ake+tH4X0NtLeXrYogr4KglmbSDjIUMSFzgcqQ+Iwa3tkB9a6t/3ZBIfklatXa5FH/wA/E+S35R/e4BFFFFdpc9FFFFERRRRRFWdJODR3drLBKSEddyvMYIYEZ2yCAd9q/P8AwroE88McvXKgkUMFMZYgHlk6gM43xWkemjpTPbJBFA5j67rC7AKSVUKujtA4zrztvtzrMeGdO54USPTEyIqqoKsDhQANw3PA54qlWCpwD4ci+/q4qaExYv1b2UqX0bzD1Zom8Mhl/wDVVbc9CLtDtEH80dSPgSG/dq7g9Ju/bt8DxWTPyKj8asofSDan1utT2pn+EmuV8RylH02B3vcVc5ujfo4j3vCz+44RMuQ8Eox4xvj44waj29yYz2HMZ79DFT+6Qc1rUHSm1blcRjyZtP8AFipmI5R/ZyD9Vv8AnT5u9mUsRHveFn4Bjv25B74rKR0iuMYMzOvhIFkH+0BrwOKqdmt7Zh+jH1Z/aiK4+FaVN0Utcf5tEPurp/hxVfP0BtSOyJU+6+f4w1bs5VpT/Ejh6G61dQTjQg8fVIwuLZtjBLH5xz6vlKp/GvgtLVsESyRkf3sAY/tRMcfs00z+jYfYuCPvxhvmrL+FQZvR5cA9h4XHmWU/DSR86tMr6Z3Rkt23/wDQKgdSzDVnvgodu0y7w36ewzyRk/qzBRUlrm/ZTriS4XzSGbP+ryTUK46H3an8izDxRkP88/Kq2XhcsZ7cMiEd5jYfvYx86mAikP0lp4An7EKM42ZEOHf5qyuOIIo+v4fGniQJLf8ACvHXWLgDq7mPx0Okg/f3qHBx2ZCQk8g8usJH7JJHyrs3HpW/KCKX/Fhjb4EKD86k5kjS/wDyPgbha85f/A/yup4baEjRdlD/AKS3fP7SZA9tXnRyymFxHpvY5YwcuqzsxIAP2G7vwpc/pGNvXtoj/htLH/xMv7tWXAOMW1vKJeruA2CNOuN1GcZPqoar1Mcjo3AXOR1DT4WKkhcwPBNhnsv+VqAOAfAc/wCdUV3KpdntpbaQyDEsEjqUmGAAe/S4XbVggjAPIYjXHTS1likRZGVmRlGpGG5Ugb4I7/GmW06cWk3ZxnbkTE37oct+7Xm6eGopTzoa4HTh5rp1VRHJ9AsQqVL+TYfROIfdF2DH7M9djT5csbYxU+1tGJRpFRerGI4Y/Ui2IJGw1OQcasAAZAG5J6WqIZJ3jiEaFlC4TRqAjQlsYH22ce6qrinHHY9VajJMqQtMcaY3d1jwoPruC33Rg5zjFWn1E9QeYjAbe17C2vXmezrOm5aQxRRNEz77gr3g0QuOJQIN/ouqeQ9yko0cSn9I63bHgtabVdwLgMVpEIogcZJZics7H1mZjuWNWNekpacU8QjGxc2aUyvLyiiiirKhRRRRREUUUURL/TLoZFxGFY5WZCjakdMZU4IPMEEEHcezwrEOP+j9oLua3WUMIo0kDMuCwYOcYBO40Hfz5Cv0fWS9Mn/7UvPK1h/C4osFZkeik+UACNrUuMN3DTnOcAHtLUKfhEyKWaNgqnSTzAOrTjbv1beZrSLVPrIx3rCvd+cw/wDRXBYAYkG3buC/t+ueYfw0WqzYqw2KkEbYIII9oNeFABzgZrRbzhxdJpSjOsN8rMiqXLILeKMkL36dQPsBqHxGWwkRxqt0lYBQ2kKyFiFDEbHs51HPcKWRKUPFp0OVmlX2SNj4ZxVjB0zu1/ttXkyIfnpz86jcRsMyyNBDN9HLv1TBJGUoGIUh8HUCBnOe+qyUgNgnB8CcH4GoXwRP6TQe0BSNke3okjimuD0jTj144n9mpf5kfKp8HpJTHbgcH9B1P8QWkXFegtVH8l0rv4d1wp21s7f5LR4en9ocajIntjJ/g1VZQdJbZvVuIgTyBcKfg2DWS4r0TVR3IkB6JI99isN5TlGoBWxyWkco7SRyDzVX/EGq+46IWjbG3Qfcyn8BFZSq4ORsfEbH4irC247cJ6s8o/XY/jmoflM0f7UxHePAqT5hG7pxg++xPE3o9tj6pmj+64P8YY/OoVz6NB/Z3BH34wfmrD8Ko7fpzdr/AGiv99FP4YNWEPpJmHrxRP7NS/zanMcpx9F4Pd5ha87Rv1aR73FcpvRzcD1Xif3sp+akfOq+56JXaZzbuQO9NL/AKSflTFbek1CPrIHB/QdW/i0VZW/T+1bmZIz4NGT/AAFhWRU8ox9OMHs/B8lgw0jui+3b+Qs61PAcduEnu7UZ+GxqUekVwoH18vYIdSWJ0sucMNWdxkmtMj6S2sgwJ4jn7LHT8nxXToZ0dtZ+KyPohZIIY3CqF0mVpHPWYGxZVUfteOKtUtYaiTBJEWnW5/IChmpxG3Ex4IWl9HppXtYGnGJmiQybY7RUFtu7fuqwoorrqoiiiiiIooooiKKKKIisd6WyhuIcSIz2YokPtELv/wAYrYqxbjp/rnFPOWNfjDCv86LBXqAfXsd+zHEPZ2pjUPh9uTFZBicqAx8yIGU598lSrhtJnbvCfgrMPxryoxJCvcIpPkYAPkTWVquvB+kKQiZXjuD/AFiQ6kgkdOSj1lBGcjlU1+l1k3rtjH97DIuP20pp9GD5tpx4XU4+JDfgacMVhbWWVw9MbHAC3duABsNYUDw2OKnR31vNsskMnkHRv5mn6fh8bjDxow8GUEfMUv8AE/Rjw2dWDWkKFvtRKI2B8QUx/wC/fRLJZuOidpIctbQk+PVqD8QAar7n0eWTf2JX7skg+WrHyqbNPPw89XeqzQrhUvFBZGHJevAyUfGMseyeeRVrbTrIoaNg6kZDIQwIPgRkVlYSXN6K4CezLcL5Eow/gB+dV0/opfJ0XK47g0Rz7CQ/zxWk6fbVJfdJUD9Tbg3Vyc4hhIYjHMyN6qLuPWPuoiQrj0Z3YPZMLD77A/Ar/Oo8PRLRHdfSWEcsQiEYDg7uwwxAzqTDKO7v5VobcbuIyOv4dfR+aRiZR7TGSflUW+6SWEo0XJUZ+zcwOvw6xAM+w1hEoS9BowCRMwABJZlUgAb52xtVVZdFZZc4KghUOGyPyih1BwDjsFW/Wx3U5RcG4VI2lJ48E56sXXYznPqMxBHljHlXiC77d5cNJr+tkOshRlYVEYPZAHKPuAFFhI8vRydQh0htbFV0sNyAx2zjYhGIPhUabh0qetG/PT6pO45jbYnY8q0K2tQn0aNhkxoTkjvVVjJ8c/WGuUEi/wBXJzyln5+A3/31EWdPIBsSAfA7H509ehvhUknEkkTISBXaRhyIZSqofaxDY/Q8q1X0c8FVeF2/WorNMpmk1KDlpiZDkHwDAewUycP4XDAuiCKOJc50xoqDJ5nCgDNFtZSqKKKLKKKKKIiiiiiIooooiKxjpSnV8RvkbYySWsqjxVjEhPuaNq2eq7i/R22ugBcQRy6fVLqCVz+aeY9xoix+/c6L3uwhH+wB/E1IlX+sRf4Uv8cFOs3oksjqCm5jDesFuJCCMYwdZbu28aiSeiJNWUvrxdmAyY2IDEEgEpkbqO/O1FrZS/Rcv1N0RuDdy4PsWNT8GBHup0qr6N9H47K3WCMuyqWJZzlmZmLMzEAbkk91WlFsiiiiiL4VzzpauvRxYOzP1AjZuZhZ4snxPVld/OmaiiJRHoq4fnLRSP5STzOD7QzkUxcL4NDbJogijiXwRQo9+OdTKKIivjIDzAPtr7RRFQ9IeC2QgkluLa3dYkZyWiQ7KCTzHlWSWlpotEjKgFgiso5AyMC4HkNTVpHpVuCLDqRzuZY4f1SS8n+zR6Rbn1owMeszcu5VP82Wi1K53U2Glb8yLPvOs/yWq/i50wzoAcx2gUHzkLqQP9Wv/wA5TJF1LNyOuQJ7sxxt8MNUXij5ivDjdDGNh3BYn2/bNFhbrw+DRFGg5Kij4KBUiviHYV9ot0UUUURFFFFERRRRREUUUURFFFFERRRRREUUUURFFFFERRRRREm9K+mV7aylYeGSXEYx9aJPW2B7KIrvtuNwOVKz+l/iOf8AuiUe1bj/AKNa3RRFkEnpj4gP/pTj2rP/ANKolx6a7/H+ZLF5ukxHzC1tVfCKLC/PPGvS4931KzrAqxTLJ2CQ2yuh5kj1XbarKLjdtJPHpnjbCNyYfaZc+/CjY+NbkYFP2R8BUS84FbyrplgidT3NGpHzFEssUtb9DHB20BkbrHBYAqGV35ePWMoqNxbikKxTjWCzyjAU5JA6oE+GML3nurZj0F4fjH0K1xnOOpTGfhXkdAuHjlY2v+pT/lRYsqex9MPDpCA0rxE/3kbAD2uAUHtzTnFKGUMpDKwBBByCDuCCO6qdOhNgpBFnbAjkRCn/ACq6RcDAGB4UWy+0UUURFFFFERRRRREUUUURFFFFERRRRREUUUURFFFFERRRRREUUUURFFFFERRRRREUUUURFFFFERRRRREUUUURFFFFEX//2Q=="/>
          <p:cNvSpPr>
            <a:spLocks noChangeAspect="1" noChangeArrowheads="1"/>
          </p:cNvSpPr>
          <p:nvPr/>
        </p:nvSpPr>
        <p:spPr bwMode="auto">
          <a:xfrm>
            <a:off x="0" y="-1050925"/>
            <a:ext cx="2085975"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2" name="AutoShape 10" descr="data:image/jpeg;base64,/9j/4AAQSkZJRgABAQAAAQABAAD/2wCEAAkGBhQSERUUExQVFRUVGRoaGRgYGBwdHBogHRoYGhgdHBwcIyYgIB0jGhoZIC8gJScqLCwsICMxNTAqNSYrLCkBCQoKDgwOGg8PGikkHyQyLSwtLCotLjQxNCwpLSwsLCksNC0tLCw1LC0tKSwsLyo0LywqLCksLCwsNCwpLCwpLP/AABEIAOcA2wMBIgACEQEDEQH/xAAcAAACAwEBAQEAAAAAAAAAAAAABgQFBwMCAQj/xABQEAACAQMCAgYGBQgFCQcFAAABAgMABBESIQUxBhMiQVFhBzJxgZGhFCNCcrEzUmKCkqKywRUkQ1NzFjRjk6OzwtHTJTV0w9Lh8EVUZIOU/8QAGgEBAAIDAQAAAAAAAAAAAAAAAAMEAQIFBv/EADoRAAEDAgMDCgUDAwUBAAAAAAEAAgMEERIhMUFhgQUTMlFxkbHB0fAUFSKh4SMzQmKC8UNSkrLCJP/aAAwDAQACEQMRAD8A3CiiiiIooooiKKKKIiivhbFKvFPSZZxMY42a5lBwUt16wgjYhmHYX3kVgkDMomuis6f0gX0mertIYF7mnlLt5ExxjHu1++o0vGb+T1rzR/gQIv8AvetNUpOUKePV44Z+CtMo5n6N78lp1FZDcCQ/lr67J85xH8owlcUgix/nlx//AHTf9SoPmsGwOPBSfASDUjvWyUVklqFX1Lu4z53kjfJnI+VWBnuD6l5dL7DE38cbVr84pwbHEOCfAS7Ld60uis3HE75R2b3J/wBLBG38HV11j6U8RTmbOby0ywn4hpB8qmZynSu0f33UZo5h/FaHRSTD0/nXHW2LE/6CZH9+JOrP41YxekK0/tWkgxz66N0Ufr40fvVaZURSdFwPFQOje3pAhMtFR7LiEcyh4pEkU7hkYMD7xUip1oiiiiiIooooiKKKKIiiiisIiiiisoiiiiiIpY6TdOo7Z+piU3Fyf7NTgIDyaV+SL8WPcDXDp50te30W1vg3VwDpJ5RIPWlbxx3DvPsNJUVuttEVjGpjl2Z2wWP25ZpDnC95Y58FBOBXPq6zmbMYLvOg8yrdPT85dzjZo1PkvfFetucyX9wWjAJMKMY7dRz7QyDJy5uceQBrrYQkqFgi0xjlkdUm3guNRHgQuD40o3nTYg5gUSuv9tIp0qfGOLPYH6TEt4+FROC9Ibq5vLdXuJSGlQkBtIwDqYYTAI0g86pmhlmGKodfds+ysirjjOGJtt+1aMOCSE9ufAz6saKPcWfUfeNNdoujsIySGfPPrJJHHuVmKj3AVW9OekEltFGIsCSVtIJ+yMbkZ2zkqN9hknuqBbXd7Yw3E17IsoCoIlDZBclgQToUj7OeYwCRSOns27bC+m9SPmGKxubanqTTZ8Ghj/JwxJ9yNR+AqcE25fKswsujN9eotw9wV6wgqNbqdBPrLp2TbdV7xjJBNWvQa7aS94jKxJVXAGSTgCSb4dlFNTOhyJxXsoRNmBhtdPTRDvA94qPJwaAnJhiz4mNc/HGayzgPSmSDhc8+s9bLOERic6fqkdmGc8gWI7s4r5NZXXDjbXUkhHWOCwDsW/OZJM7MSmrxwQd+Rrb4U3Ixdm9Rmca4VqD8BiP94v3ZpVHwDAfKhuCj7Msq+9W/jUn50qdMOkFy90tlZkhgAXZThskatJJ9VVTSxPfqA7sNz6I9KZ1N1DdEl7dHky27Dq861JHMciDv374xUBpMTcRA7FuJ2h1hdNL8Lk7pFPkyEfNWwP2TUeWOVecZx4o2ofDZj7Aprl0F41NdWxln0atbKNClRgBe4k75Jqy47xhLWEyyBioKjCgEnUwUYBIHnz5A1Ukooy7Bhz3K2yc4cd8t6X24dA7sQgSXG7JmKYd4yV0yDl31ZWXGbyD1LjrV/MuBq2xyEq4fPm2uvvD+N2t6CEKvp3KOuGHnhvPvFev6Kz2oZMg9zHrF9zZ1D9ojyoGVMBtG89h9+iyTDKPqaO0K4tfSQij+twyQYxmRfrYt+/Ug1Ko8XVRTVYcRjnQSQyJIjcmRgwPvFZhJM8f5WNkH56duPv8AtABgNubKo865R2QDddA7QyN/awsBq82G6SfrA+6rTOVHR5VDbbxp74qu+gDheF19x1WuUUh8N6eyw9m9j1p/9xCpwP8AFh3ZfvIXHedNOtlfRzIskTq6MMqykEEeRFdeOVkrcTDcLmvjcw2cLLvRRRUq0RRRRREUUUURFFFFEWSySdfxG+uCc6ZBbJ4KsSqXA9srMT7KTemvFG2g5ayZZCM9odY6QLz5KiaiOWps86Z+jXq3B8bu5Pt+tNVXG+jqTlTI7wSrqjD9W0kUiBmdCWT8mQHIOrG+eeAa4EEjfjZS856DgupKx3wzA3tKsuBRItvEExgop27zjcnzzVPwThyf012Ngis5A5BjHpbHvfPtJrnZdE7oKVtr23Zc76JW259wU4NXHQnobPazvLOY90KjSzMSSysxOVHh86vuLWhxxao6XnmsYGaWzVp0x4TDdKkTzLFKNTx6iNxjDZB5ryzjcY8Mis9nvJX4WyFywS5VRk5wOpc4B56dWCPb4Vo3SHoZDeOryNIrKoXKMNwCSNmDDmTuMV9foZB9Ea1UFUY6tWcvr2w+e8jAGOWBjlUcUzGNAv8AhRSQve4n2VZ8NulNvHIp7HVqVPdgKD8sY91ZDwvgcs1nLeCQIqaiy5bLEKGIBG32sb99NVh6OZom1C4RyqShF0so1PFJGDzOndskjPvqVH0Xnh4Q9sqq8zEkhXGDqlU7M+kbIO/HKt2OYzouvchava+TpN0BSfHb6oeGxN6ks8pdcbHNxHD/AAKR76bvSvh0tYc4aSYkfs9X+Moqu6Q9GZksLJ0R+uth21QamUuVcsAoOSsoHLI3J5V04HBc8Qv47m4j0R2/IFGVSwyVCBt868OW7tAHhUhcCRJfIXUQBF2W1spnQtxLxXiEpHaRmQezrGQfuwrVJxSQfTOLuGGnqHjz3ZfqIce3XqFerTjX9GcQvQ8ZcSsWABxzd5Izv9nDkEjvB7xUIWTrwu4uJPWu5osHlrCyNKzAeDPqI8QAeWK2A+rFsNgFrf6cPVe60L0eW2jh8P6Wt/2nYj5Yqp9LN2Vs0VeckoH7KSN+IWpXQXpHA8MFqjN1sUC6gVIHZCq5Dcj2iPjVZ6TSHmsoWOFd2LHOMDVEjHPdhWaqrWn4jPerTiOYy3BU/Cmhjv5pLXPUxWsr57XMRDPrb41nv7/IVYdEHa34NcyodLfWlSBuGCJGp37wwqpjKwtxSKFtUPUkKchubxoO0OeDK4z34qzu5BFwBADgyFR7S0xdx+yrfCrT8wBvHqq7Da56gfRTIfSAbe1tzODNNIjOWyqYUyOsZOBzKjw7smrvhPVXkX0iDVAxJDYAwSMZ1L6rfeGG8xSfxjh01oLC7RdQigiRtiQpAYnVjkrCRhq7j54p+4BexParNGgjRw0hXYYOSZM42zqDbjnVWoYzDcDU+xZWIHOxWcdPd7qFI7RsFlAUnZXGdDeAB+y36Le4tzrxbpJbuZbRhG5OXjP5KbydR6rH+8Xfx1Dakew9JE5yJ0SeKTOqNwAQGOSuQMEAbYYHPjTLY8ZiKGSF2aAY1o5+sts95zu0P6WTp8SoOjnyUU1M7nIO734dytMqYpxgl79vvf3rT+jXSqO8VgAUljwJYm9ZCeR/SU74YbH3EVdVk1xA6yJcQMFuIvUJPZdT60T45o3vwcMOVaN0c4+l5brNHkZyrI3rI6nS6N5qwI8+Y2NdeirG1LL6Eahc+ppjA62zYVZ0UUVeVVFFFLfTzj0trbxtBoEks8UIZwWVdZwW0gjPLlkURRen3G5YzBbwOY5LhmLOMakjjALldQI1Fii5IONVI7dIARkX98FH2stpOOZDGPSR5irPifCLuedZpLqEusbRj+rMFAZgzEDruey9/dVTe8Xmgt04dJiSOAwpqiQr1iNFLoWUFiB2k1HBwdOO/BqSwyPeTiIGy33vkp45GtFsIJ3r1FIttaySxFpgxaUamGZGcjkQoxqby5mpN8bmNHI+jM0ZUSKpkOjOxycAbZBPgMk1VW6f9nWY55ayz75oSfnTNI0Yhu1OrW6XLFCHACu80iFkO0bsZcYYB222225VHSRTB75RiOIi53K/PO9mFrDYWBSPxjpS6BOtgt3LqTg5JXBK4JYHvDDbwofpBNCiO1i0aPjQyyugbw9Qbew4NSeF8FjnnjWRUXqJShjz6wKyyr2dsxa105xudS8hgu9xw9Vk60qrKoLElHklDBgy9WckhRv2FHgAKuup4IzYNPAn1VZr5ZLm/wBh6JT4Xxm8nAKW92i/ndahHu+kICR7K+p03k1PH9YrxkhhJCjacHBzokT4j20zWlrqm63AViX1qysJSpJWD7Q0rpXOGU5O4wc0n8Ta2XiDszAEygTam7JXMJGBnGANQb2VsyBjnEZ+PjdHPe1oN/fCyvYOljhVLKSCMhjbToMcxvhwNvOukXTaLOHaBSdgOu3P6ron41PnmZdT9Y00Uueyh0lRg46p48cx+cwJO6sD2a88SRVtymmQPPrRQ7a31mNzku7EDSkZbJbAC457VoaYHQn7egUvOOHD3vXa348rckf2jQw/cYn5VIHGY+8sv3kcfMrik3gPRZEhhaWyWWS4cMSVH1CEALnvzjtEdxJydhXeBUiu7gRa0iSEEqXdhqEtwpYBicAiLYDG1V54TEwvuDbhtt1lZjkL3AHK/wDnqCZJ3s7grr+jylTldWhivszuKkcR4ZDcoElRZEBDAZOAQCAQVPgSPfSFwjitwynrb2JHXR2ZIlPrQxS5OkoR+U089yp9lSbm6YANq4fctqUYVTq7RxnGp8AczWTBO06dzvUBYEsZF+vd+SmfhfRG2tpjNDGUcqUPaYjBKk4DE43UcqidKuhy3rIxleNkUquAGXc5yQcE93JhS+OMt2swqNBw3U3UiaT4HAXx8a6/5XFW0FbpDgHIMcuxG27Fqy0T4r4XX4HwJ8FkmLDY2tx9FZcM6BRw208Jcu066Wk0gYwOzpXJwFbtYJOT30uQejq8fq4Z5Y/oyMThXY7H1tKlRgsMjJO2Tz77qLpovLrmH+LAwHxUKKl2vS9XOEmtJD4CQofhl6yaiSO+K47QR5WWObifa32I9VU9JLTiRluYooy9tOFVRlCFXq1RgCzApnBz3d433qzv7ZrHgzox7axFSRy1Stg4J7gz7eyrb+nHABMDnxMbowH7RQ/KqDpzxAXNp1SMIz1iFhPmEEAMcK8gCE69B9buNI5hKWtFrX2butYewRhzs722qh6KdGopIBLIusvqwDnChWK9x3OQTUHj1qbGeOS3JUnUVB3AK4DA55owYAg+dSOGPf2ken6LI8eSVwhcDJ3w0WoYJ3quuoby9mH9XmJ5KOqdVUebMAB5kn/lV8A4ySclo+SI04a1v1ZbO9PnA7oMgCghGRJIwfsq+oFM+Mbo6/d0Vf8AQJzHxC5jHqSwxzEd2tWaNm8sqEz7KXeA22hUQFWWGIR61OQzl3eXSe9FJVQe86vCmLoDFr4hdSj1YooYf1iXlYe5Wj+NcilDRXvDNLenmrM5Jo24tb+q0KiiivQLkIpM9JbbWCY9a9j/AHUkf/hpzpM9In5Xhw//ACj/ALiasoilm54S89xxIR6esjhs5F15x2fpGoHAJ3QsOXPFMuaXpborJxIo2hnNjAXHNQ+rOPAkPpHgSKHRGi5yVIzD+jbduSqtq+/LCyQsc+4V9vOKRzFrW2KNEpV5ZUTRGWAAjSFFOdKlQ2dR3A3O9c5kP9FRgcwkAwNvVkjBHyrrHap9LZmLRozN1irjcR2zS4GBnOfzdziuNycbNe3+p3kunUtBLXHSzfvdcJ7UqqqspVwcx5VWOoHVkADUckb4OatG40shV52EJBAEiPIY5AeaSBSrDJJC788b76Sx8Pt0VQFRYZGXJXIZxjHrHmSNS5yTz5nnS70jsh9HlnKsoAkEykaCdLFOuQAnHIPz3XDDfY3r4jmonNAGSoOP8bSLXDZ4BmbVM8alNTHZY07wAOZ79Q3JZq72Xo+DJpM+mVQNSooKJkZC9xJA8x7MUtcLlZ7hHO5DCR2OMIMjU5zthMhvdWo9IbeO1jb6FG/Xq7HBfWJlZNckzKGORrOxwrF10jZqyGYrlSc7zOFttmaSLCS64exkXE1uGIcxOGjPa0nI5o4PM4wORJrz0h9IjTKqCEKoYMxLamONiEI0gZUlcnOQSNgabOKmPqpFjaWWOWGcNnQ7bDQk2Y9gkq6iAfzRgDBFZ90b4GLy6jgLFVbUzFSNQVUJ7OoEZ1aRy5E0daM3K0c7nWFwNlqh43rEMkQRoJsjrC5Tqyc6M5VgMnK9rGGwDzpXvmI/pBidZRFiDZQg6YcjBRVUjM3cOeah8P4hJYSTRaV0am1ROTgb7Mrb9lkxzGGGDsc58Xl+WsJJWCr104JCjC4M6jYeGhKqVVixrR/JzfG/kphE9pD36YSR3fle+jfADKVDNpjLMgOrDuyKCxGUYEDluV3BGdsH7e/RIUmxLJJPCzLHs27pqUhlCAaQwKk5IIORvtU6146y28MELaCsatJIuCdTMxZFyCAcgliRnDDGOdU54UuCdMjIuA7lyVVj6oYk51Hnk+WcZGbSrP5wt+gjipUFwkjGRQpYKyEiTSVJ7SNqAIZRk9lhvn7JFVb3sRnKiVzqAJPV5OoBV2yyDBUA5GR4Zzt84lwxVGpeWQCDvzOMjO/M8uVTej3R6IW0t1dZUPIUXOxVFYq2C+OrZmUgvzVFJGknImjkwm7SR2W8wfBVpQ9xMb2777PLivgC/wB4x/8A1Ef8bVCvHVVJbQw2ABDZOdu9NPxNNE3RyLqROssgQ7hOw58NKOSq4yPWYkY3LY3qk6S9Hov6P66OTrMyqEkZsHS/YZZMdjsuD2lA28eZv/FANye4neG+TVU+GdfMDhf1XbhPAYo4UklZYzISYo4nZXl1sRDlkZSEJIxjGwBLDcVd3VoYYy30maMxqHkiZkmIjJ06iCCx5Hkx5MBmpaOkmmdbgRqFCsracKAu8bBjpAydXLPgcHFQekHG4jaKqXFvOwaISZkQ6wGUnKrnIZgMjIABY92DzZY2S9IA8F1Gjm2mxtx/KjT2ksKNI30ZpNGtlj128hAGT2lZicYPMAHHdU+z0zKS6yZDMjxyyO+lkYqykFipwRz3B51R2sctwVDQ7NIcqZCukiPVqMhJYhEwNJyPHuAu+A3XWrLKGDCSeUhl5NhtIYeR05HlXC5RZzUf0kg7ie62mw9yt0jxJLYgWttU65nWONmY4RFJPgABk/Kmz0fcHaCzVpBpmuGaeUd4aQ5Cn7iaU/VrPby5hux1MV1GHDBtIKsToOcMhIJXUASARnHPBp06MdMZnuFtbpIy7q7RyxZCto06gyNkocMOTMDvy5VvyOGRkh+TzsPUE5RLn2LeiNo6050UUV6JchFJnpB/L8O/8Q/yt5qc6V+m/A7ic2r2wjZ4JWcrI5QENFJHzCtvlh3URQ8VE6H8OSafiySDUrywoR923j+YJyD3EZqgv+kN9FPJA1rDrijEjETsVCkMV30AknSRjHMcxzpt6C2Tw2s13K6M13i5wgIVV6lAqgkknZedYxAkgHMJYjNZpNFMbeW0TSViklie5kbA2mbToCgln9XOwAbbnUyC2n65LhXtnwzEJqdQz9VJCwzgkEKTkY2K8hvXfg6TfQYjHo62QCRtZIGZGMrn1W3yxxkEDv5VJHCxqhbQA0bOxOdRy6uG7WATqZyx2G/dXk3Vpjc/myAMTt99db55kAe8+42AuDcVzk33wuV6mv5tay/RnVwGDfR5IGDgmI9ozKjcolXIGQCQO6q7pLx2d7KWMwT9bcYUqsZdIlIUOodM6tlbc/afuGBUy842FcxRRtNKOaqQAmeXWOdl9m58q8Ja3Mm8sqxD8yDc++Rxv7lHtqSPlKYAGUNA437sz9rI6labiMk91vIJR6KX4trlHmDRoUdGZ1ZQudJBOR4qB7DTrb8et4WPVtA0MhLq0LwqFYLl1fLKu+CwcnvYHGBnm/AVOCZbknx6+QfJSB8qj3PRWFxhus37y2T8WBqdvK0GhBR1NUHMW95KbxDj/U2ss06iLWGWKLbrHJBCk+ZyGx9lRueeFbgXRC5NvHcJHrWQBk0OA6gZAO5XGfWBU535DFd7j0fRtuJpR4AhWA/h299erbotdQ/kbvHkA8Y9+hjn4VY+YU7h9LwDvBWjWVMbr4fA9fqus3E7pSHljkZos6HmtNbJ46XeLVjbnn31WdJtS8Ps4ySXYoSBuWPVnOw5kvINh34q0ujxYxSRmVHWRGQ4cZwwKndkDZwfzhVdx2K7ke3dbWRDbdobo41Bo2UjSckZjGxFYEkb5I7ObYEnIjqy6tpWkxJa76LG2wHrF/BTeh3R6e41EhokjzH28glgT1mAeb6tixGFxjcginHhVifocSlUGmXtHWygqJWDOWUYcsMntDTJntAasBb6J9NnRXhugLckySJPKjKgZ3ZyrqxXbW+RhhttkHBN7NcQiNtbwLBI2CkLtIZsjOnH2VPayi5yBuwGRXUG5Um/UAFTdKuFLayQ9WCY5JUKpqAw6yxN1alj6r52B2XBGQMYY7TiKskr3GEjM5RRNowANCANjK7yBiMk8+fIUn9JekjzSKkSrGgjkjCsNTaW6vUwCkqG0ppUbkKWO3IT+jnHI7iOe2uXBE2rDbKGEiAMoPINvqB2yGBGcGtjESzEtjJhlwOy7ff2TUsZlDLJFA0BBwQ2sEd2UKaeXgxFcekHEY7W36xgAqtHgBQcdtSdK+IUM23LGe6oh4RlhLci2VIm1hlRMuF1aTJJoQAA6XwBzA3wN1njvG/prtHr6iF0eNJHGRvpOSupdLPggFvVVcDBdgNBGXG40GqOlwts7U6Ktteiq3sjTySGNJpJDbJjL9X1jFTg+qvaAwNh4gEV84j6NpkBMUiS4BOjGhseW5BPtIp/MSwpHhlijjwm4GCuCiJqJGntFT7sd9cr2YKss7ImIY2McgbLFdGp87DA1AbZIOAa3xKMxi2eqy/hPENSksSca3kfbtJoUBWOMnkeZxgAAc6cRHJHZQwJtcT6IlxnaSY5kb9TU7/q0ndF+FlykeMpKRk7YKRflB8cKfvVqfRKxNzxQyHeOyTA85phv+zF/HVGraJpoodgu93gFmlJjbJKdtmjxKkdPLG2isksY4dc3VAwBUBZBEyAyauakatsbkk1V9EuKwtxdesLRFYHWITI0Zd3cF9IcAkhEX25NWcUvX3t1c7FdQt4/uw51n3zM/7IqTeWkUkbLOivEBqYOMgBdyd+WAM57qvGFrniQ6i9uKhEhDS0aHyT5RSt6MonHDIGcsTKGlUMxbSsjFo0BYk4VCoppqVaoooooizvprbCLiKSNnRdQ9Tnu1xszKvtZJHx92q+Ljl5bWP0UQ28kcUJjEhmdGKKmkEp1ZGoKPzsE+GafulQtxaTNdIHhjQyOpGfU7Qx+lkbHxrKeG9F1YdZcKx1dpbdpXkjiHcp1sdbDvY7Z5AVx62Q0r+eDrYrXFr3t1ZjYr0DefHN20230uvk/SiK2todw7mNNKA/ogZY/ZHz8KR+J9J7mYktM6juWMlAP2Tk/rE0+3XC7Xt6LO2bR6zukccSHGcNIVO/koYjvxUK14daStiO34fMwGSsEql/1VKqp97LVaiia1vOthcb53OH7XKkqHuccBkAtsF0h2nFJos9XLIuTk4c4JPMkZwT5nep0PTC7X+2LeTIh+enPzp5/wAlbOUbQhcEggF0IPeCARg+X/tUWb0f2p5dansfPu7QNZfyjRuNpGZ72hZbR1AF2Oy3Eqk4X0yvJpBGiRSNzxpYYHiSGwB501JwmRwTNO+T9mEmNV9mDqJ35k93IVK4dwuO3TREgQd+ObHxY8yfM1MBri1FWxzv0GBo7M/wupBTODf1XEntyVT/AEIw9W5uV9rI/wDvEavRtbgerNGw/wBJCc/FHUfu1ZCl/i/S76NKUkhYjGVZWB1Dv543B2Iz4eNaxGad2FoBPYPNbyiKIXcSB2nyU/rLkH8lC48VlZT8GUj96vLcUlBwbSU+aPE3y1A/KonRzjH02SXTJJFp0lUKRnIIwSeZJ155MNiNqvRw6fO0kbe2Jh8w/wDKuh8snLb4G95v42VL42O9sTu4el1XP0gRdnjuV9sEhHxUEVWy3/DZGy/UK/i6dU/xYKwq04d0gikXeWINqYYEg3AYgEasHBABHtqxEmRzyPbkVz3foOILXNO53481Zb+qAQWntH5S7b9Hbdhm2nlj3zmC4J8s7lhy2zUC/wChEpdnWdZSwGROgOSFCjJGRsqqPV7qZLvg8Mnrwxse46RqHmGG4PmDUM8WFsdFwxCn8nIctqHerlRs6+J9YYPPVi3FXVB/acSeoi/dtP28VFJSxf6jQB1gpUm4VLEuieGNFBysqEqiHnkmMFQB+mgHn31KPCJTCjYkDaHLSR4mSQkjqtIR8qAMgkLvmmqDpBbscLPET4awD8CQa5yWBizNbLnO7xKRok8So5CXwI2bkeYIus5WqG/S5uE77gH07cx2BUncnw6tdccLj3wRP0kjnjVYpjDOcHqm7Mm4wV0OyBsb7ZIONq7yXcsYTrWDSsCqRKAgflqkkCl8AAdx0gsBuWGO8bx3EQJCyRuMgOuQQfFWHy7jUH/JWBcmIPCSMZicrtucad15k91bx8sx3wyNIPf6LLqGTpMIKhcOnw93eSkFVLBdPqhY1HWae/dlC+ZTOBnFOnACeGcFe5mH1zq1xIMYJll9RPbkxxj2UoWnAW660sXdXtpZN8phiI8zNG2OywkxucDkeeaePSHL1j2loOUknXSD9CDDD4ymIfGuhRDnC+e98Ry7BkPyqlQcIbF1a9pUDgtl1NvFGTkqo1HxY7uT5lyxqN0nVntuoT17t0tx7JD9afdEJD7qthXjgEHX8RJO6Wce3I/WzDf3rCB/rK6KqJ2ghCKFUYVQAB4ADAr3RRWCsoooorKJc9I//dN7/wCHk/hNKl85CnScMSFU+DMwRT7iwNM/pLm08MuM8mCJ+3Iif8VLV5EWUgbHIIPmpDL7tQFed5Zc0SRYtLm/eF1KAEtkw629V74FwKORjK41JG7x28berGI2ZHkIPrSvIrnWcnBGOZzdX/CYpl0yRow8xuD3FWG6kdxBBFUvAuORxgo/1aO7Mjt6oZ3LSROx2WUSs2Acagy6c4OLq74rFGBrdcnZVByzHnhVG7HHcB3VyK81HxR11+m3Vssq8eHCldoTHKuTqbU8Dnvcookhdv0uryCe/V4AVJqKzl5yMDKs8so56XdVSKPI21LCDqHmh5Gl/p/bCSOJOugiIcuOufQDhSNtjyLfhU9XFz1W2NxsSBiO+y6NK8x05da+eSaGNfM1mkHBb4AGGXWP9DdAj4ah+FSDxbicHrpM33odY/aVT+NZPJN+hI0++K2HKH+5hWhA1xurJJBiSNHA7mUN+NIkfpIlQ4kjiLeGWQ/Ak/hVlb+kZPtwuPusrfjpqM8l1cZu1vcVIK+nfkT3hXQ4PHAeut4VWRN8JtrH2kxnGWHL9LBqx4lxDr0WKJjpmj1tKhAKxsDp05z235DbYBjzAzRR9OrQ82dT5xsf4c1KtOPWQzolgj1HJ5R5J7yDp38zVqKprIInMcxxOwkE26/wq74qaWQOa4AbQqt/RzF9maQD9JVP4BaY+F8Kjt00RLpGcnxY7ZJPedhXeC5RxlHVge9WDD5V0NcqernlGCVxt1K9DBCw4owvJNQuMcLW4haNts8mxnSw5N7jzHeMjvqdmvuKrMe5hDm5EKy8BzcLtCsdvuHyQsVlRlK7E4Ok+YbGCPOudrcsm8bsvflGI/CtoHhUC+4RbMC8sMGBzZkQY/Wxn516SPltrvpezu9FwpOTS3Nru9IfAOmElv2GHWRkliOTAscsQe/JJODzzzFaRZ3SSoroQysMgj/5se7FKtz0Xsmzpju4yT6yw3JXnzBeNlx58ql8F4LJbqTazpLGxPZkG2oZBw6HY52I093lUFeyCUc4AWO/qBAPlf2VvSvkjOEkOG43t5q9tF1cT4ev5rzOfYIWX/zBXb0gXbwcQjkQCcyW7L1OSrIkba3kDbjtEquCNyAB5LcwkkvIut6y2YRuInim5yFlLBXAGewvqOu+DscVOvbORWwssst5dlYUkk06hgE5woUBI11SHA3I8TVyjqRBCyBubzp1Zk7R1bVFUQmWR0hyaO/IdSn2HTa1dFZ3MIbl1w0BuedDnsPyxsSaafRtan6H9IYYe8drg+SucQj3QiMY9vtq64dwOKG2jt1QGONAoDDOcDmc8yeZqeiAAAAADYAchXoFy19oooosoooooig8c4NHd28kEoJSQYODggggqwPcysAwPiKy3gfGusMkMh+uiZlJO3WqrsglUeBKnI7jWmdKOOCztJrgjV1SEhc41NyRc92WIGfOvz9w3ps0eC0EUjBpGDZKsvWuXcA4bbUeXhiuXynSmois0XcNPfv7K1Sz8y+5OSfruzXLSBmjYjtMuCGA7nRsq4AHeMjuIqBa2l0w3SeJCAfqoIEZh4aklkYA+QBHjVDddP4poZI3jli6xHTWulwupSucZUnGc1fWvpSjIAzDn9LrYh8Skg+dceJlfBFgAPZ1Dcc1ZnfA94c22/3krDh7JoKxqVCMVKlWUg8zkNvk5zk880qdN3tnmRJpJY3RCQyIGXDHHaHrZyndTBw3jMUus9bAXZ3bSkqtgMxKjuOdOkcqU+ldzKLh9VnHLEoULI0LkkaQSetQjADFvZUNDC4VZ1Fr7Rfq26qzUSA0w0zt7yVIvAYW3S9tye4So8R+J1VYwcAv0GYZQ4HdFcZHwbSKqF4hZtsYHT/CuM/KVW/GukdtZndZbiJvGSJX+cRBr0bhJtv/AHNB/wCpXJaWbuBt4q4N3xSMdtJHA7mjjk/gyTVdPx0Akz2dtnxMTRN7zn+VdoC6AdVxGP2SPJH8nDCrOG74mB2SlwP0TE4/dKk1X+luxg4lnkpddrvs7zVInErJ92tXXzinJ+T4Ar0YbFtxNcwnwkjVx/szmp95xmQf51w+Jsd5hZPH7RDCoX9KcPfnayKe/qpiQPcxA+VSjFqA7g4O8T5LQ20JbxBHgPNeR0dibHV3lszd2vVEfmGNTo+CX8Y+qk1+UVwCPgxWoX0WwPK4uYyf7yIOB7erA/GvH+TkRwY721Zu4PmI/MmjnnRzj/cw+VggA2Dud63KszxPikG7rKR4NGHA96An4mvr+keeMfWxx5wdiHQn3En8K4pwK/TBidn/AMK4yPgWG3uqRa3/ABJZEWUTMrOoIeFWGCQDlgpxtnfNV3RQPzwxnsNvC6mD5W7Xj7+i0GIkgZ5kDaoX0WWd1ERCsxYiQqCLeNTo1qpOGmkbVpPIL7DqnrXHo5Oscq6j6yLbE7aVeF5GRW8DIs2oeOMcyM8KgOFssrBdzRlxOZ4BX68mzW7DqrGHoXbgbmZm73M8usnvOoMMewACqriFo9u7EvrwA4Y4DPFqCyCTGxaIsrK+MlTpPeS5E0rdJisjsRvohkg25F53iGB5p1QJ8M+RxvQTyzyGOUlzSDe+zLXdmue4BlnNyKq+lVoJIAhAOqWBQPNp41/Ake+tH4X0NtLeXrYogr4KglmbSDjIUMSFzgcqQ+Iwa3tkB9a6t/3ZBIfklatXa5FH/wA/E+S35R/e4BFFFFdpc9FFFFERRRRRFWdJODR3drLBKSEddyvMYIYEZ2yCAd9q/P8AwroE88McvXKgkUMFMZYgHlk6gM43xWkemjpTPbJBFA5j67rC7AKSVUKujtA4zrztvtzrMeGdO54USPTEyIqqoKsDhQANw3PA54qlWCpwD4ci+/q4qaExYv1b2UqX0bzD1Zom8Mhl/wDVVbc9CLtDtEH80dSPgSG/dq7g9Ju/bt8DxWTPyKj8asofSDan1utT2pn+EmuV8RylH02B3vcVc5ujfo4j3vCz+44RMuQ8Eox4xvj44waj29yYz2HMZ79DFT+6Qc1rUHSm1blcRjyZtP8AFipmI5R/ZyD9Vv8AnT5u9mUsRHveFn4Bjv25B74rKR0iuMYMzOvhIFkH+0BrwOKqdmt7Zh+jH1Z/aiK4+FaVN0Utcf5tEPurp/hxVfP0BtSOyJU+6+f4w1bs5VpT/Ejh6G61dQTjQg8fVIwuLZtjBLH5xz6vlKp/GvgtLVsESyRkf3sAY/tRMcfs00z+jYfYuCPvxhvmrL+FQZvR5cA9h4XHmWU/DSR86tMr6Z3Rkt23/wDQKgdSzDVnvgodu0y7w36ewzyRk/qzBRUlrm/ZTriS4XzSGbP+ryTUK46H3an8izDxRkP88/Kq2XhcsZ7cMiEd5jYfvYx86mAikP0lp4An7EKM42ZEOHf5qyuOIIo+v4fGniQJLf8ACvHXWLgDq7mPx0Okg/f3qHBx2ZCQk8g8usJH7JJHyrs3HpW/KCKX/Fhjb4EKD86k5kjS/wDyPgbha85f/A/yup4baEjRdlD/AKS3fP7SZA9tXnRyymFxHpvY5YwcuqzsxIAP2G7vwpc/pGNvXtoj/htLH/xMv7tWXAOMW1vKJeruA2CNOuN1GcZPqoar1Mcjo3AXOR1DT4WKkhcwPBNhnsv+VqAOAfAc/wCdUV3KpdntpbaQyDEsEjqUmGAAe/S4XbVggjAPIYjXHTS1likRZGVmRlGpGG5Ugb4I7/GmW06cWk3ZxnbkTE37oct+7Xm6eGopTzoa4HTh5rp1VRHJ9AsQqVL+TYfROIfdF2DH7M9djT5csbYxU+1tGJRpFRerGI4Y/Ui2IJGw1OQcasAAZAG5J6WqIZJ3jiEaFlC4TRqAjQlsYH22ce6qrinHHY9VajJMqQtMcaY3d1jwoPruC33Rg5zjFWn1E9QeYjAbe17C2vXmezrOm5aQxRRNEz77gr3g0QuOJQIN/ouqeQ9yko0cSn9I63bHgtabVdwLgMVpEIogcZJZics7H1mZjuWNWNekpacU8QjGxc2aUyvLyiiiirKhRRRRREUUUURL/TLoZFxGFY5WZCjakdMZU4IPMEEEHcezwrEOP+j9oLua3WUMIo0kDMuCwYOcYBO40Hfz5Cv0fWS9Mn/7UvPK1h/C4osFZkeik+UACNrUuMN3DTnOcAHtLUKfhEyKWaNgqnSTzAOrTjbv1beZrSLVPrIx3rCvd+cw/wDRXBYAYkG3buC/t+ueYfw0WqzYqw2KkEbYIII9oNeFABzgZrRbzhxdJpSjOsN8rMiqXLILeKMkL36dQPsBqHxGWwkRxqt0lYBQ2kKyFiFDEbHs51HPcKWRKUPFp0OVmlX2SNj4ZxVjB0zu1/ttXkyIfnpz86jcRsMyyNBDN9HLv1TBJGUoGIUh8HUCBnOe+qyUgNgnB8CcH4GoXwRP6TQe0BSNke3okjimuD0jTj144n9mpf5kfKp8HpJTHbgcH9B1P8QWkXFegtVH8l0rv4d1wp21s7f5LR4en9ocajIntjJ/g1VZQdJbZvVuIgTyBcKfg2DWS4r0TVR3IkB6JI99isN5TlGoBWxyWkco7SRyDzVX/EGq+46IWjbG3Qfcyn8BFZSq4ORsfEbH4irC247cJ6s8o/XY/jmoflM0f7UxHePAqT5hG7pxg++xPE3o9tj6pmj+64P8YY/OoVz6NB/Z3BH34wfmrD8Ko7fpzdr/AGiv99FP4YNWEPpJmHrxRP7NS/zanMcpx9F4Pd5ha87Rv1aR73FcpvRzcD1Xif3sp+akfOq+56JXaZzbuQO9NL/AKSflTFbek1CPrIHB/QdW/i0VZW/T+1bmZIz4NGT/AAFhWRU8ox9OMHs/B8lgw0jui+3b+Qs61PAcduEnu7UZ+GxqUekVwoH18vYIdSWJ0sucMNWdxkmtMj6S2sgwJ4jn7LHT8nxXToZ0dtZ+KyPohZIIY3CqF0mVpHPWYGxZVUfteOKtUtYaiTBJEWnW5/IChmpxG3Ex4IWl9HppXtYGnGJmiQybY7RUFtu7fuqwoorrqoiiiiiIooooiKKKKIisd6WyhuIcSIz2YokPtELv/wAYrYqxbjp/rnFPOWNfjDCv86LBXqAfXsd+zHEPZ2pjUPh9uTFZBicqAx8yIGU598lSrhtJnbvCfgrMPxryoxJCvcIpPkYAPkTWVquvB+kKQiZXjuD/AFiQ6kgkdOSj1lBGcjlU1+l1k3rtjH97DIuP20pp9GD5tpx4XU4+JDfgacMVhbWWVw9MbHAC3duABsNYUDw2OKnR31vNsskMnkHRv5mn6fh8bjDxow8GUEfMUv8AE/Rjw2dWDWkKFvtRKI2B8QUx/wC/fRLJZuOidpIctbQk+PVqD8QAar7n0eWTf2JX7skg+WrHyqbNPPw89XeqzQrhUvFBZGHJevAyUfGMseyeeRVrbTrIoaNg6kZDIQwIPgRkVlYSXN6K4CezLcL5Eow/gB+dV0/opfJ0XK47g0Rz7CQ/zxWk6fbVJfdJUD9Tbg3Vyc4hhIYjHMyN6qLuPWPuoiQrj0Z3YPZMLD77A/Ar/Oo8PRLRHdfSWEcsQiEYDg7uwwxAzqTDKO7v5VobcbuIyOv4dfR+aRiZR7TGSflUW+6SWEo0XJUZ+zcwOvw6xAM+w1hEoS9BowCRMwABJZlUgAb52xtVVZdFZZc4KghUOGyPyih1BwDjsFW/Wx3U5RcG4VI2lJ48E56sXXYznPqMxBHljHlXiC77d5cNJr+tkOshRlYVEYPZAHKPuAFFhI8vRydQh0htbFV0sNyAx2zjYhGIPhUabh0qetG/PT6pO45jbYnY8q0K2tQn0aNhkxoTkjvVVjJ8c/WGuUEi/wBXJzyln5+A3/31EWdPIBsSAfA7H509ehvhUknEkkTISBXaRhyIZSqofaxDY/Q8q1X0c8FVeF2/WorNMpmk1KDlpiZDkHwDAewUycP4XDAuiCKOJc50xoqDJ5nCgDNFtZSqKKKLKKKKKIiiiiiIooooiKxjpSnV8RvkbYySWsqjxVjEhPuaNq2eq7i/R22ugBcQRy6fVLqCVz+aeY9xoix+/c6L3uwhH+wB/E1IlX+sRf4Uv8cFOs3oksjqCm5jDesFuJCCMYwdZbu28aiSeiJNWUvrxdmAyY2IDEEgEpkbqO/O1FrZS/Rcv1N0RuDdy4PsWNT8GBHup0qr6N9H47K3WCMuyqWJZzlmZmLMzEAbkk91WlFsiiiiiL4VzzpauvRxYOzP1AjZuZhZ4snxPVld/OmaiiJRHoq4fnLRSP5STzOD7QzkUxcL4NDbJogijiXwRQo9+OdTKKIivjIDzAPtr7RRFQ9IeC2QgkluLa3dYkZyWiQ7KCTzHlWSWlpotEjKgFgiso5AyMC4HkNTVpHpVuCLDqRzuZY4f1SS8n+zR6Rbn1owMeszcu5VP82Wi1K53U2Glb8yLPvOs/yWq/i50wzoAcx2gUHzkLqQP9Wv/wA5TJF1LNyOuQJ7sxxt8MNUXij5ivDjdDGNh3BYn2/bNFhbrw+DRFGg5Kij4KBUiviHYV9ot0UUUURFFFFERRRRREUUUURFFFFERRRRREUUUURFFFFERRRRREm9K+mV7aylYeGSXEYx9aJPW2B7KIrvtuNwOVKz+l/iOf8AuiUe1bj/AKNa3RRFkEnpj4gP/pTj2rP/ANKolx6a7/H+ZLF5ukxHzC1tVfCKLC/PPGvS4931KzrAqxTLJ2CQ2yuh5kj1XbarKLjdtJPHpnjbCNyYfaZc+/CjY+NbkYFP2R8BUS84FbyrplgidT3NGpHzFEssUtb9DHB20BkbrHBYAqGV35ePWMoqNxbikKxTjWCzyjAU5JA6oE+GML3nurZj0F4fjH0K1xnOOpTGfhXkdAuHjlY2v+pT/lRYsqex9MPDpCA0rxE/3kbAD2uAUHtzTnFKGUMpDKwBBByCDuCCO6qdOhNgpBFnbAjkRCn/ACq6RcDAGB4UWy+0UUURFFFFERRRRREUUUURFFFFERRRRREUUUURFFFFERRRRREUUUURFFFFERRRRREUUUURFFFFERRRRREUUUURFFFFEX//2Q=="/>
          <p:cNvSpPr>
            <a:spLocks noChangeAspect="1" noChangeArrowheads="1"/>
          </p:cNvSpPr>
          <p:nvPr/>
        </p:nvSpPr>
        <p:spPr bwMode="auto">
          <a:xfrm>
            <a:off x="0" y="-1050925"/>
            <a:ext cx="2085975"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4" name="AutoShape 12" descr="data:image/jpeg;base64,/9j/4AAQSkZJRgABAQAAAQABAAD/2wCEAAkGBhQSERUUExQVFRUVGRoaGRgYGBwdHBogHRoYGhgdHBwcIyYgIB0jGhoZIC8gJScqLCwsICMxNTAqNSYrLCkBCQoKDgwOGg8PGikkHyQyLSwtLCotLjQxNCwpLSwsLCksNC0tLCw1LC0tKSwsLyo0LywqLCksLCwsNCwpLCwpLP/AABEIAOcA2wMBIgACEQEDEQH/xAAcAAACAwEBAQEAAAAAAAAAAAAABgQFBwMCAQj/xABQEAACAQMCAgYGBQgFCQcFAAABAgMABBESIQUxBhMiQVFhBzJxgZGhFCNCcrEzUmKCkqKywRUkQ1NzFjRjk6OzwtHTJTV0w9Lh8EVUZIOU/8QAGgEBAAIDAQAAAAAAAAAAAAAAAAMEAQIFBv/EADoRAAEDAgMDCgUDAwUBAAAAAAEAAgMEERIhMUFhgQUTMlFxkbHB0fAUFSKh4SMzQmKC8UNSkrLCJP/aAAwDAQACEQMRAD8A3CiiiiIooooiKKKKIiivhbFKvFPSZZxMY42a5lBwUt16wgjYhmHYX3kVgkDMomuis6f0gX0mertIYF7mnlLt5ExxjHu1++o0vGb+T1rzR/gQIv8AvetNUpOUKePV44Z+CtMo5n6N78lp1FZDcCQ/lr67J85xH8owlcUgix/nlx//AHTf9SoPmsGwOPBSfASDUjvWyUVklqFX1Lu4z53kjfJnI+VWBnuD6l5dL7DE38cbVr84pwbHEOCfAS7Ld60uis3HE75R2b3J/wBLBG38HV11j6U8RTmbOby0ywn4hpB8qmZynSu0f33UZo5h/FaHRSTD0/nXHW2LE/6CZH9+JOrP41YxekK0/tWkgxz66N0Ufr40fvVaZURSdFwPFQOje3pAhMtFR7LiEcyh4pEkU7hkYMD7xUip1oiiiiiIooooiKKKKIiiiisIiiiisoiiiiiIpY6TdOo7Z+piU3Fyf7NTgIDyaV+SL8WPcDXDp50te30W1vg3VwDpJ5RIPWlbxx3DvPsNJUVuttEVjGpjl2Z2wWP25ZpDnC95Y58FBOBXPq6zmbMYLvOg8yrdPT85dzjZo1PkvfFetucyX9wWjAJMKMY7dRz7QyDJy5uceQBrrYQkqFgi0xjlkdUm3guNRHgQuD40o3nTYg5gUSuv9tIp0qfGOLPYH6TEt4+FROC9Ibq5vLdXuJSGlQkBtIwDqYYTAI0g86pmhlmGKodfds+ysirjjOGJtt+1aMOCSE9ufAz6saKPcWfUfeNNdoujsIySGfPPrJJHHuVmKj3AVW9OekEltFGIsCSVtIJ+yMbkZ2zkqN9hknuqBbXd7Yw3E17IsoCoIlDZBclgQToUj7OeYwCRSOns27bC+m9SPmGKxubanqTTZ8Ghj/JwxJ9yNR+AqcE25fKswsujN9eotw9wV6wgqNbqdBPrLp2TbdV7xjJBNWvQa7aS94jKxJVXAGSTgCSb4dlFNTOhyJxXsoRNmBhtdPTRDvA94qPJwaAnJhiz4mNc/HGayzgPSmSDhc8+s9bLOERic6fqkdmGc8gWI7s4r5NZXXDjbXUkhHWOCwDsW/OZJM7MSmrxwQd+Rrb4U3Ixdm9Rmca4VqD8BiP94v3ZpVHwDAfKhuCj7Msq+9W/jUn50qdMOkFy90tlZkhgAXZThskatJJ9VVTSxPfqA7sNz6I9KZ1N1DdEl7dHky27Dq861JHMciDv374xUBpMTcRA7FuJ2h1hdNL8Lk7pFPkyEfNWwP2TUeWOVecZx4o2ofDZj7Aprl0F41NdWxln0atbKNClRgBe4k75Jqy47xhLWEyyBioKjCgEnUwUYBIHnz5A1Ukooy7Bhz3K2yc4cd8t6X24dA7sQgSXG7JmKYd4yV0yDl31ZWXGbyD1LjrV/MuBq2xyEq4fPm2uvvD+N2t6CEKvp3KOuGHnhvPvFev6Kz2oZMg9zHrF9zZ1D9ojyoGVMBtG89h9+iyTDKPqaO0K4tfSQij+twyQYxmRfrYt+/Ug1Ko8XVRTVYcRjnQSQyJIjcmRgwPvFZhJM8f5WNkH56duPv8AtABgNubKo865R2QDddA7QyN/awsBq82G6SfrA+6rTOVHR5VDbbxp74qu+gDheF19x1WuUUh8N6eyw9m9j1p/9xCpwP8AFh3ZfvIXHedNOtlfRzIskTq6MMqykEEeRFdeOVkrcTDcLmvjcw2cLLvRRRUq0RRRRREUUUURFFFFEWSySdfxG+uCc6ZBbJ4KsSqXA9srMT7KTemvFG2g5ayZZCM9odY6QLz5KiaiOWps86Z+jXq3B8bu5Pt+tNVXG+jqTlTI7wSrqjD9W0kUiBmdCWT8mQHIOrG+eeAa4EEjfjZS856DgupKx3wzA3tKsuBRItvEExgop27zjcnzzVPwThyf012Ngis5A5BjHpbHvfPtJrnZdE7oKVtr23Zc76JW259wU4NXHQnobPazvLOY90KjSzMSSysxOVHh86vuLWhxxao6XnmsYGaWzVp0x4TDdKkTzLFKNTx6iNxjDZB5ryzjcY8Mis9nvJX4WyFywS5VRk5wOpc4B56dWCPb4Vo3SHoZDeOryNIrKoXKMNwCSNmDDmTuMV9foZB9Ea1UFUY6tWcvr2w+e8jAGOWBjlUcUzGNAv8AhRSQve4n2VZ8NulNvHIp7HVqVPdgKD8sY91ZDwvgcs1nLeCQIqaiy5bLEKGIBG32sb99NVh6OZom1C4RyqShF0so1PFJGDzOndskjPvqVH0Xnh4Q9sqq8zEkhXGDqlU7M+kbIO/HKt2OYzouvchava+TpN0BSfHb6oeGxN6ks8pdcbHNxHD/AAKR76bvSvh0tYc4aSYkfs9X+Moqu6Q9GZksLJ0R+uth21QamUuVcsAoOSsoHLI3J5V04HBc8Qv47m4j0R2/IFGVSwyVCBt868OW7tAHhUhcCRJfIXUQBF2W1spnQtxLxXiEpHaRmQezrGQfuwrVJxSQfTOLuGGnqHjz3ZfqIce3XqFerTjX9GcQvQ8ZcSsWABxzd5Izv9nDkEjvB7xUIWTrwu4uJPWu5osHlrCyNKzAeDPqI8QAeWK2A+rFsNgFrf6cPVe60L0eW2jh8P6Wt/2nYj5Yqp9LN2Vs0VeckoH7KSN+IWpXQXpHA8MFqjN1sUC6gVIHZCq5Dcj2iPjVZ6TSHmsoWOFd2LHOMDVEjHPdhWaqrWn4jPerTiOYy3BU/Cmhjv5pLXPUxWsr57XMRDPrb41nv7/IVYdEHa34NcyodLfWlSBuGCJGp37wwqpjKwtxSKFtUPUkKchubxoO0OeDK4z34qzu5BFwBADgyFR7S0xdx+yrfCrT8wBvHqq7Da56gfRTIfSAbe1tzODNNIjOWyqYUyOsZOBzKjw7smrvhPVXkX0iDVAxJDYAwSMZ1L6rfeGG8xSfxjh01oLC7RdQigiRtiQpAYnVjkrCRhq7j54p+4BexParNGgjRw0hXYYOSZM42zqDbjnVWoYzDcDU+xZWIHOxWcdPd7qFI7RsFlAUnZXGdDeAB+y36Le4tzrxbpJbuZbRhG5OXjP5KbydR6rH+8Xfx1Dakew9JE5yJ0SeKTOqNwAQGOSuQMEAbYYHPjTLY8ZiKGSF2aAY1o5+sts95zu0P6WTp8SoOjnyUU1M7nIO734dytMqYpxgl79vvf3rT+jXSqO8VgAUljwJYm9ZCeR/SU74YbH3EVdVk1xA6yJcQMFuIvUJPZdT60T45o3vwcMOVaN0c4+l5brNHkZyrI3rI6nS6N5qwI8+Y2NdeirG1LL6Eahc+ppjA62zYVZ0UUVeVVFFFLfTzj0trbxtBoEks8UIZwWVdZwW0gjPLlkURRen3G5YzBbwOY5LhmLOMakjjALldQI1Fii5IONVI7dIARkX98FH2stpOOZDGPSR5irPifCLuedZpLqEusbRj+rMFAZgzEDruey9/dVTe8Xmgt04dJiSOAwpqiQr1iNFLoWUFiB2k1HBwdOO/BqSwyPeTiIGy33vkp45GtFsIJ3r1FIttaySxFpgxaUamGZGcjkQoxqby5mpN8bmNHI+jM0ZUSKpkOjOxycAbZBPgMk1VW6f9nWY55ayz75oSfnTNI0Yhu1OrW6XLFCHACu80iFkO0bsZcYYB222225VHSRTB75RiOIi53K/PO9mFrDYWBSPxjpS6BOtgt3LqTg5JXBK4JYHvDDbwofpBNCiO1i0aPjQyyugbw9Qbew4NSeF8FjnnjWRUXqJShjz6wKyyr2dsxa105xudS8hgu9xw9Vk60qrKoLElHklDBgy9WckhRv2FHgAKuup4IzYNPAn1VZr5ZLm/wBh6JT4Xxm8nAKW92i/ndahHu+kICR7K+p03k1PH9YrxkhhJCjacHBzokT4j20zWlrqm63AViX1qysJSpJWD7Q0rpXOGU5O4wc0n8Ta2XiDszAEygTam7JXMJGBnGANQb2VsyBjnEZ+PjdHPe1oN/fCyvYOljhVLKSCMhjbToMcxvhwNvOukXTaLOHaBSdgOu3P6ron41PnmZdT9Y00Uueyh0lRg46p48cx+cwJO6sD2a88SRVtymmQPPrRQ7a31mNzku7EDSkZbJbAC457VoaYHQn7egUvOOHD3vXa348rckf2jQw/cYn5VIHGY+8sv3kcfMrik3gPRZEhhaWyWWS4cMSVH1CEALnvzjtEdxJydhXeBUiu7gRa0iSEEqXdhqEtwpYBicAiLYDG1V54TEwvuDbhtt1lZjkL3AHK/wDnqCZJ3s7grr+jylTldWhivszuKkcR4ZDcoElRZEBDAZOAQCAQVPgSPfSFwjitwynrb2JHXR2ZIlPrQxS5OkoR+U089yp9lSbm6YANq4fctqUYVTq7RxnGp8AczWTBO06dzvUBYEsZF+vd+SmfhfRG2tpjNDGUcqUPaYjBKk4DE43UcqidKuhy3rIxleNkUquAGXc5yQcE93JhS+OMt2swqNBw3U3UiaT4HAXx8a6/5XFW0FbpDgHIMcuxG27Fqy0T4r4XX4HwJ8FkmLDY2tx9FZcM6BRw208Jcu066Wk0gYwOzpXJwFbtYJOT30uQejq8fq4Z5Y/oyMThXY7H1tKlRgsMjJO2Tz77qLpovLrmH+LAwHxUKKl2vS9XOEmtJD4CQofhl6yaiSO+K47QR5WWObifa32I9VU9JLTiRluYooy9tOFVRlCFXq1RgCzApnBz3d433qzv7ZrHgzox7axFSRy1Stg4J7gz7eyrb+nHABMDnxMbowH7RQ/KqDpzxAXNp1SMIz1iFhPmEEAMcK8gCE69B9buNI5hKWtFrX2butYewRhzs722qh6KdGopIBLIusvqwDnChWK9x3OQTUHj1qbGeOS3JUnUVB3AK4DA55owYAg+dSOGPf2ken6LI8eSVwhcDJ3w0WoYJ3quuoby9mH9XmJ5KOqdVUebMAB5kn/lV8A4ySclo+SI04a1v1ZbO9PnA7oMgCghGRJIwfsq+oFM+Mbo6/d0Vf8AQJzHxC5jHqSwxzEd2tWaNm8sqEz7KXeA22hUQFWWGIR61OQzl3eXSe9FJVQe86vCmLoDFr4hdSj1YooYf1iXlYe5Wj+NcilDRXvDNLenmrM5Jo24tb+q0KiiivQLkIpM9JbbWCY9a9j/AHUkf/hpzpM9In5Xhw//ACj/ALiasoilm54S89xxIR6esjhs5F15x2fpGoHAJ3QsOXPFMuaXpborJxIo2hnNjAXHNQ+rOPAkPpHgSKHRGi5yVIzD+jbduSqtq+/LCyQsc+4V9vOKRzFrW2KNEpV5ZUTRGWAAjSFFOdKlQ2dR3A3O9c5kP9FRgcwkAwNvVkjBHyrrHap9LZmLRozN1irjcR2zS4GBnOfzdziuNycbNe3+p3kunUtBLXHSzfvdcJ7UqqqspVwcx5VWOoHVkADUckb4OatG40shV52EJBAEiPIY5AeaSBSrDJJC788b76Sx8Pt0VQFRYZGXJXIZxjHrHmSNS5yTz5nnS70jsh9HlnKsoAkEykaCdLFOuQAnHIPz3XDDfY3r4jmonNAGSoOP8bSLXDZ4BmbVM8alNTHZY07wAOZ79Q3JZq72Xo+DJpM+mVQNSooKJkZC9xJA8x7MUtcLlZ7hHO5DCR2OMIMjU5zthMhvdWo9IbeO1jb6FG/Xq7HBfWJlZNckzKGORrOxwrF10jZqyGYrlSc7zOFttmaSLCS64exkXE1uGIcxOGjPa0nI5o4PM4wORJrz0h9IjTKqCEKoYMxLamONiEI0gZUlcnOQSNgabOKmPqpFjaWWOWGcNnQ7bDQk2Y9gkq6iAfzRgDBFZ90b4GLy6jgLFVbUzFSNQVUJ7OoEZ1aRy5E0daM3K0c7nWFwNlqh43rEMkQRoJsjrC5Tqyc6M5VgMnK9rGGwDzpXvmI/pBidZRFiDZQg6YcjBRVUjM3cOeah8P4hJYSTRaV0am1ROTgb7Mrb9lkxzGGGDsc58Xl+WsJJWCr104JCjC4M6jYeGhKqVVixrR/JzfG/kphE9pD36YSR3fle+jfADKVDNpjLMgOrDuyKCxGUYEDluV3BGdsH7e/RIUmxLJJPCzLHs27pqUhlCAaQwKk5IIORvtU6146y28MELaCsatJIuCdTMxZFyCAcgliRnDDGOdU54UuCdMjIuA7lyVVj6oYk51Hnk+WcZGbSrP5wt+gjipUFwkjGRQpYKyEiTSVJ7SNqAIZRk9lhvn7JFVb3sRnKiVzqAJPV5OoBV2yyDBUA5GR4Zzt84lwxVGpeWQCDvzOMjO/M8uVTej3R6IW0t1dZUPIUXOxVFYq2C+OrZmUgvzVFJGknImjkwm7SR2W8wfBVpQ9xMb2777PLivgC/wB4x/8A1Ef8bVCvHVVJbQw2ABDZOdu9NPxNNE3RyLqROssgQ7hOw58NKOSq4yPWYkY3LY3qk6S9Hov6P66OTrMyqEkZsHS/YZZMdjsuD2lA28eZv/FANye4neG+TVU+GdfMDhf1XbhPAYo4UklZYzISYo4nZXl1sRDlkZSEJIxjGwBLDcVd3VoYYy30maMxqHkiZkmIjJ06iCCx5Hkx5MBmpaOkmmdbgRqFCsracKAu8bBjpAydXLPgcHFQekHG4jaKqXFvOwaISZkQ6wGUnKrnIZgMjIABY92DzZY2S9IA8F1Gjm2mxtx/KjT2ksKNI30ZpNGtlj128hAGT2lZicYPMAHHdU+z0zKS6yZDMjxyyO+lkYqykFipwRz3B51R2sctwVDQ7NIcqZCukiPVqMhJYhEwNJyPHuAu+A3XWrLKGDCSeUhl5NhtIYeR05HlXC5RZzUf0kg7ie62mw9yt0jxJLYgWttU65nWONmY4RFJPgABk/Kmz0fcHaCzVpBpmuGaeUd4aQ5Cn7iaU/VrPby5hux1MV1GHDBtIKsToOcMhIJXUASARnHPBp06MdMZnuFtbpIy7q7RyxZCto06gyNkocMOTMDvy5VvyOGRkh+TzsPUE5RLn2LeiNo6050UUV6JchFJnpB/L8O/8Q/yt5qc6V+m/A7ic2r2wjZ4JWcrI5QENFJHzCtvlh3URQ8VE6H8OSafiySDUrywoR923j+YJyD3EZqgv+kN9FPJA1rDrijEjETsVCkMV30AknSRjHMcxzpt6C2Tw2s13K6M13i5wgIVV6lAqgkknZedYxAkgHMJYjNZpNFMbeW0TSViklie5kbA2mbToCgln9XOwAbbnUyC2n65LhXtnwzEJqdQz9VJCwzgkEKTkY2K8hvXfg6TfQYjHo62QCRtZIGZGMrn1W3yxxkEDv5VJHCxqhbQA0bOxOdRy6uG7WATqZyx2G/dXk3Vpjc/myAMTt99db55kAe8+42AuDcVzk33wuV6mv5tay/RnVwGDfR5IGDgmI9ozKjcolXIGQCQO6q7pLx2d7KWMwT9bcYUqsZdIlIUOodM6tlbc/afuGBUy842FcxRRtNKOaqQAmeXWOdl9m58q8Ja3Mm8sqxD8yDc++Rxv7lHtqSPlKYAGUNA437sz9rI6labiMk91vIJR6KX4trlHmDRoUdGZ1ZQudJBOR4qB7DTrb8et4WPVtA0MhLq0LwqFYLl1fLKu+CwcnvYHGBnm/AVOCZbknx6+QfJSB8qj3PRWFxhus37y2T8WBqdvK0GhBR1NUHMW95KbxDj/U2ss06iLWGWKLbrHJBCk+ZyGx9lRueeFbgXRC5NvHcJHrWQBk0OA6gZAO5XGfWBU535DFd7j0fRtuJpR4AhWA/h299erbotdQ/kbvHkA8Y9+hjn4VY+YU7h9LwDvBWjWVMbr4fA9fqus3E7pSHljkZos6HmtNbJ46XeLVjbnn31WdJtS8Ps4ySXYoSBuWPVnOw5kvINh34q0ujxYxSRmVHWRGQ4cZwwKndkDZwfzhVdx2K7ke3dbWRDbdobo41Bo2UjSckZjGxFYEkb5I7ObYEnIjqy6tpWkxJa76LG2wHrF/BTeh3R6e41EhokjzH28glgT1mAeb6tixGFxjcginHhVifocSlUGmXtHWygqJWDOWUYcsMntDTJntAasBb6J9NnRXhugLckySJPKjKgZ3ZyrqxXbW+RhhttkHBN7NcQiNtbwLBI2CkLtIZsjOnH2VPayi5yBuwGRXUG5Um/UAFTdKuFLayQ9WCY5JUKpqAw6yxN1alj6r52B2XBGQMYY7TiKskr3GEjM5RRNowANCANjK7yBiMk8+fIUn9JekjzSKkSrGgjkjCsNTaW6vUwCkqG0ppUbkKWO3IT+jnHI7iOe2uXBE2rDbKGEiAMoPINvqB2yGBGcGtjESzEtjJhlwOy7ff2TUsZlDLJFA0BBwQ2sEd2UKaeXgxFcekHEY7W36xgAqtHgBQcdtSdK+IUM23LGe6oh4RlhLci2VIm1hlRMuF1aTJJoQAA6XwBzA3wN1njvG/prtHr6iF0eNJHGRvpOSupdLPggFvVVcDBdgNBGXG40GqOlwts7U6Ktteiq3sjTySGNJpJDbJjL9X1jFTg+qvaAwNh4gEV84j6NpkBMUiS4BOjGhseW5BPtIp/MSwpHhlijjwm4GCuCiJqJGntFT7sd9cr2YKss7ImIY2McgbLFdGp87DA1AbZIOAa3xKMxi2eqy/hPENSksSca3kfbtJoUBWOMnkeZxgAAc6cRHJHZQwJtcT6IlxnaSY5kb9TU7/q0ndF+FlykeMpKRk7YKRflB8cKfvVqfRKxNzxQyHeOyTA85phv+zF/HVGraJpoodgu93gFmlJjbJKdtmjxKkdPLG2isksY4dc3VAwBUBZBEyAyauakatsbkk1V9EuKwtxdesLRFYHWITI0Zd3cF9IcAkhEX25NWcUvX3t1c7FdQt4/uw51n3zM/7IqTeWkUkbLOivEBqYOMgBdyd+WAM57qvGFrniQ6i9uKhEhDS0aHyT5RSt6MonHDIGcsTKGlUMxbSsjFo0BYk4VCoppqVaoooooizvprbCLiKSNnRdQ9Tnu1xszKvtZJHx92q+Ljl5bWP0UQ28kcUJjEhmdGKKmkEp1ZGoKPzsE+GafulQtxaTNdIHhjQyOpGfU7Qx+lkbHxrKeG9F1YdZcKx1dpbdpXkjiHcp1sdbDvY7Z5AVx62Q0r+eDrYrXFr3t1ZjYr0DefHN20230uvk/SiK2todw7mNNKA/ogZY/ZHz8KR+J9J7mYktM6juWMlAP2Tk/rE0+3XC7Xt6LO2bR6zukccSHGcNIVO/koYjvxUK14daStiO34fMwGSsEql/1VKqp97LVaiia1vOthcb53OH7XKkqHuccBkAtsF0h2nFJos9XLIuTk4c4JPMkZwT5nep0PTC7X+2LeTIh+enPzp5/wAlbOUbQhcEggF0IPeCARg+X/tUWb0f2p5dansfPu7QNZfyjRuNpGZ72hZbR1AF2Oy3Eqk4X0yvJpBGiRSNzxpYYHiSGwB501JwmRwTNO+T9mEmNV9mDqJ35k93IVK4dwuO3TREgQd+ObHxY8yfM1MBri1FWxzv0GBo7M/wupBTODf1XEntyVT/AEIw9W5uV9rI/wDvEavRtbgerNGw/wBJCc/FHUfu1ZCl/i/S76NKUkhYjGVZWB1Dv543B2Iz4eNaxGad2FoBPYPNbyiKIXcSB2nyU/rLkH8lC48VlZT8GUj96vLcUlBwbSU+aPE3y1A/KonRzjH02SXTJJFp0lUKRnIIwSeZJ155MNiNqvRw6fO0kbe2Jh8w/wDKuh8snLb4G95v42VL42O9sTu4el1XP0gRdnjuV9sEhHxUEVWy3/DZGy/UK/i6dU/xYKwq04d0gikXeWINqYYEg3AYgEasHBABHtqxEmRzyPbkVz3foOILXNO53481Zb+qAQWntH5S7b9Hbdhm2nlj3zmC4J8s7lhy2zUC/wChEpdnWdZSwGROgOSFCjJGRsqqPV7qZLvg8Mnrwxse46RqHmGG4PmDUM8WFsdFwxCn8nIctqHerlRs6+J9YYPPVi3FXVB/acSeoi/dtP28VFJSxf6jQB1gpUm4VLEuieGNFBysqEqiHnkmMFQB+mgHn31KPCJTCjYkDaHLSR4mSQkjqtIR8qAMgkLvmmqDpBbscLPET4awD8CQa5yWBizNbLnO7xKRok8So5CXwI2bkeYIus5WqG/S5uE77gH07cx2BUncnw6tdccLj3wRP0kjnjVYpjDOcHqm7Mm4wV0OyBsb7ZIONq7yXcsYTrWDSsCqRKAgflqkkCl8AAdx0gsBuWGO8bx3EQJCyRuMgOuQQfFWHy7jUH/JWBcmIPCSMZicrtucad15k91bx8sx3wyNIPf6LLqGTpMIKhcOnw93eSkFVLBdPqhY1HWae/dlC+ZTOBnFOnACeGcFe5mH1zq1xIMYJll9RPbkxxj2UoWnAW660sXdXtpZN8phiI8zNG2OywkxucDkeeaePSHL1j2loOUknXSD9CDDD4ymIfGuhRDnC+e98Ry7BkPyqlQcIbF1a9pUDgtl1NvFGTkqo1HxY7uT5lyxqN0nVntuoT17t0tx7JD9afdEJD7qthXjgEHX8RJO6Wce3I/WzDf3rCB/rK6KqJ2ghCKFUYVQAB4ADAr3RRWCsoooorKJc9I//dN7/wCHk/hNKl85CnScMSFU+DMwRT7iwNM/pLm08MuM8mCJ+3Iif8VLV5EWUgbHIIPmpDL7tQFed5Zc0SRYtLm/eF1KAEtkw629V74FwKORjK41JG7x28berGI2ZHkIPrSvIrnWcnBGOZzdX/CYpl0yRow8xuD3FWG6kdxBBFUvAuORxgo/1aO7Mjt6oZ3LSROx2WUSs2Acagy6c4OLq74rFGBrdcnZVByzHnhVG7HHcB3VyK81HxR11+m3Vssq8eHCldoTHKuTqbU8Dnvcookhdv0uryCe/V4AVJqKzl5yMDKs8so56XdVSKPI21LCDqHmh5Gl/p/bCSOJOugiIcuOufQDhSNtjyLfhU9XFz1W2NxsSBiO+y6NK8x05da+eSaGNfM1mkHBb4AGGXWP9DdAj4ah+FSDxbicHrpM33odY/aVT+NZPJN+hI0++K2HKH+5hWhA1xurJJBiSNHA7mUN+NIkfpIlQ4kjiLeGWQ/Ak/hVlb+kZPtwuPusrfjpqM8l1cZu1vcVIK+nfkT3hXQ4PHAeut4VWRN8JtrH2kxnGWHL9LBqx4lxDr0WKJjpmj1tKhAKxsDp05z235DbYBjzAzRR9OrQ82dT5xsf4c1KtOPWQzolgj1HJ5R5J7yDp38zVqKprIInMcxxOwkE26/wq74qaWQOa4AbQqt/RzF9maQD9JVP4BaY+F8Kjt00RLpGcnxY7ZJPedhXeC5RxlHVge9WDD5V0NcqernlGCVxt1K9DBCw4owvJNQuMcLW4haNts8mxnSw5N7jzHeMjvqdmvuKrMe5hDm5EKy8BzcLtCsdvuHyQsVlRlK7E4Ok+YbGCPOudrcsm8bsvflGI/CtoHhUC+4RbMC8sMGBzZkQY/Wxn516SPltrvpezu9FwpOTS3Nru9IfAOmElv2GHWRkliOTAscsQe/JJODzzzFaRZ3SSoroQysMgj/5se7FKtz0Xsmzpju4yT6yw3JXnzBeNlx58ql8F4LJbqTazpLGxPZkG2oZBw6HY52I093lUFeyCUc4AWO/qBAPlf2VvSvkjOEkOG43t5q9tF1cT4ev5rzOfYIWX/zBXb0gXbwcQjkQCcyW7L1OSrIkba3kDbjtEquCNyAB5LcwkkvIut6y2YRuInim5yFlLBXAGewvqOu+DscVOvbORWwssst5dlYUkk06hgE5woUBI11SHA3I8TVyjqRBCyBubzp1Zk7R1bVFUQmWR0hyaO/IdSn2HTa1dFZ3MIbl1w0BuedDnsPyxsSaafRtan6H9IYYe8drg+SucQj3QiMY9vtq64dwOKG2jt1QGONAoDDOcDmc8yeZqeiAAAAADYAchXoFy19oooosoooooig8c4NHd28kEoJSQYODggggqwPcysAwPiKy3gfGusMkMh+uiZlJO3WqrsglUeBKnI7jWmdKOOCztJrgjV1SEhc41NyRc92WIGfOvz9w3ps0eC0EUjBpGDZKsvWuXcA4bbUeXhiuXynSmois0XcNPfv7K1Sz8y+5OSfruzXLSBmjYjtMuCGA7nRsq4AHeMjuIqBa2l0w3SeJCAfqoIEZh4aklkYA+QBHjVDddP4poZI3jli6xHTWulwupSucZUnGc1fWvpSjIAzDn9LrYh8Skg+dceJlfBFgAPZ1Dcc1ZnfA94c22/3krDh7JoKxqVCMVKlWUg8zkNvk5zk880qdN3tnmRJpJY3RCQyIGXDHHaHrZyndTBw3jMUus9bAXZ3bSkqtgMxKjuOdOkcqU+ldzKLh9VnHLEoULI0LkkaQSetQjADFvZUNDC4VZ1Fr7Rfq26qzUSA0w0zt7yVIvAYW3S9tye4So8R+J1VYwcAv0GYZQ4HdFcZHwbSKqF4hZtsYHT/CuM/KVW/GukdtZndZbiJvGSJX+cRBr0bhJtv/AHNB/wCpXJaWbuBt4q4N3xSMdtJHA7mjjk/gyTVdPx0Akz2dtnxMTRN7zn+VdoC6AdVxGP2SPJH8nDCrOG74mB2SlwP0TE4/dKk1X+luxg4lnkpddrvs7zVInErJ92tXXzinJ+T4Ar0YbFtxNcwnwkjVx/szmp95xmQf51w+Jsd5hZPH7RDCoX9KcPfnayKe/qpiQPcxA+VSjFqA7g4O8T5LQ20JbxBHgPNeR0dibHV3lszd2vVEfmGNTo+CX8Y+qk1+UVwCPgxWoX0WwPK4uYyf7yIOB7erA/GvH+TkRwY721Zu4PmI/MmjnnRzj/cw+VggA2Dud63KszxPikG7rKR4NGHA96An4mvr+keeMfWxx5wdiHQn3En8K4pwK/TBidn/AMK4yPgWG3uqRa3/ABJZEWUTMrOoIeFWGCQDlgpxtnfNV3RQPzwxnsNvC6mD5W7Xj7+i0GIkgZ5kDaoX0WWd1ERCsxYiQqCLeNTo1qpOGmkbVpPIL7DqnrXHo5Oscq6j6yLbE7aVeF5GRW8DIs2oeOMcyM8KgOFssrBdzRlxOZ4BX68mzW7DqrGHoXbgbmZm73M8usnvOoMMewACqriFo9u7EvrwA4Y4DPFqCyCTGxaIsrK+MlTpPeS5E0rdJisjsRvohkg25F53iGB5p1QJ8M+RxvQTyzyGOUlzSDe+zLXdmue4BlnNyKq+lVoJIAhAOqWBQPNp41/Ake+tH4X0NtLeXrYogr4KglmbSDjIUMSFzgcqQ+Iwa3tkB9a6t/3ZBIfklatXa5FH/wA/E+S35R/e4BFFFFdpc9FFFFERRRRRFWdJODR3drLBKSEddyvMYIYEZ2yCAd9q/P8AwroE88McvXKgkUMFMZYgHlk6gM43xWkemjpTPbJBFA5j67rC7AKSVUKujtA4zrztvtzrMeGdO54USPTEyIqqoKsDhQANw3PA54qlWCpwD4ci+/q4qaExYv1b2UqX0bzD1Zom8Mhl/wDVVbc9CLtDtEH80dSPgSG/dq7g9Ju/bt8DxWTPyKj8asofSDan1utT2pn+EmuV8RylH02B3vcVc5ujfo4j3vCz+44RMuQ8Eox4xvj44waj29yYz2HMZ79DFT+6Qc1rUHSm1blcRjyZtP8AFipmI5R/ZyD9Vv8AnT5u9mUsRHveFn4Bjv25B74rKR0iuMYMzOvhIFkH+0BrwOKqdmt7Zh+jH1Z/aiK4+FaVN0Utcf5tEPurp/hxVfP0BtSOyJU+6+f4w1bs5VpT/Ejh6G61dQTjQg8fVIwuLZtjBLH5xz6vlKp/GvgtLVsESyRkf3sAY/tRMcfs00z+jYfYuCPvxhvmrL+FQZvR5cA9h4XHmWU/DSR86tMr6Z3Rkt23/wDQKgdSzDVnvgodu0y7w36ewzyRk/qzBRUlrm/ZTriS4XzSGbP+ryTUK46H3an8izDxRkP88/Kq2XhcsZ7cMiEd5jYfvYx86mAikP0lp4An7EKM42ZEOHf5qyuOIIo+v4fGniQJLf8ACvHXWLgDq7mPx0Okg/f3qHBx2ZCQk8g8usJH7JJHyrs3HpW/KCKX/Fhjb4EKD86k5kjS/wDyPgbha85f/A/yup4baEjRdlD/AKS3fP7SZA9tXnRyymFxHpvY5YwcuqzsxIAP2G7vwpc/pGNvXtoj/htLH/xMv7tWXAOMW1vKJeruA2CNOuN1GcZPqoar1Mcjo3AXOR1DT4WKkhcwPBNhnsv+VqAOAfAc/wCdUV3KpdntpbaQyDEsEjqUmGAAe/S4XbVggjAPIYjXHTS1likRZGVmRlGpGG5Ugb4I7/GmW06cWk3ZxnbkTE37oct+7Xm6eGopTzoa4HTh5rp1VRHJ9AsQqVL+TYfROIfdF2DH7M9djT5csbYxU+1tGJRpFRerGI4Y/Ui2IJGw1OQcasAAZAG5J6WqIZJ3jiEaFlC4TRqAjQlsYH22ce6qrinHHY9VajJMqQtMcaY3d1jwoPruC33Rg5zjFWn1E9QeYjAbe17C2vXmezrOm5aQxRRNEz77gr3g0QuOJQIN/ouqeQ9yko0cSn9I63bHgtabVdwLgMVpEIogcZJZics7H1mZjuWNWNekpacU8QjGxc2aUyvLyiiiirKhRRRRREUUUURL/TLoZFxGFY5WZCjakdMZU4IPMEEEHcezwrEOP+j9oLua3WUMIo0kDMuCwYOcYBO40Hfz5Cv0fWS9Mn/7UvPK1h/C4osFZkeik+UACNrUuMN3DTnOcAHtLUKfhEyKWaNgqnSTzAOrTjbv1beZrSLVPrIx3rCvd+cw/wDRXBYAYkG3buC/t+ueYfw0WqzYqw2KkEbYIII9oNeFABzgZrRbzhxdJpSjOsN8rMiqXLILeKMkL36dQPsBqHxGWwkRxqt0lYBQ2kKyFiFDEbHs51HPcKWRKUPFp0OVmlX2SNj4ZxVjB0zu1/ttXkyIfnpz86jcRsMyyNBDN9HLv1TBJGUoGIUh8HUCBnOe+qyUgNgnB8CcH4GoXwRP6TQe0BSNke3okjimuD0jTj144n9mpf5kfKp8HpJTHbgcH9B1P8QWkXFegtVH8l0rv4d1wp21s7f5LR4en9ocajIntjJ/g1VZQdJbZvVuIgTyBcKfg2DWS4r0TVR3IkB6JI99isN5TlGoBWxyWkco7SRyDzVX/EGq+46IWjbG3Qfcyn8BFZSq4ORsfEbH4irC247cJ6s8o/XY/jmoflM0f7UxHePAqT5hG7pxg++xPE3o9tj6pmj+64P8YY/OoVz6NB/Z3BH34wfmrD8Ko7fpzdr/AGiv99FP4YNWEPpJmHrxRP7NS/zanMcpx9F4Pd5ha87Rv1aR73FcpvRzcD1Xif3sp+akfOq+56JXaZzbuQO9NL/AKSflTFbek1CPrIHB/QdW/i0VZW/T+1bmZIz4NGT/AAFhWRU8ox9OMHs/B8lgw0jui+3b+Qs61PAcduEnu7UZ+GxqUekVwoH18vYIdSWJ0sucMNWdxkmtMj6S2sgwJ4jn7LHT8nxXToZ0dtZ+KyPohZIIY3CqF0mVpHPWYGxZVUfteOKtUtYaiTBJEWnW5/IChmpxG3Ex4IWl9HppXtYGnGJmiQybY7RUFtu7fuqwoorrqoiiiiiIooooiKKKKIisd6WyhuIcSIz2YokPtELv/wAYrYqxbjp/rnFPOWNfjDCv86LBXqAfXsd+zHEPZ2pjUPh9uTFZBicqAx8yIGU598lSrhtJnbvCfgrMPxryoxJCvcIpPkYAPkTWVquvB+kKQiZXjuD/AFiQ6kgkdOSj1lBGcjlU1+l1k3rtjH97DIuP20pp9GD5tpx4XU4+JDfgacMVhbWWVw9MbHAC3duABsNYUDw2OKnR31vNsskMnkHRv5mn6fh8bjDxow8GUEfMUv8AE/Rjw2dWDWkKFvtRKI2B8QUx/wC/fRLJZuOidpIctbQk+PVqD8QAar7n0eWTf2JX7skg+WrHyqbNPPw89XeqzQrhUvFBZGHJevAyUfGMseyeeRVrbTrIoaNg6kZDIQwIPgRkVlYSXN6K4CezLcL5Eow/gB+dV0/opfJ0XK47g0Rz7CQ/zxWk6fbVJfdJUD9Tbg3Vyc4hhIYjHMyN6qLuPWPuoiQrj0Z3YPZMLD77A/Ar/Oo8PRLRHdfSWEcsQiEYDg7uwwxAzqTDKO7v5VobcbuIyOv4dfR+aRiZR7TGSflUW+6SWEo0XJUZ+zcwOvw6xAM+w1hEoS9BowCRMwABJZlUgAb52xtVVZdFZZc4KghUOGyPyih1BwDjsFW/Wx3U5RcG4VI2lJ48E56sXXYznPqMxBHljHlXiC77d5cNJr+tkOshRlYVEYPZAHKPuAFFhI8vRydQh0htbFV0sNyAx2zjYhGIPhUabh0qetG/PT6pO45jbYnY8q0K2tQn0aNhkxoTkjvVVjJ8c/WGuUEi/wBXJzyln5+A3/31EWdPIBsSAfA7H509ehvhUknEkkTISBXaRhyIZSqofaxDY/Q8q1X0c8FVeF2/WorNMpmk1KDlpiZDkHwDAewUycP4XDAuiCKOJc50xoqDJ5nCgDNFtZSqKKKLKKKKKIiiiiiIooooiKxjpSnV8RvkbYySWsqjxVjEhPuaNq2eq7i/R22ugBcQRy6fVLqCVz+aeY9xoix+/c6L3uwhH+wB/E1IlX+sRf4Uv8cFOs3oksjqCm5jDesFuJCCMYwdZbu28aiSeiJNWUvrxdmAyY2IDEEgEpkbqO/O1FrZS/Rcv1N0RuDdy4PsWNT8GBHup0qr6N9H47K3WCMuyqWJZzlmZmLMzEAbkk91WlFsiiiiiL4VzzpauvRxYOzP1AjZuZhZ4snxPVld/OmaiiJRHoq4fnLRSP5STzOD7QzkUxcL4NDbJogijiXwRQo9+OdTKKIivjIDzAPtr7RRFQ9IeC2QgkluLa3dYkZyWiQ7KCTzHlWSWlpotEjKgFgiso5AyMC4HkNTVpHpVuCLDqRzuZY4f1SS8n+zR6Rbn1owMeszcu5VP82Wi1K53U2Glb8yLPvOs/yWq/i50wzoAcx2gUHzkLqQP9Wv/wA5TJF1LNyOuQJ7sxxt8MNUXij5ivDjdDGNh3BYn2/bNFhbrw+DRFGg5Kij4KBUiviHYV9ot0UUUURFFFFERRRRREUUUURFFFFERRRRREUUUURFFFFERRRRREm9K+mV7aylYeGSXEYx9aJPW2B7KIrvtuNwOVKz+l/iOf8AuiUe1bj/AKNa3RRFkEnpj4gP/pTj2rP/ANKolx6a7/H+ZLF5ukxHzC1tVfCKLC/PPGvS4931KzrAqxTLJ2CQ2yuh5kj1XbarKLjdtJPHpnjbCNyYfaZc+/CjY+NbkYFP2R8BUS84FbyrplgidT3NGpHzFEssUtb9DHB20BkbrHBYAqGV35ePWMoqNxbikKxTjWCzyjAU5JA6oE+GML3nurZj0F4fjH0K1xnOOpTGfhXkdAuHjlY2v+pT/lRYsqex9MPDpCA0rxE/3kbAD2uAUHtzTnFKGUMpDKwBBByCDuCCO6qdOhNgpBFnbAjkRCn/ACq6RcDAGB4UWy+0UUURFFFFERRRRREUUUURFFFFERRRRREUUUURFFFFERRRRREUUUURFFFFERRRRREUUUURFFFFERRRRREUUUURFFFFEX//2Q=="/>
          <p:cNvSpPr>
            <a:spLocks noChangeAspect="1" noChangeArrowheads="1"/>
          </p:cNvSpPr>
          <p:nvPr/>
        </p:nvSpPr>
        <p:spPr bwMode="auto">
          <a:xfrm>
            <a:off x="0" y="-1050925"/>
            <a:ext cx="2085975"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6" name="AutoShape 14" descr="data:image/jpeg;base64,/9j/4AAQSkZJRgABAQAAAQABAAD/2wCEAAkGBhQSERUUExQVFRUVGRoaGRgYGBwdHBogHRoYGhgdHBwcIyYgIB0jGhoZIC8gJScqLCwsICMxNTAqNSYrLCkBCQoKDgwOGg8PGikkHyQyLSwtLCotLjQxNCwpLSwsLCksNC0tLCw1LC0tKSwsLyo0LywqLCksLCwsNCwpLCwpLP/AABEIAOcA2wMBIgACEQEDEQH/xAAcAAACAwEBAQEAAAAAAAAAAAAABgQFBwMCAQj/xABQEAACAQMCAgYGBQgFCQcFAAABAgMABBESIQUxBhMiQVFhBzJxgZGhFCNCcrEzUmKCkqKywRUkQ1NzFjRjk6OzwtHTJTV0w9Lh8EVUZIOU/8QAGgEBAAIDAQAAAAAAAAAAAAAAAAMEAQIFBv/EADoRAAEDAgMDCgUDAwUBAAAAAAEAAgMEERIhMUFhgQUTMlFxkbHB0fAUFSKh4SMzQmKC8UNSkrLCJP/aAAwDAQACEQMRAD8A3CiiiiIooooiKKKKIiivhbFKvFPSZZxMY42a5lBwUt16wgjYhmHYX3kVgkDMomuis6f0gX0mertIYF7mnlLt5ExxjHu1++o0vGb+T1rzR/gQIv8AvetNUpOUKePV44Z+CtMo5n6N78lp1FZDcCQ/lr67J85xH8owlcUgix/nlx//AHTf9SoPmsGwOPBSfASDUjvWyUVklqFX1Lu4z53kjfJnI+VWBnuD6l5dL7DE38cbVr84pwbHEOCfAS7Ld60uis3HE75R2b3J/wBLBG38HV11j6U8RTmbOby0ywn4hpB8qmZynSu0f33UZo5h/FaHRSTD0/nXHW2LE/6CZH9+JOrP41YxekK0/tWkgxz66N0Ufr40fvVaZURSdFwPFQOje3pAhMtFR7LiEcyh4pEkU7hkYMD7xUip1oiiiiiIooooiKKKKIiiiisIiiiisoiiiiiIpY6TdOo7Z+piU3Fyf7NTgIDyaV+SL8WPcDXDp50te30W1vg3VwDpJ5RIPWlbxx3DvPsNJUVuttEVjGpjl2Z2wWP25ZpDnC95Y58FBOBXPq6zmbMYLvOg8yrdPT85dzjZo1PkvfFetucyX9wWjAJMKMY7dRz7QyDJy5uceQBrrYQkqFgi0xjlkdUm3guNRHgQuD40o3nTYg5gUSuv9tIp0qfGOLPYH6TEt4+FROC9Ibq5vLdXuJSGlQkBtIwDqYYTAI0g86pmhlmGKodfds+ysirjjOGJtt+1aMOCSE9ufAz6saKPcWfUfeNNdoujsIySGfPPrJJHHuVmKj3AVW9OekEltFGIsCSVtIJ+yMbkZ2zkqN9hknuqBbXd7Yw3E17IsoCoIlDZBclgQToUj7OeYwCRSOns27bC+m9SPmGKxubanqTTZ8Ghj/JwxJ9yNR+AqcE25fKswsujN9eotw9wV6wgqNbqdBPrLp2TbdV7xjJBNWvQa7aS94jKxJVXAGSTgCSb4dlFNTOhyJxXsoRNmBhtdPTRDvA94qPJwaAnJhiz4mNc/HGayzgPSmSDhc8+s9bLOERic6fqkdmGc8gWI7s4r5NZXXDjbXUkhHWOCwDsW/OZJM7MSmrxwQd+Rrb4U3Ixdm9Rmca4VqD8BiP94v3ZpVHwDAfKhuCj7Msq+9W/jUn50qdMOkFy90tlZkhgAXZThskatJJ9VVTSxPfqA7sNz6I9KZ1N1DdEl7dHky27Dq861JHMciDv374xUBpMTcRA7FuJ2h1hdNL8Lk7pFPkyEfNWwP2TUeWOVecZx4o2ofDZj7Aprl0F41NdWxln0atbKNClRgBe4k75Jqy47xhLWEyyBioKjCgEnUwUYBIHnz5A1Ukooy7Bhz3K2yc4cd8t6X24dA7sQgSXG7JmKYd4yV0yDl31ZWXGbyD1LjrV/MuBq2xyEq4fPm2uvvD+N2t6CEKvp3KOuGHnhvPvFev6Kz2oZMg9zHrF9zZ1D9ojyoGVMBtG89h9+iyTDKPqaO0K4tfSQij+twyQYxmRfrYt+/Ug1Ko8XVRTVYcRjnQSQyJIjcmRgwPvFZhJM8f5WNkH56duPv8AtABgNubKo865R2QDddA7QyN/awsBq82G6SfrA+6rTOVHR5VDbbxp74qu+gDheF19x1WuUUh8N6eyw9m9j1p/9xCpwP8AFh3ZfvIXHedNOtlfRzIskTq6MMqykEEeRFdeOVkrcTDcLmvjcw2cLLvRRRUq0RRRRREUUUURFFFFEWSySdfxG+uCc6ZBbJ4KsSqXA9srMT7KTemvFG2g5ayZZCM9odY6QLz5KiaiOWps86Z+jXq3B8bu5Pt+tNVXG+jqTlTI7wSrqjD9W0kUiBmdCWT8mQHIOrG+eeAa4EEjfjZS856DgupKx3wzA3tKsuBRItvEExgop27zjcnzzVPwThyf012Ngis5A5BjHpbHvfPtJrnZdE7oKVtr23Zc76JW259wU4NXHQnobPazvLOY90KjSzMSSysxOVHh86vuLWhxxao6XnmsYGaWzVp0x4TDdKkTzLFKNTx6iNxjDZB5ryzjcY8Mis9nvJX4WyFywS5VRk5wOpc4B56dWCPb4Vo3SHoZDeOryNIrKoXKMNwCSNmDDmTuMV9foZB9Ea1UFUY6tWcvr2w+e8jAGOWBjlUcUzGNAv8AhRSQve4n2VZ8NulNvHIp7HVqVPdgKD8sY91ZDwvgcs1nLeCQIqaiy5bLEKGIBG32sb99NVh6OZom1C4RyqShF0so1PFJGDzOndskjPvqVH0Xnh4Q9sqq8zEkhXGDqlU7M+kbIO/HKt2OYzouvchava+TpN0BSfHb6oeGxN6ks8pdcbHNxHD/AAKR76bvSvh0tYc4aSYkfs9X+Moqu6Q9GZksLJ0R+uth21QamUuVcsAoOSsoHLI3J5V04HBc8Qv47m4j0R2/IFGVSwyVCBt868OW7tAHhUhcCRJfIXUQBF2W1spnQtxLxXiEpHaRmQezrGQfuwrVJxSQfTOLuGGnqHjz3ZfqIce3XqFerTjX9GcQvQ8ZcSsWABxzd5Izv9nDkEjvB7xUIWTrwu4uJPWu5osHlrCyNKzAeDPqI8QAeWK2A+rFsNgFrf6cPVe60L0eW2jh8P6Wt/2nYj5Yqp9LN2Vs0VeckoH7KSN+IWpXQXpHA8MFqjN1sUC6gVIHZCq5Dcj2iPjVZ6TSHmsoWOFd2LHOMDVEjHPdhWaqrWn4jPerTiOYy3BU/Cmhjv5pLXPUxWsr57XMRDPrb41nv7/IVYdEHa34NcyodLfWlSBuGCJGp37wwqpjKwtxSKFtUPUkKchubxoO0OeDK4z34qzu5BFwBADgyFR7S0xdx+yrfCrT8wBvHqq7Da56gfRTIfSAbe1tzODNNIjOWyqYUyOsZOBzKjw7smrvhPVXkX0iDVAxJDYAwSMZ1L6rfeGG8xSfxjh01oLC7RdQigiRtiQpAYnVjkrCRhq7j54p+4BexParNGgjRw0hXYYOSZM42zqDbjnVWoYzDcDU+xZWIHOxWcdPd7qFI7RsFlAUnZXGdDeAB+y36Le4tzrxbpJbuZbRhG5OXjP5KbydR6rH+8Xfx1Dakew9JE5yJ0SeKTOqNwAQGOSuQMEAbYYHPjTLY8ZiKGSF2aAY1o5+sts95zu0P6WTp8SoOjnyUU1M7nIO734dytMqYpxgl79vvf3rT+jXSqO8VgAUljwJYm9ZCeR/SU74YbH3EVdVk1xA6yJcQMFuIvUJPZdT60T45o3vwcMOVaN0c4+l5brNHkZyrI3rI6nS6N5qwI8+Y2NdeirG1LL6Eahc+ppjA62zYVZ0UUVeVVFFFLfTzj0trbxtBoEks8UIZwWVdZwW0gjPLlkURRen3G5YzBbwOY5LhmLOMakjjALldQI1Fii5IONVI7dIARkX98FH2stpOOZDGPSR5irPifCLuedZpLqEusbRj+rMFAZgzEDruey9/dVTe8Xmgt04dJiSOAwpqiQr1iNFLoWUFiB2k1HBwdOO/BqSwyPeTiIGy33vkp45GtFsIJ3r1FIttaySxFpgxaUamGZGcjkQoxqby5mpN8bmNHI+jM0ZUSKpkOjOxycAbZBPgMk1VW6f9nWY55ayz75oSfnTNI0Yhu1OrW6XLFCHACu80iFkO0bsZcYYB222225VHSRTB75RiOIi53K/PO9mFrDYWBSPxjpS6BOtgt3LqTg5JXBK4JYHvDDbwofpBNCiO1i0aPjQyyugbw9Qbew4NSeF8FjnnjWRUXqJShjz6wKyyr2dsxa105xudS8hgu9xw9Vk60qrKoLElHklDBgy9WckhRv2FHgAKuup4IzYNPAn1VZr5ZLm/wBh6JT4Xxm8nAKW92i/ndahHu+kICR7K+p03k1PH9YrxkhhJCjacHBzokT4j20zWlrqm63AViX1qysJSpJWD7Q0rpXOGU5O4wc0n8Ta2XiDszAEygTam7JXMJGBnGANQb2VsyBjnEZ+PjdHPe1oN/fCyvYOljhVLKSCMhjbToMcxvhwNvOukXTaLOHaBSdgOu3P6ron41PnmZdT9Y00Uueyh0lRg46p48cx+cwJO6sD2a88SRVtymmQPPrRQ7a31mNzku7EDSkZbJbAC457VoaYHQn7egUvOOHD3vXa348rckf2jQw/cYn5VIHGY+8sv3kcfMrik3gPRZEhhaWyWWS4cMSVH1CEALnvzjtEdxJydhXeBUiu7gRa0iSEEqXdhqEtwpYBicAiLYDG1V54TEwvuDbhtt1lZjkL3AHK/wDnqCZJ3s7grr+jylTldWhivszuKkcR4ZDcoElRZEBDAZOAQCAQVPgSPfSFwjitwynrb2JHXR2ZIlPrQxS5OkoR+U089yp9lSbm6YANq4fctqUYVTq7RxnGp8AczWTBO06dzvUBYEsZF+vd+SmfhfRG2tpjNDGUcqUPaYjBKk4DE43UcqidKuhy3rIxleNkUquAGXc5yQcE93JhS+OMt2swqNBw3U3UiaT4HAXx8a6/5XFW0FbpDgHIMcuxG27Fqy0T4r4XX4HwJ8FkmLDY2tx9FZcM6BRw208Jcu066Wk0gYwOzpXJwFbtYJOT30uQejq8fq4Z5Y/oyMThXY7H1tKlRgsMjJO2Tz77qLpovLrmH+LAwHxUKKl2vS9XOEmtJD4CQofhl6yaiSO+K47QR5WWObifa32I9VU9JLTiRluYooy9tOFVRlCFXq1RgCzApnBz3d433qzv7ZrHgzox7axFSRy1Stg4J7gz7eyrb+nHABMDnxMbowH7RQ/KqDpzxAXNp1SMIz1iFhPmEEAMcK8gCE69B9buNI5hKWtFrX2butYewRhzs722qh6KdGopIBLIusvqwDnChWK9x3OQTUHj1qbGeOS3JUnUVB3AK4DA55owYAg+dSOGPf2ken6LI8eSVwhcDJ3w0WoYJ3quuoby9mH9XmJ5KOqdVUebMAB5kn/lV8A4ySclo+SI04a1v1ZbO9PnA7oMgCghGRJIwfsq+oFM+Mbo6/d0Vf8AQJzHxC5jHqSwxzEd2tWaNm8sqEz7KXeA22hUQFWWGIR61OQzl3eXSe9FJVQe86vCmLoDFr4hdSj1YooYf1iXlYe5Wj+NcilDRXvDNLenmrM5Jo24tb+q0KiiivQLkIpM9JbbWCY9a9j/AHUkf/hpzpM9In5Xhw//ACj/ALiasoilm54S89xxIR6esjhs5F15x2fpGoHAJ3QsOXPFMuaXpborJxIo2hnNjAXHNQ+rOPAkPpHgSKHRGi5yVIzD+jbduSqtq+/LCyQsc+4V9vOKRzFrW2KNEpV5ZUTRGWAAjSFFOdKlQ2dR3A3O9c5kP9FRgcwkAwNvVkjBHyrrHap9LZmLRozN1irjcR2zS4GBnOfzdziuNycbNe3+p3kunUtBLXHSzfvdcJ7UqqqspVwcx5VWOoHVkADUckb4OatG40shV52EJBAEiPIY5AeaSBSrDJJC788b76Sx8Pt0VQFRYZGXJXIZxjHrHmSNS5yTz5nnS70jsh9HlnKsoAkEykaCdLFOuQAnHIPz3XDDfY3r4jmonNAGSoOP8bSLXDZ4BmbVM8alNTHZY07wAOZ79Q3JZq72Xo+DJpM+mVQNSooKJkZC9xJA8x7MUtcLlZ7hHO5DCR2OMIMjU5zthMhvdWo9IbeO1jb6FG/Xq7HBfWJlZNckzKGORrOxwrF10jZqyGYrlSc7zOFttmaSLCS64exkXE1uGIcxOGjPa0nI5o4PM4wORJrz0h9IjTKqCEKoYMxLamONiEI0gZUlcnOQSNgabOKmPqpFjaWWOWGcNnQ7bDQk2Y9gkq6iAfzRgDBFZ90b4GLy6jgLFVbUzFSNQVUJ7OoEZ1aRy5E0daM3K0c7nWFwNlqh43rEMkQRoJsjrC5Tqyc6M5VgMnK9rGGwDzpXvmI/pBidZRFiDZQg6YcjBRVUjM3cOeah8P4hJYSTRaV0am1ROTgb7Mrb9lkxzGGGDsc58Xl+WsJJWCr104JCjC4M6jYeGhKqVVixrR/JzfG/kphE9pD36YSR3fle+jfADKVDNpjLMgOrDuyKCxGUYEDluV3BGdsH7e/RIUmxLJJPCzLHs27pqUhlCAaQwKk5IIORvtU6146y28MELaCsatJIuCdTMxZFyCAcgliRnDDGOdU54UuCdMjIuA7lyVVj6oYk51Hnk+WcZGbSrP5wt+gjipUFwkjGRQpYKyEiTSVJ7SNqAIZRk9lhvn7JFVb3sRnKiVzqAJPV5OoBV2yyDBUA5GR4Zzt84lwxVGpeWQCDvzOMjO/M8uVTej3R6IW0t1dZUPIUXOxVFYq2C+OrZmUgvzVFJGknImjkwm7SR2W8wfBVpQ9xMb2777PLivgC/wB4x/8A1Ef8bVCvHVVJbQw2ABDZOdu9NPxNNE3RyLqROssgQ7hOw58NKOSq4yPWYkY3LY3qk6S9Hov6P66OTrMyqEkZsHS/YZZMdjsuD2lA28eZv/FANye4neG+TVU+GdfMDhf1XbhPAYo4UklZYzISYo4nZXl1sRDlkZSEJIxjGwBLDcVd3VoYYy30maMxqHkiZkmIjJ06iCCx5Hkx5MBmpaOkmmdbgRqFCsracKAu8bBjpAydXLPgcHFQekHG4jaKqXFvOwaISZkQ6wGUnKrnIZgMjIABY92DzZY2S9IA8F1Gjm2mxtx/KjT2ksKNI30ZpNGtlj128hAGT2lZicYPMAHHdU+z0zKS6yZDMjxyyO+lkYqykFipwRz3B51R2sctwVDQ7NIcqZCukiPVqMhJYhEwNJyPHuAu+A3XWrLKGDCSeUhl5NhtIYeR05HlXC5RZzUf0kg7ie62mw9yt0jxJLYgWttU65nWONmY4RFJPgABk/Kmz0fcHaCzVpBpmuGaeUd4aQ5Cn7iaU/VrPby5hux1MV1GHDBtIKsToOcMhIJXUASARnHPBp06MdMZnuFtbpIy7q7RyxZCto06gyNkocMOTMDvy5VvyOGRkh+TzsPUE5RLn2LeiNo6050UUV6JchFJnpB/L8O/8Q/yt5qc6V+m/A7ic2r2wjZ4JWcrI5QENFJHzCtvlh3URQ8VE6H8OSafiySDUrywoR923j+YJyD3EZqgv+kN9FPJA1rDrijEjETsVCkMV30AknSRjHMcxzpt6C2Tw2s13K6M13i5wgIVV6lAqgkknZedYxAkgHMJYjNZpNFMbeW0TSViklie5kbA2mbToCgln9XOwAbbnUyC2n65LhXtnwzEJqdQz9VJCwzgkEKTkY2K8hvXfg6TfQYjHo62QCRtZIGZGMrn1W3yxxkEDv5VJHCxqhbQA0bOxOdRy6uG7WATqZyx2G/dXk3Vpjc/myAMTt99db55kAe8+42AuDcVzk33wuV6mv5tay/RnVwGDfR5IGDgmI9ozKjcolXIGQCQO6q7pLx2d7KWMwT9bcYUqsZdIlIUOodM6tlbc/afuGBUy842FcxRRtNKOaqQAmeXWOdl9m58q8Ja3Mm8sqxD8yDc++Rxv7lHtqSPlKYAGUNA437sz9rI6labiMk91vIJR6KX4trlHmDRoUdGZ1ZQudJBOR4qB7DTrb8et4WPVtA0MhLq0LwqFYLl1fLKu+CwcnvYHGBnm/AVOCZbknx6+QfJSB8qj3PRWFxhus37y2T8WBqdvK0GhBR1NUHMW95KbxDj/U2ss06iLWGWKLbrHJBCk+ZyGx9lRueeFbgXRC5NvHcJHrWQBk0OA6gZAO5XGfWBU535DFd7j0fRtuJpR4AhWA/h299erbotdQ/kbvHkA8Y9+hjn4VY+YU7h9LwDvBWjWVMbr4fA9fqus3E7pSHljkZos6HmtNbJ46XeLVjbnn31WdJtS8Ps4ySXYoSBuWPVnOw5kvINh34q0ujxYxSRmVHWRGQ4cZwwKndkDZwfzhVdx2K7ke3dbWRDbdobo41Bo2UjSckZjGxFYEkb5I7ObYEnIjqy6tpWkxJa76LG2wHrF/BTeh3R6e41EhokjzH28glgT1mAeb6tixGFxjcginHhVifocSlUGmXtHWygqJWDOWUYcsMntDTJntAasBb6J9NnRXhugLckySJPKjKgZ3ZyrqxXbW+RhhttkHBN7NcQiNtbwLBI2CkLtIZsjOnH2VPayi5yBuwGRXUG5Um/UAFTdKuFLayQ9WCY5JUKpqAw6yxN1alj6r52B2XBGQMYY7TiKskr3GEjM5RRNowANCANjK7yBiMk8+fIUn9JekjzSKkSrGgjkjCsNTaW6vUwCkqG0ppUbkKWO3IT+jnHI7iOe2uXBE2rDbKGEiAMoPINvqB2yGBGcGtjESzEtjJhlwOy7ff2TUsZlDLJFA0BBwQ2sEd2UKaeXgxFcekHEY7W36xgAqtHgBQcdtSdK+IUM23LGe6oh4RlhLci2VIm1hlRMuF1aTJJoQAA6XwBzA3wN1njvG/prtHr6iF0eNJHGRvpOSupdLPggFvVVcDBdgNBGXG40GqOlwts7U6Ktteiq3sjTySGNJpJDbJjL9X1jFTg+qvaAwNh4gEV84j6NpkBMUiS4BOjGhseW5BPtIp/MSwpHhlijjwm4GCuCiJqJGntFT7sd9cr2YKss7ImIY2McgbLFdGp87DA1AbZIOAa3xKMxi2eqy/hPENSksSca3kfbtJoUBWOMnkeZxgAAc6cRHJHZQwJtcT6IlxnaSY5kb9TU7/q0ndF+FlykeMpKRk7YKRflB8cKfvVqfRKxNzxQyHeOyTA85phv+zF/HVGraJpoodgu93gFmlJjbJKdtmjxKkdPLG2isksY4dc3VAwBUBZBEyAyauakatsbkk1V9EuKwtxdesLRFYHWITI0Zd3cF9IcAkhEX25NWcUvX3t1c7FdQt4/uw51n3zM/7IqTeWkUkbLOivEBqYOMgBdyd+WAM57qvGFrniQ6i9uKhEhDS0aHyT5RSt6MonHDIGcsTKGlUMxbSsjFo0BYk4VCoppqVaoooooizvprbCLiKSNnRdQ9Tnu1xszKvtZJHx92q+Ljl5bWP0UQ28kcUJjEhmdGKKmkEp1ZGoKPzsE+GafulQtxaTNdIHhjQyOpGfU7Qx+lkbHxrKeG9F1YdZcKx1dpbdpXkjiHcp1sdbDvY7Z5AVx62Q0r+eDrYrXFr3t1ZjYr0DefHN20230uvk/SiK2todw7mNNKA/ogZY/ZHz8KR+J9J7mYktM6juWMlAP2Tk/rE0+3XC7Xt6LO2bR6zukccSHGcNIVO/koYjvxUK14daStiO34fMwGSsEql/1VKqp97LVaiia1vOthcb53OH7XKkqHuccBkAtsF0h2nFJos9XLIuTk4c4JPMkZwT5nep0PTC7X+2LeTIh+enPzp5/wAlbOUbQhcEggF0IPeCARg+X/tUWb0f2p5dansfPu7QNZfyjRuNpGZ72hZbR1AF2Oy3Eqk4X0yvJpBGiRSNzxpYYHiSGwB501JwmRwTNO+T9mEmNV9mDqJ35k93IVK4dwuO3TREgQd+ObHxY8yfM1MBri1FWxzv0GBo7M/wupBTODf1XEntyVT/AEIw9W5uV9rI/wDvEavRtbgerNGw/wBJCc/FHUfu1ZCl/i/S76NKUkhYjGVZWB1Dv543B2Iz4eNaxGad2FoBPYPNbyiKIXcSB2nyU/rLkH8lC48VlZT8GUj96vLcUlBwbSU+aPE3y1A/KonRzjH02SXTJJFp0lUKRnIIwSeZJ155MNiNqvRw6fO0kbe2Jh8w/wDKuh8snLb4G95v42VL42O9sTu4el1XP0gRdnjuV9sEhHxUEVWy3/DZGy/UK/i6dU/xYKwq04d0gikXeWINqYYEg3AYgEasHBABHtqxEmRzyPbkVz3foOILXNO53481Zb+qAQWntH5S7b9Hbdhm2nlj3zmC4J8s7lhy2zUC/wChEpdnWdZSwGROgOSFCjJGRsqqPV7qZLvg8Mnrwxse46RqHmGG4PmDUM8WFsdFwxCn8nIctqHerlRs6+J9YYPPVi3FXVB/acSeoi/dtP28VFJSxf6jQB1gpUm4VLEuieGNFBysqEqiHnkmMFQB+mgHn31KPCJTCjYkDaHLSR4mSQkjqtIR8qAMgkLvmmqDpBbscLPET4awD8CQa5yWBizNbLnO7xKRok8So5CXwI2bkeYIus5WqG/S5uE77gH07cx2BUncnw6tdccLj3wRP0kjnjVYpjDOcHqm7Mm4wV0OyBsb7ZIONq7yXcsYTrWDSsCqRKAgflqkkCl8AAdx0gsBuWGO8bx3EQJCyRuMgOuQQfFWHy7jUH/JWBcmIPCSMZicrtucad15k91bx8sx3wyNIPf6LLqGTpMIKhcOnw93eSkFVLBdPqhY1HWae/dlC+ZTOBnFOnACeGcFe5mH1zq1xIMYJll9RPbkxxj2UoWnAW660sXdXtpZN8phiI8zNG2OywkxucDkeeaePSHL1j2loOUknXSD9CDDD4ymIfGuhRDnC+e98Ry7BkPyqlQcIbF1a9pUDgtl1NvFGTkqo1HxY7uT5lyxqN0nVntuoT17t0tx7JD9afdEJD7qthXjgEHX8RJO6Wce3I/WzDf3rCB/rK6KqJ2ghCKFUYVQAB4ADAr3RRWCsoooorKJc9I//dN7/wCHk/hNKl85CnScMSFU+DMwRT7iwNM/pLm08MuM8mCJ+3Iif8VLV5EWUgbHIIPmpDL7tQFed5Zc0SRYtLm/eF1KAEtkw629V74FwKORjK41JG7x28berGI2ZHkIPrSvIrnWcnBGOZzdX/CYpl0yRow8xuD3FWG6kdxBBFUvAuORxgo/1aO7Mjt6oZ3LSROx2WUSs2Acagy6c4OLq74rFGBrdcnZVByzHnhVG7HHcB3VyK81HxR11+m3Vssq8eHCldoTHKuTqbU8Dnvcookhdv0uryCe/V4AVJqKzl5yMDKs8so56XdVSKPI21LCDqHmh5Gl/p/bCSOJOugiIcuOufQDhSNtjyLfhU9XFz1W2NxsSBiO+y6NK8x05da+eSaGNfM1mkHBb4AGGXWP9DdAj4ah+FSDxbicHrpM33odY/aVT+NZPJN+hI0++K2HKH+5hWhA1xurJJBiSNHA7mUN+NIkfpIlQ4kjiLeGWQ/Ak/hVlb+kZPtwuPusrfjpqM8l1cZu1vcVIK+nfkT3hXQ4PHAeut4VWRN8JtrH2kxnGWHL9LBqx4lxDr0WKJjpmj1tKhAKxsDp05z235DbYBjzAzRR9OrQ82dT5xsf4c1KtOPWQzolgj1HJ5R5J7yDp38zVqKprIInMcxxOwkE26/wq74qaWQOa4AbQqt/RzF9maQD9JVP4BaY+F8Kjt00RLpGcnxY7ZJPedhXeC5RxlHVge9WDD5V0NcqernlGCVxt1K9DBCw4owvJNQuMcLW4haNts8mxnSw5N7jzHeMjvqdmvuKrMe5hDm5EKy8BzcLtCsdvuHyQsVlRlK7E4Ok+YbGCPOudrcsm8bsvflGI/CtoHhUC+4RbMC8sMGBzZkQY/Wxn516SPltrvpezu9FwpOTS3Nru9IfAOmElv2GHWRkliOTAscsQe/JJODzzzFaRZ3SSoroQysMgj/5se7FKtz0Xsmzpju4yT6yw3JXnzBeNlx58ql8F4LJbqTazpLGxPZkG2oZBw6HY52I093lUFeyCUc4AWO/qBAPlf2VvSvkjOEkOG43t5q9tF1cT4ev5rzOfYIWX/zBXb0gXbwcQjkQCcyW7L1OSrIkba3kDbjtEquCNyAB5LcwkkvIut6y2YRuInim5yFlLBXAGewvqOu+DscVOvbORWwssst5dlYUkk06hgE5woUBI11SHA3I8TVyjqRBCyBubzp1Zk7R1bVFUQmWR0hyaO/IdSn2HTa1dFZ3MIbl1w0BuedDnsPyxsSaafRtan6H9IYYe8drg+SucQj3QiMY9vtq64dwOKG2jt1QGONAoDDOcDmc8yeZqeiAAAAADYAchXoFy19oooosoooooig8c4NHd28kEoJSQYODggggqwPcysAwPiKy3gfGusMkMh+uiZlJO3WqrsglUeBKnI7jWmdKOOCztJrgjV1SEhc41NyRc92WIGfOvz9w3ps0eC0EUjBpGDZKsvWuXcA4bbUeXhiuXynSmois0XcNPfv7K1Sz8y+5OSfruzXLSBmjYjtMuCGA7nRsq4AHeMjuIqBa2l0w3SeJCAfqoIEZh4aklkYA+QBHjVDddP4poZI3jli6xHTWulwupSucZUnGc1fWvpSjIAzDn9LrYh8Skg+dceJlfBFgAPZ1Dcc1ZnfA94c22/3krDh7JoKxqVCMVKlWUg8zkNvk5zk880qdN3tnmRJpJY3RCQyIGXDHHaHrZyndTBw3jMUus9bAXZ3bSkqtgMxKjuOdOkcqU+ldzKLh9VnHLEoULI0LkkaQSetQjADFvZUNDC4VZ1Fr7Rfq26qzUSA0w0zt7yVIvAYW3S9tye4So8R+J1VYwcAv0GYZQ4HdFcZHwbSKqF4hZtsYHT/CuM/KVW/GukdtZndZbiJvGSJX+cRBr0bhJtv/AHNB/wCpXJaWbuBt4q4N3xSMdtJHA7mjjk/gyTVdPx0Akz2dtnxMTRN7zn+VdoC6AdVxGP2SPJH8nDCrOG74mB2SlwP0TE4/dKk1X+luxg4lnkpddrvs7zVInErJ92tXXzinJ+T4Ar0YbFtxNcwnwkjVx/szmp95xmQf51w+Jsd5hZPH7RDCoX9KcPfnayKe/qpiQPcxA+VSjFqA7g4O8T5LQ20JbxBHgPNeR0dibHV3lszd2vVEfmGNTo+CX8Y+qk1+UVwCPgxWoX0WwPK4uYyf7yIOB7erA/GvH+TkRwY721Zu4PmI/MmjnnRzj/cw+VggA2Dud63KszxPikG7rKR4NGHA96An4mvr+keeMfWxx5wdiHQn3En8K4pwK/TBidn/AMK4yPgWG3uqRa3/ABJZEWUTMrOoIeFWGCQDlgpxtnfNV3RQPzwxnsNvC6mD5W7Xj7+i0GIkgZ5kDaoX0WWd1ERCsxYiQqCLeNTo1qpOGmkbVpPIL7DqnrXHo5Oscq6j6yLbE7aVeF5GRW8DIs2oeOMcyM8KgOFssrBdzRlxOZ4BX68mzW7DqrGHoXbgbmZm73M8usnvOoMMewACqriFo9u7EvrwA4Y4DPFqCyCTGxaIsrK+MlTpPeS5E0rdJisjsRvohkg25F53iGB5p1QJ8M+RxvQTyzyGOUlzSDe+zLXdmue4BlnNyKq+lVoJIAhAOqWBQPNp41/Ake+tH4X0NtLeXrYogr4KglmbSDjIUMSFzgcqQ+Iwa3tkB9a6t/3ZBIfklatXa5FH/wA/E+S35R/e4BFFFFdpc9FFFFERRRRRFWdJODR3drLBKSEddyvMYIYEZ2yCAd9q/P8AwroE88McvXKgkUMFMZYgHlk6gM43xWkemjpTPbJBFA5j67rC7AKSVUKujtA4zrztvtzrMeGdO54USPTEyIqqoKsDhQANw3PA54qlWCpwD4ci+/q4qaExYv1b2UqX0bzD1Zom8Mhl/wDVVbc9CLtDtEH80dSPgSG/dq7g9Ju/bt8DxWTPyKj8asofSDan1utT2pn+EmuV8RylH02B3vcVc5ujfo4j3vCz+44RMuQ8Eox4xvj44waj29yYz2HMZ79DFT+6Qc1rUHSm1blcRjyZtP8AFipmI5R/ZyD9Vv8AnT5u9mUsRHveFn4Bjv25B74rKR0iuMYMzOvhIFkH+0BrwOKqdmt7Zh+jH1Z/aiK4+FaVN0Utcf5tEPurp/hxVfP0BtSOyJU+6+f4w1bs5VpT/Ejh6G61dQTjQg8fVIwuLZtjBLH5xz6vlKp/GvgtLVsESyRkf3sAY/tRMcfs00z+jYfYuCPvxhvmrL+FQZvR5cA9h4XHmWU/DSR86tMr6Z3Rkt23/wDQKgdSzDVnvgodu0y7w36ewzyRk/qzBRUlrm/ZTriS4XzSGbP+ryTUK46H3an8izDxRkP88/Kq2XhcsZ7cMiEd5jYfvYx86mAikP0lp4An7EKM42ZEOHf5qyuOIIo+v4fGniQJLf8ACvHXWLgDq7mPx0Okg/f3qHBx2ZCQk8g8usJH7JJHyrs3HpW/KCKX/Fhjb4EKD86k5kjS/wDyPgbha85f/A/yup4baEjRdlD/AKS3fP7SZA9tXnRyymFxHpvY5YwcuqzsxIAP2G7vwpc/pGNvXtoj/htLH/xMv7tWXAOMW1vKJeruA2CNOuN1GcZPqoar1Mcjo3AXOR1DT4WKkhcwPBNhnsv+VqAOAfAc/wCdUV3KpdntpbaQyDEsEjqUmGAAe/S4XbVggjAPIYjXHTS1likRZGVmRlGpGG5Ugb4I7/GmW06cWk3ZxnbkTE37oct+7Xm6eGopTzoa4HTh5rp1VRHJ9AsQqVL+TYfROIfdF2DH7M9djT5csbYxU+1tGJRpFRerGI4Y/Ui2IJGw1OQcasAAZAG5J6WqIZJ3jiEaFlC4TRqAjQlsYH22ce6qrinHHY9VajJMqQtMcaY3d1jwoPruC33Rg5zjFWn1E9QeYjAbe17C2vXmezrOm5aQxRRNEz77gr3g0QuOJQIN/ouqeQ9yko0cSn9I63bHgtabVdwLgMVpEIogcZJZics7H1mZjuWNWNekpacU8QjGxc2aUyvLyiiiirKhRRRRREUUUURL/TLoZFxGFY5WZCjakdMZU4IPMEEEHcezwrEOP+j9oLua3WUMIo0kDMuCwYOcYBO40Hfz5Cv0fWS9Mn/7UvPK1h/C4osFZkeik+UACNrUuMN3DTnOcAHtLUKfhEyKWaNgqnSTzAOrTjbv1beZrSLVPrIx3rCvd+cw/wDRXBYAYkG3buC/t+ueYfw0WqzYqw2KkEbYIII9oNeFABzgZrRbzhxdJpSjOsN8rMiqXLILeKMkL36dQPsBqHxGWwkRxqt0lYBQ2kKyFiFDEbHs51HPcKWRKUPFp0OVmlX2SNj4ZxVjB0zu1/ttXkyIfnpz86jcRsMyyNBDN9HLv1TBJGUoGIUh8HUCBnOe+qyUgNgnB8CcH4GoXwRP6TQe0BSNke3okjimuD0jTj144n9mpf5kfKp8HpJTHbgcH9B1P8QWkXFegtVH8l0rv4d1wp21s7f5LR4en9ocajIntjJ/g1VZQdJbZvVuIgTyBcKfg2DWS4r0TVR3IkB6JI99isN5TlGoBWxyWkco7SRyDzVX/EGq+46IWjbG3Qfcyn8BFZSq4ORsfEbH4irC247cJ6s8o/XY/jmoflM0f7UxHePAqT5hG7pxg++xPE3o9tj6pmj+64P8YY/OoVz6NB/Z3BH34wfmrD8Ko7fpzdr/AGiv99FP4YNWEPpJmHrxRP7NS/zanMcpx9F4Pd5ha87Rv1aR73FcpvRzcD1Xif3sp+akfOq+56JXaZzbuQO9NL/AKSflTFbek1CPrIHB/QdW/i0VZW/T+1bmZIz4NGT/AAFhWRU8ox9OMHs/B8lgw0jui+3b+Qs61PAcduEnu7UZ+GxqUekVwoH18vYIdSWJ0sucMNWdxkmtMj6S2sgwJ4jn7LHT8nxXToZ0dtZ+KyPohZIIY3CqF0mVpHPWYGxZVUfteOKtUtYaiTBJEWnW5/IChmpxG3Ex4IWl9HppXtYGnGJmiQybY7RUFtu7fuqwoorrqoiiiiiIooooiKKKKIisd6WyhuIcSIz2YokPtELv/wAYrYqxbjp/rnFPOWNfjDCv86LBXqAfXsd+zHEPZ2pjUPh9uTFZBicqAx8yIGU598lSrhtJnbvCfgrMPxryoxJCvcIpPkYAPkTWVquvB+kKQiZXjuD/AFiQ6kgkdOSj1lBGcjlU1+l1k3rtjH97DIuP20pp9GD5tpx4XU4+JDfgacMVhbWWVw9MbHAC3duABsNYUDw2OKnR31vNsskMnkHRv5mn6fh8bjDxow8GUEfMUv8AE/Rjw2dWDWkKFvtRKI2B8QUx/wC/fRLJZuOidpIctbQk+PVqD8QAar7n0eWTf2JX7skg+WrHyqbNPPw89XeqzQrhUvFBZGHJevAyUfGMseyeeRVrbTrIoaNg6kZDIQwIPgRkVlYSXN6K4CezLcL5Eow/gB+dV0/opfJ0XK47g0Rz7CQ/zxWk6fbVJfdJUD9Tbg3Vyc4hhIYjHMyN6qLuPWPuoiQrj0Z3YPZMLD77A/Ar/Oo8PRLRHdfSWEcsQiEYDg7uwwxAzqTDKO7v5VobcbuIyOv4dfR+aRiZR7TGSflUW+6SWEo0XJUZ+zcwOvw6xAM+w1hEoS9BowCRMwABJZlUgAb52xtVVZdFZZc4KghUOGyPyih1BwDjsFW/Wx3U5RcG4VI2lJ48E56sXXYznPqMxBHljHlXiC77d5cNJr+tkOshRlYVEYPZAHKPuAFFhI8vRydQh0htbFV0sNyAx2zjYhGIPhUabh0qetG/PT6pO45jbYnY8q0K2tQn0aNhkxoTkjvVVjJ8c/WGuUEi/wBXJzyln5+A3/31EWdPIBsSAfA7H509ehvhUknEkkTISBXaRhyIZSqofaxDY/Q8q1X0c8FVeF2/WorNMpmk1KDlpiZDkHwDAewUycP4XDAuiCKOJc50xoqDJ5nCgDNFtZSqKKKLKKKKKIiiiiiIooooiKxjpSnV8RvkbYySWsqjxVjEhPuaNq2eq7i/R22ugBcQRy6fVLqCVz+aeY9xoix+/c6L3uwhH+wB/E1IlX+sRf4Uv8cFOs3oksjqCm5jDesFuJCCMYwdZbu28aiSeiJNWUvrxdmAyY2IDEEgEpkbqO/O1FrZS/Rcv1N0RuDdy4PsWNT8GBHup0qr6N9H47K3WCMuyqWJZzlmZmLMzEAbkk91WlFsiiiiiL4VzzpauvRxYOzP1AjZuZhZ4snxPVld/OmaiiJRHoq4fnLRSP5STzOD7QzkUxcL4NDbJogijiXwRQo9+OdTKKIivjIDzAPtr7RRFQ9IeC2QgkluLa3dYkZyWiQ7KCTzHlWSWlpotEjKgFgiso5AyMC4HkNTVpHpVuCLDqRzuZY4f1SS8n+zR6Rbn1owMeszcu5VP82Wi1K53U2Glb8yLPvOs/yWq/i50wzoAcx2gUHzkLqQP9Wv/wA5TJF1LNyOuQJ7sxxt8MNUXij5ivDjdDGNh3BYn2/bNFhbrw+DRFGg5Kij4KBUiviHYV9ot0UUUURFFFFERRRRREUUUURFFFFERRRRREUUUURFFFFERRRRREm9K+mV7aylYeGSXEYx9aJPW2B7KIrvtuNwOVKz+l/iOf8AuiUe1bj/AKNa3RRFkEnpj4gP/pTj2rP/ANKolx6a7/H+ZLF5ukxHzC1tVfCKLC/PPGvS4931KzrAqxTLJ2CQ2yuh5kj1XbarKLjdtJPHpnjbCNyYfaZc+/CjY+NbkYFP2R8BUS84FbyrplgidT3NGpHzFEssUtb9DHB20BkbrHBYAqGV35ePWMoqNxbikKxTjWCzyjAU5JA6oE+GML3nurZj0F4fjH0K1xnOOpTGfhXkdAuHjlY2v+pT/lRYsqex9MPDpCA0rxE/3kbAD2uAUHtzTnFKGUMpDKwBBByCDuCCO6qdOhNgpBFnbAjkRCn/ACq6RcDAGB4UWy+0UUURFFFFERRRRREUUUURFFFFERRRRREUUUURFFFFERRRRREUUUURFFFFERRRRREUUUURFFFFERRRRREUUUURFFFFEX//2Q=="/>
          <p:cNvSpPr>
            <a:spLocks noChangeAspect="1" noChangeArrowheads="1"/>
          </p:cNvSpPr>
          <p:nvPr/>
        </p:nvSpPr>
        <p:spPr bwMode="auto">
          <a:xfrm>
            <a:off x="0" y="-1050925"/>
            <a:ext cx="2085975" cy="22002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1371600" y="4495800"/>
            <a:ext cx="5486399" cy="52322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5400000" scaled="1"/>
          </a:gradFill>
        </p:spPr>
        <p:txBody>
          <a:bodyPr wrap="squar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School Age Services Program </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6858000" cy="41910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aby_FamilyLife_Main_Silo.png"/>
          <p:cNvPicPr>
            <a:picLocks noChangeAspect="1"/>
          </p:cNvPicPr>
          <p:nvPr/>
        </p:nvPicPr>
        <p:blipFill>
          <a:blip r:embed="rId2" cstate="print"/>
          <a:stretch>
            <a:fillRect/>
          </a:stretch>
        </p:blipFill>
        <p:spPr>
          <a:xfrm>
            <a:off x="3886200" y="457200"/>
            <a:ext cx="2520459" cy="3276599"/>
          </a:xfrm>
          <a:prstGeom prst="rect">
            <a:avLst/>
          </a:prstGeom>
        </p:spPr>
      </p:pic>
      <p:sp>
        <p:nvSpPr>
          <p:cNvPr id="5" name="Rectangle 4"/>
          <p:cNvSpPr/>
          <p:nvPr/>
        </p:nvSpPr>
        <p:spPr>
          <a:xfrm>
            <a:off x="0" y="0"/>
            <a:ext cx="6858000" cy="400110"/>
          </a:xfrm>
          <a:prstGeom prst="rect">
            <a:avLst/>
          </a:prstGeom>
        </p:spPr>
        <p:txBody>
          <a:bodyPr wrap="square">
            <a:spAutoFit/>
          </a:bodyPr>
          <a:lstStyle/>
          <a:p>
            <a:pPr algn="ctr"/>
            <a:r>
              <a:rPr lang="en-US" sz="2000" dirty="0" smtClean="0">
                <a:solidFill>
                  <a:schemeClr val="bg1"/>
                </a:solidFill>
                <a:latin typeface="Times New Roman" pitchFamily="18" charset="0"/>
                <a:cs typeface="Times New Roman" pitchFamily="18" charset="0"/>
              </a:rPr>
              <a:t> CYS </a:t>
            </a:r>
            <a:r>
              <a:rPr lang="en-US" sz="2000" dirty="0" smtClean="0">
                <a:solidFill>
                  <a:schemeClr val="bg1"/>
                </a:solidFill>
                <a:latin typeface="Cooper Black" pitchFamily="18" charset="0"/>
                <a:cs typeface="Times New Roman" pitchFamily="18" charset="0"/>
              </a:rPr>
              <a:t>Parent Education workshops</a:t>
            </a:r>
            <a:endParaRPr lang="en-US" sz="2000" dirty="0">
              <a:solidFill>
                <a:schemeClr val="bg1"/>
              </a:solidFill>
              <a:latin typeface="Cooper Black" pitchFamily="18" charset="0"/>
              <a:cs typeface="Times New Roman" pitchFamily="18" charset="0"/>
            </a:endParaRPr>
          </a:p>
        </p:txBody>
      </p:sp>
      <p:sp>
        <p:nvSpPr>
          <p:cNvPr id="6" name="Rectangle 5"/>
          <p:cNvSpPr/>
          <p:nvPr/>
        </p:nvSpPr>
        <p:spPr>
          <a:xfrm>
            <a:off x="0" y="381000"/>
            <a:ext cx="3962400" cy="2339102"/>
          </a:xfrm>
          <a:prstGeom prst="rect">
            <a:avLst/>
          </a:prstGeom>
        </p:spPr>
        <p:txBody>
          <a:bodyPr wrap="square">
            <a:spAutoFit/>
          </a:bodyPr>
          <a:lstStyle/>
          <a:p>
            <a:r>
              <a:rPr lang="en-US" dirty="0" smtClean="0">
                <a:solidFill>
                  <a:srgbClr val="00B050"/>
                </a:solidFill>
                <a:latin typeface="Aharoni" pitchFamily="2" charset="-79"/>
                <a:cs typeface="Aharoni" pitchFamily="2" charset="-79"/>
              </a:rPr>
              <a:t>Do you want to know how to: </a:t>
            </a:r>
          </a:p>
          <a:p>
            <a:pPr lvl="1">
              <a:buFont typeface="Arial" pitchFamily="34" charset="0"/>
              <a:buChar char="•"/>
            </a:pPr>
            <a:r>
              <a:rPr lang="en-US" sz="1400" dirty="0" smtClean="0">
                <a:solidFill>
                  <a:schemeClr val="bg1"/>
                </a:solidFill>
                <a:latin typeface="Times New Roman" pitchFamily="18" charset="0"/>
                <a:cs typeface="Times New Roman" pitchFamily="18" charset="0"/>
              </a:rPr>
              <a:t>Apply for Financial Aid</a:t>
            </a:r>
          </a:p>
          <a:p>
            <a:pPr lvl="1">
              <a:buFont typeface="Arial" pitchFamily="34" charset="0"/>
              <a:buChar char="•"/>
            </a:pPr>
            <a:r>
              <a:rPr lang="en-US" sz="1400" dirty="0" smtClean="0">
                <a:solidFill>
                  <a:schemeClr val="bg1"/>
                </a:solidFill>
                <a:latin typeface="Times New Roman" pitchFamily="18" charset="0"/>
                <a:cs typeface="Times New Roman" pitchFamily="18" charset="0"/>
              </a:rPr>
              <a:t>Recognize your child’s developmental milestones</a:t>
            </a:r>
          </a:p>
          <a:p>
            <a:pPr lvl="1">
              <a:buFont typeface="Arial" pitchFamily="34" charset="0"/>
              <a:buChar char="•"/>
            </a:pPr>
            <a:r>
              <a:rPr lang="en-US" sz="1400" dirty="0" smtClean="0">
                <a:solidFill>
                  <a:schemeClr val="bg1"/>
                </a:solidFill>
                <a:latin typeface="Times New Roman" pitchFamily="18" charset="0"/>
                <a:cs typeface="Times New Roman" pitchFamily="18" charset="0"/>
              </a:rPr>
              <a:t>Access your children's academic records online</a:t>
            </a:r>
          </a:p>
          <a:p>
            <a:pPr lvl="1">
              <a:buFont typeface="Arial" pitchFamily="34" charset="0"/>
              <a:buChar char="•"/>
            </a:pPr>
            <a:r>
              <a:rPr lang="en-US" sz="1400" dirty="0" smtClean="0">
                <a:solidFill>
                  <a:schemeClr val="bg1"/>
                </a:solidFill>
                <a:latin typeface="Times New Roman" pitchFamily="18" charset="0"/>
                <a:cs typeface="Times New Roman" pitchFamily="18" charset="0"/>
              </a:rPr>
              <a:t>Learn how to navigate the local school system</a:t>
            </a:r>
          </a:p>
          <a:p>
            <a:pPr lvl="1">
              <a:buFont typeface="Arial" pitchFamily="34" charset="0"/>
              <a:buChar char="•"/>
            </a:pPr>
            <a:r>
              <a:rPr lang="en-US" sz="1400" dirty="0" smtClean="0">
                <a:solidFill>
                  <a:schemeClr val="bg1"/>
                </a:solidFill>
                <a:latin typeface="Times New Roman" pitchFamily="18" charset="0"/>
                <a:cs typeface="Times New Roman" pitchFamily="18" charset="0"/>
              </a:rPr>
              <a:t>And much more </a:t>
            </a:r>
            <a:endParaRPr lang="en-US" sz="1400" dirty="0" smtClean="0">
              <a:solidFill>
                <a:schemeClr val="bg1"/>
              </a:solidFill>
            </a:endParaRPr>
          </a:p>
          <a:p>
            <a:endParaRPr lang="en-US" sz="1600" dirty="0" smtClean="0">
              <a:solidFill>
                <a:schemeClr val="bg1"/>
              </a:solidFill>
              <a:latin typeface="Times New Roman" pitchFamily="18" charset="0"/>
              <a:cs typeface="Times New Roman" pitchFamily="18" charset="0"/>
            </a:endParaRPr>
          </a:p>
        </p:txBody>
      </p:sp>
      <p:sp>
        <p:nvSpPr>
          <p:cNvPr id="7" name="Rectangle 6"/>
          <p:cNvSpPr/>
          <p:nvPr/>
        </p:nvSpPr>
        <p:spPr>
          <a:xfrm>
            <a:off x="0" y="2438400"/>
            <a:ext cx="3581400" cy="1323439"/>
          </a:xfrm>
          <a:prstGeom prst="rect">
            <a:avLst/>
          </a:prstGeom>
        </p:spPr>
        <p:txBody>
          <a:bodyPr wrap="square">
            <a:spAutoFit/>
          </a:bodyPr>
          <a:lstStyle/>
          <a:p>
            <a:r>
              <a:rPr lang="en-US" sz="1600" dirty="0" smtClean="0">
                <a:solidFill>
                  <a:schemeClr val="bg1"/>
                </a:solidFill>
                <a:latin typeface="Times New Roman" pitchFamily="18" charset="0"/>
                <a:cs typeface="Times New Roman" pitchFamily="18" charset="0"/>
              </a:rPr>
              <a:t>These classes are open to all registered CYS Families. If you’re interested in taking any of CYS Parent Education workshops or becoming a volunteer for CYS contact: </a:t>
            </a:r>
          </a:p>
        </p:txBody>
      </p:sp>
      <p:sp>
        <p:nvSpPr>
          <p:cNvPr id="8" name="Rectangle 7"/>
          <p:cNvSpPr/>
          <p:nvPr/>
        </p:nvSpPr>
        <p:spPr>
          <a:xfrm>
            <a:off x="0" y="3733800"/>
            <a:ext cx="6858000" cy="369332"/>
          </a:xfrm>
          <a:prstGeom prst="rect">
            <a:avLst/>
          </a:prstGeom>
        </p:spPr>
        <p:txBody>
          <a:bodyPr wrap="square">
            <a:spAutoFit/>
          </a:bodyPr>
          <a:lstStyle/>
          <a:p>
            <a:r>
              <a:rPr lang="en-US" dirty="0" smtClean="0">
                <a:solidFill>
                  <a:schemeClr val="bg1"/>
                </a:solidFill>
                <a:latin typeface="Times New Roman" pitchFamily="18" charset="0"/>
                <a:cs typeface="Times New Roman" pitchFamily="18" charset="0"/>
              </a:rPr>
              <a:t>Lisa Sheehan at: 718-630-4805</a:t>
            </a:r>
          </a:p>
        </p:txBody>
      </p:sp>
      <p:sp>
        <p:nvSpPr>
          <p:cNvPr id="10" name="Rectangle 9"/>
          <p:cNvSpPr/>
          <p:nvPr/>
        </p:nvSpPr>
        <p:spPr>
          <a:xfrm>
            <a:off x="0" y="4419600"/>
            <a:ext cx="6858000" cy="400110"/>
          </a:xfrm>
          <a:prstGeom prst="rect">
            <a:avLst/>
          </a:prstGeom>
          <a:solidFill>
            <a:srgbClr val="8EB4E3"/>
          </a:solidFill>
        </p:spPr>
        <p:txBody>
          <a:bodyPr wrap="square">
            <a:spAutoFit/>
          </a:bodyPr>
          <a:lstStyle/>
          <a:p>
            <a:pPr algn="ctr"/>
            <a:r>
              <a:rPr lang="en-US" sz="2000" b="1" u="sng" dirty="0" smtClean="0">
                <a:latin typeface="Times New Roman" pitchFamily="18" charset="0"/>
                <a:cs typeface="Times New Roman" pitchFamily="18" charset="0"/>
              </a:rPr>
              <a:t>Parent Participation</a:t>
            </a:r>
            <a:endParaRPr lang="en-US" sz="2000" u="sng" dirty="0">
              <a:latin typeface="Times New Roman" pitchFamily="18" charset="0"/>
              <a:cs typeface="Times New Roman" pitchFamily="18" charset="0"/>
            </a:endParaRPr>
          </a:p>
        </p:txBody>
      </p:sp>
      <p:sp>
        <p:nvSpPr>
          <p:cNvPr id="11" name="Rectangle 10"/>
          <p:cNvSpPr/>
          <p:nvPr/>
        </p:nvSpPr>
        <p:spPr>
          <a:xfrm>
            <a:off x="0" y="4800600"/>
            <a:ext cx="6858000" cy="4185761"/>
          </a:xfrm>
          <a:prstGeom prst="rect">
            <a:avLst/>
          </a:prstGeom>
          <a:solidFill>
            <a:schemeClr val="tx2">
              <a:lumMod val="40000"/>
              <a:lumOff val="60000"/>
            </a:schemeClr>
          </a:solidFill>
        </p:spPr>
        <p:txBody>
          <a:bodyPr wrap="square">
            <a:spAutoFit/>
          </a:bodyPr>
          <a:lstStyle/>
          <a:p>
            <a:r>
              <a:rPr lang="en-US" sz="1400" b="1" dirty="0" smtClean="0">
                <a:solidFill>
                  <a:schemeClr val="bg1"/>
                </a:solidFill>
              </a:rPr>
              <a:t>PARENT  PARTICIPATION </a:t>
            </a:r>
          </a:p>
          <a:p>
            <a:r>
              <a:rPr lang="en-US" sz="1400" b="1" dirty="0" smtClean="0">
                <a:solidFill>
                  <a:schemeClr val="bg1"/>
                </a:solidFill>
              </a:rPr>
              <a:t>HOW DOES IT WORK?? </a:t>
            </a:r>
          </a:p>
          <a:p>
            <a:r>
              <a:rPr lang="en-US" sz="1400" b="1" dirty="0" smtClean="0">
                <a:solidFill>
                  <a:schemeClr val="bg1"/>
                </a:solidFill>
              </a:rPr>
              <a:t>Parents sign a Memorandum of Understanding for participation in the program when they register their child with CYS. </a:t>
            </a:r>
          </a:p>
          <a:p>
            <a:r>
              <a:rPr lang="en-US" sz="1400" b="1" dirty="0" smtClean="0">
                <a:solidFill>
                  <a:schemeClr val="bg1"/>
                </a:solidFill>
              </a:rPr>
              <a:t>For designated activities, parents can earn Parent Participation Points. Each opportunity earns a specific number of points. Ten points per month can be used for a 10% discount on your child care expenses. Parents must complete the activity and have the parent participation point logged in by the programs designee and must use the forms required to request the discount at the time of payment to receive the discount. </a:t>
            </a:r>
          </a:p>
          <a:p>
            <a:r>
              <a:rPr lang="en-US" sz="1400" b="1" dirty="0" smtClean="0">
                <a:solidFill>
                  <a:schemeClr val="bg1"/>
                </a:solidFill>
              </a:rPr>
              <a:t>Parent Participation Points may not be shared between families. The CYS Central Registration Office will have available a Parent Participation brochure that lists many ways to earn points but Each program in CYS will have  additional opportunities. The CYS Program Assistants may also have some things that need to be done for the room that are not listed in the brochure. Activities not included on the list must be approved by Outreach Director PRIOR to being given to parents to do for points. </a:t>
            </a:r>
          </a:p>
          <a:p>
            <a:r>
              <a:rPr lang="en-US" sz="1400" b="1" dirty="0" smtClean="0">
                <a:solidFill>
                  <a:schemeClr val="bg1"/>
                </a:solidFill>
              </a:rPr>
              <a:t>For more information call </a:t>
            </a:r>
          </a:p>
          <a:p>
            <a:r>
              <a:rPr lang="en-US" sz="1400" b="1" dirty="0" smtClean="0">
                <a:solidFill>
                  <a:schemeClr val="bg1"/>
                </a:solidFill>
              </a:rPr>
              <a:t>Lisa Sheehan</a:t>
            </a:r>
          </a:p>
          <a:p>
            <a:r>
              <a:rPr lang="en-US" sz="1400" b="1" dirty="0" smtClean="0">
                <a:solidFill>
                  <a:schemeClr val="bg1"/>
                </a:solidFill>
              </a:rPr>
              <a:t>718-630-4805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0.gstatic.com/images?q=tbn:ANd9GcRVFrWvgNuWHYK2ujS63haPpjv2NR_ozb47ra_D7FtLKKnzAsZ64A"/>
          <p:cNvPicPr>
            <a:picLocks noChangeAspect="1" noChangeArrowheads="1"/>
          </p:cNvPicPr>
          <p:nvPr/>
        </p:nvPicPr>
        <p:blipFill>
          <a:blip r:embed="rId2" cstate="print"/>
          <a:srcRect/>
          <a:stretch>
            <a:fillRect/>
          </a:stretch>
        </p:blipFill>
        <p:spPr bwMode="auto">
          <a:xfrm>
            <a:off x="2552702" y="6811446"/>
            <a:ext cx="1981199" cy="1981198"/>
          </a:xfrm>
          <a:prstGeom prst="rect">
            <a:avLst/>
          </a:prstGeom>
          <a:noFill/>
        </p:spPr>
      </p:pic>
      <p:sp>
        <p:nvSpPr>
          <p:cNvPr id="9" name="Rectangle 8"/>
          <p:cNvSpPr/>
          <p:nvPr/>
        </p:nvSpPr>
        <p:spPr>
          <a:xfrm>
            <a:off x="0" y="1828800"/>
            <a:ext cx="6858000" cy="4939814"/>
          </a:xfrm>
          <a:prstGeom prst="rect">
            <a:avLst/>
          </a:prstGeom>
        </p:spPr>
        <p:txBody>
          <a:bodyPr wrap="square">
            <a:spAutoFit/>
          </a:bodyPr>
          <a:lstStyle/>
          <a:p>
            <a:pPr algn="ctr"/>
            <a:endParaRPr lang="en-US" sz="11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4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Soccer</a:t>
            </a:r>
            <a:r>
              <a:rPr lang="en-US"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Registration starts in May and ends in August</a:t>
            </a:r>
          </a:p>
          <a:p>
            <a:r>
              <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Soccer season starts in September and end in November</a:t>
            </a:r>
          </a:p>
          <a:p>
            <a:r>
              <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Ages 3-5</a:t>
            </a:r>
          </a:p>
          <a:p>
            <a:endPar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14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Baseball/Softball</a:t>
            </a:r>
            <a:r>
              <a:rPr lang="en-US"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Registration starts in September and ends in April</a:t>
            </a:r>
          </a:p>
          <a:p>
            <a:r>
              <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Baseball/Softball Spring sessions start in April and end in June</a:t>
            </a:r>
          </a:p>
          <a:p>
            <a:r>
              <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Summer season starts in July and end in August</a:t>
            </a:r>
          </a:p>
          <a:p>
            <a:r>
              <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Ages 6-18</a:t>
            </a:r>
          </a:p>
          <a:p>
            <a:endPar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14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Basketball</a:t>
            </a:r>
            <a:r>
              <a:rPr lang="en-US"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Registration starts in August and ends in November</a:t>
            </a:r>
          </a:p>
          <a:p>
            <a:r>
              <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Basketball season starts in December and end in March</a:t>
            </a:r>
          </a:p>
          <a:p>
            <a:r>
              <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Ages 6-11</a:t>
            </a:r>
          </a:p>
          <a:p>
            <a:pPr algn="ctr"/>
            <a:endParaRPr lang="en-US"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2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2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200" b="1" u="sng"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2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1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For more information call (718)630-4518</a:t>
            </a:r>
          </a:p>
          <a:p>
            <a:endParaRPr lang="en-US" sz="1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dirty="0" smtClean="0">
                <a:solidFill>
                  <a:srgbClr val="FF0000"/>
                </a:solidFill>
                <a:effectLst>
                  <a:outerShdw blurRad="38100" dist="38100" dir="2700000" algn="tl">
                    <a:srgbClr val="000000">
                      <a:alpha val="43137"/>
                    </a:srgbClr>
                  </a:outerShdw>
                </a:effectLst>
                <a:latin typeface="Britannic Bold" pitchFamily="34" charset="0"/>
                <a:cs typeface="Times New Roman" pitchFamily="18" charset="0"/>
              </a:rPr>
              <a:t>Volunteers are needed to support activities</a:t>
            </a:r>
            <a:r>
              <a:rPr lang="en-US" sz="1400" b="1" u="sng"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1400" b="1"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Saint Patrick Sports offers discounts for families registered with CYS               </a:t>
            </a:r>
          </a:p>
          <a:p>
            <a:endParaRPr lang="en-US" sz="1400" b="1" dirty="0" smtClean="0">
              <a:effectLst>
                <a:outerShdw blurRad="38100" dist="38100" dir="2700000" algn="tl">
                  <a:srgbClr val="000000">
                    <a:alpha val="43137"/>
                  </a:srgbClr>
                </a:outerShdw>
              </a:effectLst>
              <a:latin typeface="Comic Sans MS" pitchFamily="66" charset="0"/>
              <a:cs typeface="Times New Roman" pitchFamily="18" charset="0"/>
            </a:endParaRPr>
          </a:p>
        </p:txBody>
      </p:sp>
      <p:sp>
        <p:nvSpPr>
          <p:cNvPr id="3" name="Rectangle 2"/>
          <p:cNvSpPr/>
          <p:nvPr/>
        </p:nvSpPr>
        <p:spPr>
          <a:xfrm>
            <a:off x="2133600" y="762000"/>
            <a:ext cx="4724400" cy="584775"/>
          </a:xfrm>
          <a:prstGeom prst="rect">
            <a:avLst/>
          </a:prstGeom>
        </p:spPr>
        <p:txBody>
          <a:bodyPr wrap="square">
            <a:spAutoFit/>
          </a:bodyPr>
          <a:lstStyle/>
          <a:p>
            <a:pPr algn="ctr"/>
            <a:r>
              <a:rPr lang="en-US" sz="1600" b="1" dirty="0" smtClean="0">
                <a:solidFill>
                  <a:schemeClr val="bg1"/>
                </a:solidFill>
                <a:effectLst>
                  <a:outerShdw blurRad="38100" dist="38100" dir="2700000" algn="tl">
                    <a:srgbClr val="000000">
                      <a:alpha val="43137"/>
                    </a:srgbClr>
                  </a:outerShdw>
                </a:effectLst>
                <a:latin typeface="Berlin Sans FB Demi" pitchFamily="34" charset="0"/>
                <a:cs typeface="Times New Roman" pitchFamily="18" charset="0"/>
              </a:rPr>
              <a:t>Interested in staying active &amp; being fit or just meeting new friends?</a:t>
            </a:r>
            <a:endParaRPr lang="en-US" sz="1600" b="1" dirty="0" smtClean="0">
              <a:solidFill>
                <a:schemeClr val="bg1"/>
              </a:solidFill>
              <a:effectLst>
                <a:outerShdw blurRad="38100" dist="38100" dir="2700000" algn="tl">
                  <a:srgbClr val="000000">
                    <a:alpha val="43137"/>
                  </a:srgbClr>
                </a:outerShdw>
              </a:effectLst>
              <a:latin typeface="Lucida Bright" pitchFamily="18" charset="0"/>
              <a:cs typeface="Times New Roman" pitchFamily="18" charset="0"/>
            </a:endParaRPr>
          </a:p>
        </p:txBody>
      </p:sp>
      <p:sp>
        <p:nvSpPr>
          <p:cNvPr id="6" name="Rectangle 5"/>
          <p:cNvSpPr/>
          <p:nvPr/>
        </p:nvSpPr>
        <p:spPr>
          <a:xfrm>
            <a:off x="2209801" y="0"/>
            <a:ext cx="4648200"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CYS SPORTS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7" name="TextBox 6"/>
          <p:cNvSpPr txBox="1"/>
          <p:nvPr/>
        </p:nvSpPr>
        <p:spPr>
          <a:xfrm>
            <a:off x="-381000" y="1371600"/>
            <a:ext cx="184731" cy="369332"/>
          </a:xfrm>
          <a:prstGeom prst="rect">
            <a:avLst/>
          </a:prstGeom>
          <a:noFill/>
        </p:spPr>
        <p:txBody>
          <a:bodyPr wrap="none" rtlCol="0">
            <a:spAutoFit/>
          </a:bodyPr>
          <a:lstStyle/>
          <a:p>
            <a:endParaRPr lang="en-US" dirty="0"/>
          </a:p>
        </p:txBody>
      </p:sp>
      <p:sp>
        <p:nvSpPr>
          <p:cNvPr id="8" name="Rectangle 7"/>
          <p:cNvSpPr/>
          <p:nvPr/>
        </p:nvSpPr>
        <p:spPr>
          <a:xfrm>
            <a:off x="1905000" y="1295400"/>
            <a:ext cx="4953000" cy="461665"/>
          </a:xfrm>
          <a:prstGeom prst="rect">
            <a:avLst/>
          </a:prstGeom>
        </p:spPr>
        <p:txBody>
          <a:bodyPr wrap="square">
            <a:spAutoFit/>
          </a:bodyPr>
          <a:lstStyle/>
          <a:p>
            <a:pPr algn="ctr"/>
            <a:r>
              <a:rPr lang="en-US"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Fort Hamilton CYS,  and Saint Patrick’s Sports Program have partnered to offer the following: </a:t>
            </a:r>
            <a:endParaRPr lang="en-US" sz="1200" dirty="0" smtClean="0">
              <a:solidFill>
                <a:schemeClr val="bg1"/>
              </a:solidFill>
              <a:effectLst>
                <a:outerShdw blurRad="38100" dist="38100" dir="2700000" algn="tl">
                  <a:srgbClr val="000000">
                    <a:alpha val="43137"/>
                  </a:srgbClr>
                </a:outerShdw>
              </a:effectLst>
              <a:latin typeface="Comic Sans MS" pitchFamily="66" charset="0"/>
              <a:cs typeface="Times New Roman"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6" y="50659"/>
            <a:ext cx="1585562" cy="124474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lum brigh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70506" y="2845754"/>
            <a:ext cx="6928507" cy="6298246"/>
          </a:xfrm>
          <a:prstGeom prst="rect">
            <a:avLst/>
          </a:prstGeom>
        </p:spPr>
      </p:pic>
      <p:sp>
        <p:nvSpPr>
          <p:cNvPr id="2" name="Title 1"/>
          <p:cNvSpPr>
            <a:spLocks noGrp="1"/>
          </p:cNvSpPr>
          <p:nvPr>
            <p:ph type="ctrTitle"/>
          </p:nvPr>
        </p:nvSpPr>
        <p:spPr>
          <a:xfrm>
            <a:off x="-70506" y="-8633"/>
            <a:ext cx="6928506" cy="2831360"/>
          </a:xfrm>
          <a:gradFill>
            <a:gsLst>
              <a:gs pos="0">
                <a:srgbClr val="92D050">
                  <a:tint val="66000"/>
                  <a:satMod val="160000"/>
                </a:srgbClr>
              </a:gs>
              <a:gs pos="50000">
                <a:srgbClr val="92D050">
                  <a:tint val="44500"/>
                  <a:satMod val="160000"/>
                </a:srgbClr>
              </a:gs>
              <a:gs pos="100000">
                <a:srgbClr val="92D050">
                  <a:tint val="23500"/>
                  <a:satMod val="160000"/>
                </a:srgbClr>
              </a:gs>
            </a:gsLst>
            <a:lin ang="5400000" scaled="1"/>
          </a:gradFill>
        </p:spPr>
        <p:txBody>
          <a:bodyPr>
            <a:normAutofit/>
          </a:bodyPr>
          <a:lstStyle/>
          <a:p>
            <a:r>
              <a:rPr lang="en-US" sz="4800" b="1" dirty="0" smtClean="0">
                <a:solidFill>
                  <a:schemeClr val="accent1"/>
                </a:solidFill>
                <a:latin typeface="Forte" panose="03060902040502070203" pitchFamily="66" charset="0"/>
                <a:cs typeface="Aharoni" panose="02010803020104030203" pitchFamily="2" charset="-79"/>
              </a:rPr>
              <a:t>                </a:t>
            </a:r>
            <a:endParaRPr lang="en-US" sz="4800" b="1" dirty="0">
              <a:solidFill>
                <a:schemeClr val="accent1"/>
              </a:solidFill>
              <a:latin typeface="Forte" panose="03060902040502070203" pitchFamily="66" charset="0"/>
              <a:cs typeface="Aharoni" panose="02010803020104030203" pitchFamily="2" charset="-79"/>
            </a:endParaRPr>
          </a:p>
        </p:txBody>
      </p:sp>
      <p:sp>
        <p:nvSpPr>
          <p:cNvPr id="9" name="Rectangle 8"/>
          <p:cNvSpPr/>
          <p:nvPr/>
        </p:nvSpPr>
        <p:spPr>
          <a:xfrm>
            <a:off x="1856874" y="818396"/>
            <a:ext cx="2753318" cy="1200329"/>
          </a:xfrm>
          <a:prstGeom prst="rect">
            <a:avLst/>
          </a:prstGeom>
        </p:spPr>
        <p:txBody>
          <a:bodyPr wrap="square">
            <a:spAutoFit/>
          </a:bodyPr>
          <a:lstStyle/>
          <a:p>
            <a:pPr algn="ctr"/>
            <a:r>
              <a:rPr lang="en-US" sz="2400" b="1" u="sng" dirty="0" smtClean="0">
                <a:solidFill>
                  <a:srgbClr val="0070C0"/>
                </a:solidFill>
                <a:latin typeface="Arial Black" panose="020B0A04020102020204" pitchFamily="34" charset="0"/>
              </a:rPr>
              <a:t>CYS PROGRAMS &amp; STAFF</a:t>
            </a:r>
            <a:endParaRPr lang="en-US" sz="2400" b="1" u="sng" dirty="0">
              <a:solidFill>
                <a:srgbClr val="0070C0"/>
              </a:solidFill>
              <a:latin typeface="Arial Black" panose="020B0A04020102020204" pitchFamily="34" charset="0"/>
            </a:endParaRPr>
          </a:p>
        </p:txBody>
      </p:sp>
      <p:sp>
        <p:nvSpPr>
          <p:cNvPr id="10" name="Rectangle 9"/>
          <p:cNvSpPr/>
          <p:nvPr/>
        </p:nvSpPr>
        <p:spPr>
          <a:xfrm>
            <a:off x="762000" y="3581399"/>
            <a:ext cx="2133600" cy="4031873"/>
          </a:xfrm>
          <a:prstGeom prst="rect">
            <a:avLst/>
          </a:prstGeom>
        </p:spPr>
        <p:txBody>
          <a:bodyPr wrap="square">
            <a:spAutoFit/>
          </a:bodyPr>
          <a:lstStyle/>
          <a:p>
            <a:pPr algn="ctr"/>
            <a:r>
              <a:rPr lang="en-US" sz="1600" b="1" dirty="0" smtClean="0">
                <a:solidFill>
                  <a:srgbClr val="0070C0"/>
                </a:solidFill>
                <a:latin typeface="Cambria" pitchFamily="18" charset="0"/>
                <a:ea typeface="Batang" pitchFamily="18" charset="-127"/>
              </a:rPr>
              <a:t>CYSS  Coordinator</a:t>
            </a:r>
            <a:endParaRPr lang="en-US" sz="1600" dirty="0" smtClean="0">
              <a:solidFill>
                <a:srgbClr val="0070C0"/>
              </a:solidFill>
              <a:latin typeface="Cambria" pitchFamily="18" charset="0"/>
              <a:ea typeface="Batang" pitchFamily="18" charset="-127"/>
            </a:endParaRPr>
          </a:p>
          <a:p>
            <a:pPr algn="ctr"/>
            <a:r>
              <a:rPr lang="en-US" sz="1600" dirty="0" smtClean="0">
                <a:solidFill>
                  <a:srgbClr val="0070C0"/>
                </a:solidFill>
                <a:latin typeface="Cambria" pitchFamily="18" charset="0"/>
                <a:ea typeface="Batang" pitchFamily="18" charset="-127"/>
              </a:rPr>
              <a:t>718-630-4475</a:t>
            </a:r>
          </a:p>
          <a:p>
            <a:pPr algn="ctr"/>
            <a:endParaRPr lang="en-US" sz="1600" dirty="0" smtClean="0">
              <a:solidFill>
                <a:srgbClr val="0070C0"/>
              </a:solidFill>
              <a:latin typeface="Cambria" pitchFamily="18" charset="0"/>
              <a:ea typeface="Batang" pitchFamily="18" charset="-127"/>
            </a:endParaRPr>
          </a:p>
          <a:p>
            <a:pPr algn="ctr"/>
            <a:r>
              <a:rPr lang="en-US" sz="1600" b="1" dirty="0" smtClean="0">
                <a:solidFill>
                  <a:srgbClr val="0070C0"/>
                </a:solidFill>
                <a:latin typeface="Cambria" pitchFamily="18" charset="0"/>
                <a:ea typeface="Batang" pitchFamily="18" charset="-127"/>
              </a:rPr>
              <a:t>Central Registration</a:t>
            </a:r>
          </a:p>
          <a:p>
            <a:pPr algn="ctr"/>
            <a:r>
              <a:rPr lang="en-US" sz="1600" dirty="0" smtClean="0">
                <a:solidFill>
                  <a:srgbClr val="0070C0"/>
                </a:solidFill>
                <a:latin typeface="Cambria" pitchFamily="18" charset="0"/>
                <a:ea typeface="Batang" pitchFamily="18" charset="-127"/>
              </a:rPr>
              <a:t>718-630-4812</a:t>
            </a:r>
          </a:p>
          <a:p>
            <a:pPr algn="ctr"/>
            <a:endParaRPr lang="en-US" sz="1600" dirty="0" smtClean="0">
              <a:solidFill>
                <a:srgbClr val="0070C0"/>
              </a:solidFill>
              <a:latin typeface="Cambria" pitchFamily="18" charset="0"/>
              <a:ea typeface="Batang" pitchFamily="18" charset="-127"/>
            </a:endParaRPr>
          </a:p>
          <a:p>
            <a:pPr algn="ctr"/>
            <a:r>
              <a:rPr lang="en-US" sz="1600" b="1" dirty="0" smtClean="0">
                <a:solidFill>
                  <a:srgbClr val="0070C0"/>
                </a:solidFill>
                <a:latin typeface="Cambria" pitchFamily="18" charset="0"/>
                <a:ea typeface="Batang" pitchFamily="18" charset="-127"/>
              </a:rPr>
              <a:t>SLO/Outreach/KOS</a:t>
            </a:r>
          </a:p>
          <a:p>
            <a:pPr algn="ctr"/>
            <a:r>
              <a:rPr lang="en-US" sz="1600" dirty="0" smtClean="0">
                <a:solidFill>
                  <a:srgbClr val="0070C0"/>
                </a:solidFill>
                <a:latin typeface="Cambria" pitchFamily="18" charset="0"/>
                <a:ea typeface="Batang" pitchFamily="18" charset="-127"/>
              </a:rPr>
              <a:t>718-630-4805</a:t>
            </a:r>
          </a:p>
          <a:p>
            <a:pPr algn="ctr"/>
            <a:endParaRPr lang="en-US" sz="1600" dirty="0" smtClean="0">
              <a:solidFill>
                <a:srgbClr val="0070C0"/>
              </a:solidFill>
              <a:latin typeface="Cambria" pitchFamily="18" charset="0"/>
              <a:ea typeface="Batang" pitchFamily="18" charset="-127"/>
            </a:endParaRPr>
          </a:p>
          <a:p>
            <a:pPr algn="ctr"/>
            <a:r>
              <a:rPr lang="en-US" sz="1600" b="1" dirty="0" smtClean="0">
                <a:solidFill>
                  <a:srgbClr val="0070C0"/>
                </a:solidFill>
                <a:latin typeface="Cambria" pitchFamily="18" charset="0"/>
                <a:ea typeface="Batang" pitchFamily="18" charset="-127"/>
              </a:rPr>
              <a:t>Child Development Center</a:t>
            </a:r>
          </a:p>
          <a:p>
            <a:pPr algn="ctr"/>
            <a:r>
              <a:rPr lang="en-US" sz="1600" dirty="0" smtClean="0">
                <a:solidFill>
                  <a:srgbClr val="0070C0"/>
                </a:solidFill>
                <a:latin typeface="Cambria" pitchFamily="18" charset="0"/>
                <a:ea typeface="Batang" pitchFamily="18" charset="-127"/>
              </a:rPr>
              <a:t>718-630-4079</a:t>
            </a:r>
          </a:p>
          <a:p>
            <a:pPr algn="ctr"/>
            <a:endParaRPr lang="en-US" sz="1600" b="1" dirty="0" smtClean="0">
              <a:solidFill>
                <a:srgbClr val="0070C0"/>
              </a:solidFill>
              <a:latin typeface="Cambria" pitchFamily="18" charset="0"/>
              <a:ea typeface="Batang" pitchFamily="18" charset="-127"/>
            </a:endParaRPr>
          </a:p>
          <a:p>
            <a:pPr algn="ctr"/>
            <a:r>
              <a:rPr lang="en-US" sz="1600" b="1" dirty="0" smtClean="0">
                <a:solidFill>
                  <a:srgbClr val="0070C0"/>
                </a:solidFill>
                <a:latin typeface="Cambria" pitchFamily="18" charset="0"/>
                <a:ea typeface="Batang" pitchFamily="18" charset="-127"/>
              </a:rPr>
              <a:t>School Age/ Middle School Teen</a:t>
            </a:r>
          </a:p>
          <a:p>
            <a:pPr algn="ctr"/>
            <a:r>
              <a:rPr lang="en-US" sz="1600" dirty="0" smtClean="0">
                <a:solidFill>
                  <a:srgbClr val="0070C0"/>
                </a:solidFill>
                <a:latin typeface="Cambria" pitchFamily="18" charset="0"/>
                <a:ea typeface="Batang" pitchFamily="18" charset="-127"/>
              </a:rPr>
              <a:t>718-630-4518</a:t>
            </a:r>
          </a:p>
        </p:txBody>
      </p:sp>
      <p:sp>
        <p:nvSpPr>
          <p:cNvPr id="11" name="Rectangle 10"/>
          <p:cNvSpPr/>
          <p:nvPr/>
        </p:nvSpPr>
        <p:spPr>
          <a:xfrm>
            <a:off x="3657600" y="3505201"/>
            <a:ext cx="3200400" cy="2092881"/>
          </a:xfrm>
          <a:prstGeom prst="rect">
            <a:avLst/>
          </a:prstGeom>
        </p:spPr>
        <p:txBody>
          <a:bodyPr wrap="square">
            <a:spAutoFit/>
          </a:bodyPr>
          <a:lstStyle/>
          <a:p>
            <a:pPr algn="ctr"/>
            <a:endParaRPr lang="en-US" sz="1600" dirty="0" smtClean="0">
              <a:solidFill>
                <a:srgbClr val="0070C0"/>
              </a:solidFill>
              <a:latin typeface="Cambria" pitchFamily="18" charset="0"/>
              <a:ea typeface="Batang" pitchFamily="18" charset="-127"/>
            </a:endParaRPr>
          </a:p>
          <a:p>
            <a:pPr algn="ctr"/>
            <a:r>
              <a:rPr lang="en-US" sz="1600" b="1" dirty="0" smtClean="0">
                <a:solidFill>
                  <a:srgbClr val="0070C0"/>
                </a:solidFill>
                <a:latin typeface="Cambria" pitchFamily="18" charset="0"/>
                <a:ea typeface="Batang" pitchFamily="18" charset="-127"/>
              </a:rPr>
              <a:t>Sports</a:t>
            </a:r>
          </a:p>
          <a:p>
            <a:pPr algn="ctr"/>
            <a:r>
              <a:rPr lang="en-US" sz="1600" dirty="0" smtClean="0">
                <a:solidFill>
                  <a:srgbClr val="0070C0"/>
                </a:solidFill>
                <a:latin typeface="Cambria" pitchFamily="18" charset="0"/>
                <a:ea typeface="Batang" pitchFamily="18" charset="-127"/>
              </a:rPr>
              <a:t>718-630-4518</a:t>
            </a:r>
          </a:p>
          <a:p>
            <a:pPr algn="ctr"/>
            <a:endParaRPr lang="en-US" sz="1600" dirty="0" smtClean="0">
              <a:solidFill>
                <a:srgbClr val="0070C0"/>
              </a:solidFill>
              <a:latin typeface="Cambria" pitchFamily="18" charset="0"/>
              <a:ea typeface="Batang" pitchFamily="18" charset="-127"/>
            </a:endParaRPr>
          </a:p>
          <a:p>
            <a:pPr algn="ctr"/>
            <a:endParaRPr lang="en-US" sz="1600" b="1" dirty="0" smtClean="0">
              <a:solidFill>
                <a:srgbClr val="0070C0"/>
              </a:solidFill>
              <a:latin typeface="Cambria" pitchFamily="18" charset="0"/>
              <a:ea typeface="Batang" pitchFamily="18" charset="-127"/>
            </a:endParaRPr>
          </a:p>
          <a:p>
            <a:pPr algn="ctr"/>
            <a:r>
              <a:rPr lang="en-US" sz="1600" b="1" dirty="0" smtClean="0">
                <a:solidFill>
                  <a:srgbClr val="0070C0"/>
                </a:solidFill>
                <a:latin typeface="Cambria" pitchFamily="18" charset="0"/>
                <a:ea typeface="Batang" pitchFamily="18" charset="-127"/>
              </a:rPr>
              <a:t>Parent Advisory Council</a:t>
            </a:r>
          </a:p>
          <a:p>
            <a:r>
              <a:rPr lang="en-US" b="1" u="sng" dirty="0" smtClean="0">
                <a:solidFill>
                  <a:schemeClr val="accent1">
                    <a:lumMod val="60000"/>
                    <a:lumOff val="40000"/>
                  </a:schemeClr>
                </a:solidFill>
                <a:latin typeface="72 Black" panose="020B0A04030603020204" pitchFamily="34" charset="0"/>
                <a:cs typeface="72 Black" panose="020B0A04030603020204" pitchFamily="34" charset="0"/>
                <a:hlinkClick r:id="rId4"/>
              </a:rPr>
              <a:t>FTHAMPAC@gmail.com</a:t>
            </a:r>
            <a:endParaRPr lang="en-US" b="1" dirty="0">
              <a:solidFill>
                <a:schemeClr val="accent1">
                  <a:lumMod val="60000"/>
                  <a:lumOff val="40000"/>
                </a:schemeClr>
              </a:solidFill>
              <a:latin typeface="72 Black" panose="020B0A04030603020204" pitchFamily="34" charset="0"/>
              <a:cs typeface="72 Black" panose="020B0A04030603020204" pitchFamily="34" charset="0"/>
            </a:endParaRPr>
          </a:p>
          <a:p>
            <a:pPr algn="ctr"/>
            <a:endParaRPr lang="en-US" sz="1600" dirty="0" smtClean="0">
              <a:solidFill>
                <a:srgbClr val="0070C0"/>
              </a:solidFill>
              <a:latin typeface="Cambria" pitchFamily="18" charset="0"/>
              <a:ea typeface="Batang" pitchFamily="18" charset="-127"/>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3037" y="6477000"/>
            <a:ext cx="1278031" cy="10033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031674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6858000" cy="1220523"/>
          </a:xfrm>
          <a:prstGeom prst="rect">
            <a:avLst/>
          </a:prstGeom>
        </p:spPr>
      </p:pic>
      <p:sp>
        <p:nvSpPr>
          <p:cNvPr id="2" name="TextBox 1"/>
          <p:cNvSpPr txBox="1"/>
          <p:nvPr/>
        </p:nvSpPr>
        <p:spPr>
          <a:xfrm>
            <a:off x="1295401" y="457200"/>
            <a:ext cx="4267200" cy="523220"/>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CYS Spring Happenings</a:t>
            </a:r>
            <a:endParaRPr lang="en-US" sz="2800" dirty="0">
              <a:effectLst>
                <a:glow rad="101600">
                  <a:schemeClr val="accent6">
                    <a:satMod val="175000"/>
                    <a:alpha val="40000"/>
                  </a:schemeClr>
                </a:glow>
              </a:effectLst>
            </a:endParaRPr>
          </a:p>
        </p:txBody>
      </p:sp>
      <p:sp>
        <p:nvSpPr>
          <p:cNvPr id="3" name="TextBox 2"/>
          <p:cNvSpPr txBox="1"/>
          <p:nvPr/>
        </p:nvSpPr>
        <p:spPr>
          <a:xfrm>
            <a:off x="0" y="990600"/>
            <a:ext cx="6858000" cy="969496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solidFill>
                <a:srgbClr val="08B83E"/>
              </a:solidFill>
            </a:endParaRPr>
          </a:p>
          <a:p>
            <a:endParaRPr lang="en-US" dirty="0" smtClean="0">
              <a:solidFill>
                <a:srgbClr val="08B83E"/>
              </a:solidFill>
            </a:endParaRPr>
          </a:p>
          <a:p>
            <a:endParaRPr lang="en-US" dirty="0">
              <a:solidFill>
                <a:srgbClr val="08B83E"/>
              </a:solidFill>
            </a:endParaRPr>
          </a:p>
          <a:p>
            <a:r>
              <a:rPr lang="en-US" dirty="0" smtClean="0">
                <a:solidFill>
                  <a:srgbClr val="08B83E"/>
                </a:solidFill>
                <a:latin typeface="Arial Black" panose="020B0A04020102020204" pitchFamily="34" charset="0"/>
              </a:rPr>
              <a:t>March 18 –Youth Sponsor</a:t>
            </a:r>
          </a:p>
          <a:p>
            <a:endParaRPr lang="en-US" dirty="0">
              <a:solidFill>
                <a:srgbClr val="08B83E"/>
              </a:solidFill>
              <a:latin typeface="Arial Black" panose="020B0A04020102020204" pitchFamily="34" charset="0"/>
            </a:endParaRPr>
          </a:p>
          <a:p>
            <a:r>
              <a:rPr lang="en-US" dirty="0" smtClean="0">
                <a:solidFill>
                  <a:srgbClr val="08B83E"/>
                </a:solidFill>
                <a:latin typeface="Arial Black" panose="020B0A04020102020204" pitchFamily="34" charset="0"/>
              </a:rPr>
              <a:t>March 17 – St. Patrick’s Day</a:t>
            </a:r>
            <a:endParaRPr lang="en-US" dirty="0">
              <a:solidFill>
                <a:srgbClr val="08B83E"/>
              </a:solidFill>
              <a:latin typeface="Arial Black" panose="020B0A04020102020204" pitchFamily="34" charset="0"/>
            </a:endParaRPr>
          </a:p>
          <a:p>
            <a:r>
              <a:rPr lang="en-US" dirty="0">
                <a:solidFill>
                  <a:srgbClr val="08B83E"/>
                </a:solidFill>
                <a:latin typeface="Arial Black" panose="020B0A04020102020204" pitchFamily="34" charset="0"/>
              </a:rPr>
              <a:t> </a:t>
            </a:r>
          </a:p>
          <a:p>
            <a:r>
              <a:rPr lang="en-US" dirty="0">
                <a:solidFill>
                  <a:srgbClr val="08B83E"/>
                </a:solidFill>
                <a:latin typeface="Arial Black" panose="020B0A04020102020204" pitchFamily="34" charset="0"/>
              </a:rPr>
              <a:t>March </a:t>
            </a:r>
            <a:r>
              <a:rPr lang="en-US" dirty="0" smtClean="0">
                <a:solidFill>
                  <a:srgbClr val="08B83E"/>
                </a:solidFill>
                <a:latin typeface="Arial Black" panose="020B0A04020102020204" pitchFamily="34" charset="0"/>
              </a:rPr>
              <a:t>21 </a:t>
            </a:r>
            <a:r>
              <a:rPr lang="en-US" dirty="0">
                <a:solidFill>
                  <a:srgbClr val="08B83E"/>
                </a:solidFill>
                <a:latin typeface="Arial Black" panose="020B0A04020102020204" pitchFamily="34" charset="0"/>
              </a:rPr>
              <a:t>– Parent Education </a:t>
            </a:r>
            <a:r>
              <a:rPr lang="en-US" dirty="0" smtClean="0">
                <a:solidFill>
                  <a:srgbClr val="08B83E"/>
                </a:solidFill>
                <a:latin typeface="Arial Black" panose="020B0A04020102020204" pitchFamily="34" charset="0"/>
              </a:rPr>
              <a:t>Class</a:t>
            </a:r>
            <a:endParaRPr lang="en-US" dirty="0">
              <a:solidFill>
                <a:srgbClr val="08B83E"/>
              </a:solidFill>
              <a:latin typeface="Arial Black" panose="020B0A04020102020204" pitchFamily="34" charset="0"/>
            </a:endParaRPr>
          </a:p>
          <a:p>
            <a:r>
              <a:rPr lang="en-US" dirty="0">
                <a:solidFill>
                  <a:srgbClr val="08B83E"/>
                </a:solidFill>
                <a:latin typeface="Arial Black" panose="020B0A04020102020204" pitchFamily="34" charset="0"/>
              </a:rPr>
              <a:t> </a:t>
            </a:r>
          </a:p>
          <a:p>
            <a:r>
              <a:rPr lang="en-US" sz="3200" dirty="0">
                <a:solidFill>
                  <a:srgbClr val="793A86"/>
                </a:solidFill>
                <a:latin typeface="Arial Black" panose="020B0A04020102020204" pitchFamily="34" charset="0"/>
              </a:rPr>
              <a:t>  </a:t>
            </a:r>
            <a:r>
              <a:rPr lang="en-US" sz="3200" b="1" dirty="0" smtClean="0">
                <a:solidFill>
                  <a:srgbClr val="793A86"/>
                </a:solidFill>
                <a:latin typeface="Arial Black" panose="020B0A04020102020204" pitchFamily="34" charset="0"/>
              </a:rPr>
              <a:t>Month Of The Military Child</a:t>
            </a:r>
          </a:p>
          <a:p>
            <a:r>
              <a:rPr lang="en-US" b="1" dirty="0" smtClean="0">
                <a:solidFill>
                  <a:srgbClr val="793A86"/>
                </a:solidFill>
                <a:latin typeface="Arial Black" panose="020B0A04020102020204" pitchFamily="34" charset="0"/>
              </a:rPr>
              <a:t>April 2</a:t>
            </a:r>
            <a:r>
              <a:rPr lang="en-US" b="1" baseline="30000" dirty="0">
                <a:solidFill>
                  <a:srgbClr val="793A86"/>
                </a:solidFill>
                <a:latin typeface="Arial Black" panose="020B0A04020102020204" pitchFamily="34" charset="0"/>
              </a:rPr>
              <a:t> </a:t>
            </a:r>
            <a:r>
              <a:rPr lang="en-US" b="1" baseline="30000" dirty="0" smtClean="0">
                <a:solidFill>
                  <a:srgbClr val="793A86"/>
                </a:solidFill>
                <a:latin typeface="Arial Black" panose="020B0A04020102020204" pitchFamily="34" charset="0"/>
              </a:rPr>
              <a:t>–</a:t>
            </a:r>
            <a:r>
              <a:rPr lang="en-US" b="1" dirty="0" smtClean="0">
                <a:solidFill>
                  <a:srgbClr val="793A86"/>
                </a:solidFill>
                <a:latin typeface="Arial Black" panose="020B0A04020102020204" pitchFamily="34" charset="0"/>
              </a:rPr>
              <a:t> Color Run </a:t>
            </a:r>
          </a:p>
          <a:p>
            <a:r>
              <a:rPr lang="en-US" b="1" dirty="0" smtClean="0">
                <a:solidFill>
                  <a:srgbClr val="793A86"/>
                </a:solidFill>
                <a:latin typeface="Arial Black" panose="020B0A04020102020204" pitchFamily="34" charset="0"/>
              </a:rPr>
              <a:t>April 14- </a:t>
            </a:r>
            <a:r>
              <a:rPr lang="en-US" sz="2000" b="1" dirty="0" smtClean="0">
                <a:solidFill>
                  <a:srgbClr val="793A86"/>
                </a:solidFill>
                <a:latin typeface="Arial Black" panose="020B0A04020102020204" pitchFamily="34" charset="0"/>
              </a:rPr>
              <a:t>Purple Up</a:t>
            </a:r>
          </a:p>
          <a:p>
            <a:endParaRPr lang="en-US" sz="2000" b="1" dirty="0">
              <a:solidFill>
                <a:srgbClr val="793A86"/>
              </a:solidFill>
              <a:latin typeface="Arial Black" panose="020B0A04020102020204" pitchFamily="34" charset="0"/>
            </a:endParaRPr>
          </a:p>
          <a:p>
            <a:r>
              <a:rPr lang="en-US" sz="2000" b="1" dirty="0" smtClean="0">
                <a:solidFill>
                  <a:srgbClr val="793A86"/>
                </a:solidFill>
                <a:latin typeface="Arial Black" panose="020B0A04020102020204" pitchFamily="34" charset="0"/>
              </a:rPr>
              <a:t>April 20, 26, 27&amp;28- College Fairs  </a:t>
            </a:r>
            <a:r>
              <a:rPr lang="en-US" b="1" dirty="0">
                <a:solidFill>
                  <a:srgbClr val="793A86"/>
                </a:solidFill>
                <a:latin typeface="Arial Black" panose="020B0A04020102020204" pitchFamily="34" charset="0"/>
              </a:rPr>
              <a:t> </a:t>
            </a:r>
          </a:p>
          <a:p>
            <a:r>
              <a:rPr lang="en-US" dirty="0">
                <a:solidFill>
                  <a:srgbClr val="0070C0"/>
                </a:solidFill>
                <a:latin typeface="Arial Black" panose="020B0A04020102020204" pitchFamily="34" charset="0"/>
              </a:rPr>
              <a:t> </a:t>
            </a:r>
          </a:p>
          <a:p>
            <a:endParaRPr lang="en-US" dirty="0" smtClean="0">
              <a:solidFill>
                <a:srgbClr val="793A86"/>
              </a:solidFill>
              <a:latin typeface="Arial Black" panose="020B0A04020102020204" pitchFamily="34" charset="0"/>
            </a:endParaRPr>
          </a:p>
          <a:p>
            <a:r>
              <a:rPr lang="en-US" sz="2000" b="1" dirty="0" smtClean="0">
                <a:solidFill>
                  <a:schemeClr val="accent2"/>
                </a:solidFill>
                <a:latin typeface="Arial Black" panose="020B0A04020102020204" pitchFamily="34" charset="0"/>
              </a:rPr>
              <a:t>May 1 2022– Summer Camp Registration </a:t>
            </a:r>
            <a:r>
              <a:rPr lang="en-US" sz="2000" b="1" dirty="0" smtClean="0">
                <a:solidFill>
                  <a:schemeClr val="accent2"/>
                </a:solidFill>
                <a:latin typeface="Arial Black" panose="020B0A04020102020204" pitchFamily="34" charset="0"/>
              </a:rPr>
              <a:t>Begins</a:t>
            </a:r>
          </a:p>
          <a:p>
            <a:endParaRPr lang="en-US" sz="2000" b="1" dirty="0" smtClean="0">
              <a:solidFill>
                <a:schemeClr val="accent2"/>
              </a:solidFill>
              <a:latin typeface="Arial Black" panose="020B0A04020102020204" pitchFamily="34" charset="0"/>
            </a:endParaRPr>
          </a:p>
          <a:p>
            <a:r>
              <a:rPr lang="en-US" sz="2000" b="1" dirty="0" smtClean="0">
                <a:solidFill>
                  <a:schemeClr val="accent2"/>
                </a:solidFill>
                <a:latin typeface="Arial Black" panose="020B0A04020102020204" pitchFamily="34" charset="0"/>
              </a:rPr>
              <a:t>May 18- PAC Meeting</a:t>
            </a:r>
          </a:p>
          <a:p>
            <a:r>
              <a:rPr lang="en-US" sz="2000" b="1" dirty="0" smtClean="0">
                <a:solidFill>
                  <a:schemeClr val="accent2"/>
                </a:solidFill>
                <a:latin typeface="Arial Black" panose="020B0A04020102020204" pitchFamily="34" charset="0"/>
              </a:rPr>
              <a:t>4:30 PM @ the Youth Center, Building 412</a:t>
            </a:r>
            <a:r>
              <a:rPr lang="en-US" sz="2000" b="1" dirty="0" smtClean="0">
                <a:solidFill>
                  <a:schemeClr val="accent2"/>
                </a:solidFill>
                <a:latin typeface="Arial Black" panose="020B0A04020102020204" pitchFamily="34" charset="0"/>
              </a:rPr>
              <a:t> </a:t>
            </a:r>
            <a:endParaRPr lang="en-US" sz="2000" b="1" dirty="0">
              <a:solidFill>
                <a:schemeClr val="accent2"/>
              </a:solidFill>
              <a:latin typeface="Arial Black" panose="020B0A04020102020204" pitchFamily="34" charset="0"/>
            </a:endParaRPr>
          </a:p>
          <a:p>
            <a:r>
              <a:rPr lang="en-US" dirty="0">
                <a:solidFill>
                  <a:srgbClr val="08B83E"/>
                </a:solidFill>
                <a:latin typeface="Arial Black" panose="020B0A04020102020204" pitchFamily="34" charset="0"/>
              </a:rPr>
              <a:t> </a:t>
            </a:r>
          </a:p>
          <a:p>
            <a:r>
              <a:rPr lang="en-US" dirty="0">
                <a:solidFill>
                  <a:srgbClr val="08B83E"/>
                </a:solidFill>
                <a:latin typeface="Arial Black" panose="020B0A04020102020204" pitchFamily="34" charset="0"/>
              </a:rPr>
              <a:t> </a:t>
            </a:r>
          </a:p>
          <a:p>
            <a:r>
              <a:rPr lang="en-US" dirty="0">
                <a:solidFill>
                  <a:srgbClr val="08B83E"/>
                </a:solidFill>
              </a:rPr>
              <a:t> </a:t>
            </a:r>
          </a:p>
          <a:p>
            <a:r>
              <a:rPr lang="en-US" dirty="0">
                <a:solidFill>
                  <a:srgbClr val="08B83E"/>
                </a:solidFill>
              </a:rPr>
              <a:t> </a:t>
            </a:r>
          </a:p>
          <a:p>
            <a:r>
              <a:rPr lang="en-US" dirty="0">
                <a:solidFill>
                  <a:srgbClr val="08B83E"/>
                </a:solidFill>
              </a:rPr>
              <a:t> </a:t>
            </a:r>
          </a:p>
          <a:p>
            <a:r>
              <a:rPr lang="en-US" dirty="0">
                <a:solidFill>
                  <a:srgbClr val="08B83E"/>
                </a:solidFill>
              </a:rPr>
              <a:t> </a:t>
            </a:r>
          </a:p>
          <a:p>
            <a:r>
              <a:rPr lang="en-US" dirty="0">
                <a:solidFill>
                  <a:srgbClr val="08B83E"/>
                </a:solidFill>
              </a:rPr>
              <a:t> </a:t>
            </a:r>
          </a:p>
          <a:p>
            <a:r>
              <a:rPr lang="en-US" dirty="0">
                <a:solidFill>
                  <a:srgbClr val="08B83E"/>
                </a:solidFill>
              </a:rPr>
              <a:t> </a:t>
            </a:r>
          </a:p>
          <a:p>
            <a:r>
              <a:rPr lang="en-US" dirty="0">
                <a:solidFill>
                  <a:srgbClr val="08B83E"/>
                </a:solidFill>
              </a:rPr>
              <a:t> </a:t>
            </a:r>
          </a:p>
          <a:p>
            <a:r>
              <a:rPr lang="en-US" dirty="0">
                <a:solidFill>
                  <a:srgbClr val="08B83E"/>
                </a:solidFill>
              </a:rPr>
              <a:t> </a:t>
            </a:r>
          </a:p>
          <a:p>
            <a:r>
              <a:rPr lang="en-US" dirty="0">
                <a:solidFill>
                  <a:srgbClr val="08B83E"/>
                </a:solidFill>
              </a:rPr>
              <a:t> </a:t>
            </a:r>
          </a:p>
          <a:p>
            <a:endParaRPr lang="en-US" dirty="0">
              <a:solidFill>
                <a:srgbClr val="08B83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082" y="7696200"/>
            <a:ext cx="1261835" cy="990600"/>
          </a:xfrm>
          <a:prstGeom prst="rect">
            <a:avLst/>
          </a:prstGeom>
        </p:spPr>
      </p:pic>
    </p:spTree>
    <p:extLst>
      <p:ext uri="{BB962C8B-B14F-4D97-AF65-F5344CB8AC3E}">
        <p14:creationId xmlns:p14="http://schemas.microsoft.com/office/powerpoint/2010/main" val="1206247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 y="1600200"/>
            <a:ext cx="6408225" cy="7294305"/>
          </a:xfrm>
          <a:prstGeom prst="rect">
            <a:avLst/>
          </a:prstGeom>
        </p:spPr>
        <p:txBody>
          <a:bodyPr wrap="square">
            <a:spAutoFit/>
          </a:bodyPr>
          <a:lstStyle/>
          <a:p>
            <a:r>
              <a:rPr lang="en-US" b="1" dirty="0" smtClean="0"/>
              <a:t> </a:t>
            </a:r>
          </a:p>
          <a:p>
            <a:r>
              <a:rPr lang="en-US" b="1" dirty="0" smtClean="0">
                <a:solidFill>
                  <a:srgbClr val="002060"/>
                </a:solidFill>
                <a:latin typeface="Arial Black" panose="020B0A04020102020204" pitchFamily="34" charset="0"/>
              </a:rPr>
              <a:t>CPR/FIRST </a:t>
            </a:r>
            <a:r>
              <a:rPr lang="en-US" b="1" dirty="0">
                <a:solidFill>
                  <a:srgbClr val="002060"/>
                </a:solidFill>
                <a:latin typeface="Arial Black" panose="020B0A04020102020204" pitchFamily="34" charset="0"/>
              </a:rPr>
              <a:t>AID TEEN  BABYSITTING CLASSES </a:t>
            </a:r>
            <a:endParaRPr lang="en-US" dirty="0">
              <a:solidFill>
                <a:srgbClr val="002060"/>
              </a:solidFill>
              <a:latin typeface="Arial Black" panose="020B0A04020102020204" pitchFamily="34" charset="0"/>
            </a:endParaRPr>
          </a:p>
          <a:p>
            <a:r>
              <a:rPr lang="en-US" dirty="0">
                <a:solidFill>
                  <a:srgbClr val="002060"/>
                </a:solidFill>
                <a:latin typeface="Arial Black" panose="020B0A04020102020204" pitchFamily="34" charset="0"/>
              </a:rPr>
              <a:t>Offered Quarterly; </a:t>
            </a:r>
            <a:r>
              <a:rPr lang="en-US" dirty="0" smtClean="0">
                <a:solidFill>
                  <a:srgbClr val="002060"/>
                </a:solidFill>
                <a:latin typeface="Arial Black" panose="020B0A04020102020204" pitchFamily="34" charset="0"/>
              </a:rPr>
              <a:t>for </a:t>
            </a:r>
            <a:r>
              <a:rPr lang="en-US" dirty="0">
                <a:solidFill>
                  <a:srgbClr val="002060"/>
                </a:solidFill>
                <a:latin typeface="Arial Black" panose="020B0A04020102020204" pitchFamily="34" charset="0"/>
              </a:rPr>
              <a:t>ages 12 -18. Must be 13 to receive certification. Contact </a:t>
            </a:r>
            <a:r>
              <a:rPr lang="en-US" dirty="0" smtClean="0">
                <a:solidFill>
                  <a:srgbClr val="002060"/>
                </a:solidFill>
                <a:latin typeface="Arial Black" panose="020B0A04020102020204" pitchFamily="34" charset="0"/>
              </a:rPr>
              <a:t>718-630-4508 for additional schedule information.</a:t>
            </a:r>
          </a:p>
          <a:p>
            <a:endParaRPr lang="en-US" dirty="0">
              <a:solidFill>
                <a:srgbClr val="002060"/>
              </a:solidFill>
              <a:latin typeface="Arial Black" panose="020B0A04020102020204" pitchFamily="34" charset="0"/>
            </a:endParaRPr>
          </a:p>
          <a:p>
            <a:r>
              <a:rPr lang="en-US" dirty="0" smtClean="0">
                <a:solidFill>
                  <a:srgbClr val="002060"/>
                </a:solidFill>
                <a:latin typeface="Arial Black" panose="020B0A04020102020204" pitchFamily="34" charset="0"/>
              </a:rPr>
              <a:t>Teen CYS Sitter Class </a:t>
            </a:r>
          </a:p>
          <a:p>
            <a:endParaRPr lang="en-US" dirty="0">
              <a:solidFill>
                <a:srgbClr val="002060"/>
              </a:solidFill>
              <a:latin typeface="Arial Black" panose="020B0A04020102020204" pitchFamily="34" charset="0"/>
            </a:endParaRPr>
          </a:p>
          <a:p>
            <a:r>
              <a:rPr lang="en-US" dirty="0" smtClean="0">
                <a:solidFill>
                  <a:srgbClr val="002060"/>
                </a:solidFill>
                <a:latin typeface="Arial Black" panose="020B0A04020102020204" pitchFamily="34" charset="0"/>
              </a:rPr>
              <a:t>May  2 </a:t>
            </a:r>
            <a:endParaRPr lang="en-US" dirty="0">
              <a:solidFill>
                <a:srgbClr val="002060"/>
              </a:solidFill>
              <a:latin typeface="Arial Black" panose="020B0A04020102020204" pitchFamily="34" charset="0"/>
            </a:endParaRPr>
          </a:p>
          <a:p>
            <a:r>
              <a:rPr lang="en-US" dirty="0" smtClean="0">
                <a:solidFill>
                  <a:srgbClr val="002060"/>
                </a:solidFill>
                <a:latin typeface="Arial Black" panose="020B0A04020102020204" pitchFamily="34" charset="0"/>
              </a:rPr>
              <a:t>10 AM </a:t>
            </a:r>
            <a:endParaRPr lang="en-US" dirty="0">
              <a:solidFill>
                <a:srgbClr val="002060"/>
              </a:solidFill>
              <a:latin typeface="Arial Black" panose="020B0A04020102020204" pitchFamily="34" charset="0"/>
            </a:endParaRPr>
          </a:p>
          <a:p>
            <a:r>
              <a:rPr lang="en-US" dirty="0" smtClean="0">
                <a:solidFill>
                  <a:srgbClr val="002060"/>
                </a:solidFill>
                <a:latin typeface="Arial Black" panose="020B0A04020102020204" pitchFamily="34" charset="0"/>
              </a:rPr>
              <a:t>Youth Center 412 Sterling Drive </a:t>
            </a:r>
          </a:p>
          <a:p>
            <a:endParaRPr lang="en-US" dirty="0">
              <a:solidFill>
                <a:srgbClr val="002060"/>
              </a:solidFill>
              <a:latin typeface="Arial Black" panose="020B0A04020102020204" pitchFamily="34" charset="0"/>
            </a:endParaRPr>
          </a:p>
          <a:p>
            <a:endParaRPr lang="en-US" dirty="0" smtClean="0">
              <a:solidFill>
                <a:srgbClr val="002060"/>
              </a:solidFill>
              <a:latin typeface="Arial Black" panose="020B0A04020102020204" pitchFamily="34" charset="0"/>
            </a:endParaRPr>
          </a:p>
          <a:p>
            <a:r>
              <a:rPr lang="en-US" dirty="0" smtClean="0">
                <a:solidFill>
                  <a:srgbClr val="002060"/>
                </a:solidFill>
                <a:latin typeface="Arial Black" panose="020B0A04020102020204" pitchFamily="34" charset="0"/>
              </a:rPr>
              <a:t>Adult CYS Sitter Class </a:t>
            </a:r>
          </a:p>
          <a:p>
            <a:endParaRPr lang="en-US" dirty="0" smtClean="0">
              <a:solidFill>
                <a:srgbClr val="002060"/>
              </a:solidFill>
              <a:latin typeface="Arial Black" panose="020B0A04020102020204" pitchFamily="34" charset="0"/>
            </a:endParaRPr>
          </a:p>
          <a:p>
            <a:r>
              <a:rPr lang="en-US" dirty="0" smtClean="0">
                <a:solidFill>
                  <a:srgbClr val="002060"/>
                </a:solidFill>
                <a:latin typeface="Arial Black" panose="020B0A04020102020204" pitchFamily="34" charset="0"/>
              </a:rPr>
              <a:t>May 11</a:t>
            </a:r>
          </a:p>
          <a:p>
            <a:r>
              <a:rPr lang="en-US" dirty="0" smtClean="0">
                <a:solidFill>
                  <a:srgbClr val="002060"/>
                </a:solidFill>
                <a:latin typeface="Arial Black" panose="020B0A04020102020204" pitchFamily="34" charset="0"/>
              </a:rPr>
              <a:t>10 AM</a:t>
            </a:r>
            <a:endParaRPr lang="en-US" dirty="0">
              <a:solidFill>
                <a:srgbClr val="002060"/>
              </a:solidFill>
              <a:latin typeface="Arial Black" panose="020B0A04020102020204" pitchFamily="34" charset="0"/>
            </a:endParaRPr>
          </a:p>
          <a:p>
            <a:r>
              <a:rPr lang="en-US" dirty="0">
                <a:solidFill>
                  <a:srgbClr val="002060"/>
                </a:solidFill>
                <a:latin typeface="Arial Black" panose="020B0A04020102020204" pitchFamily="34" charset="0"/>
              </a:rPr>
              <a:t>Youth Center 412 Sterling Drive </a:t>
            </a:r>
          </a:p>
          <a:p>
            <a:endParaRPr lang="en-US" dirty="0" smtClean="0">
              <a:solidFill>
                <a:srgbClr val="002060"/>
              </a:solidFill>
              <a:latin typeface="Arial Black" panose="020B0A04020102020204" pitchFamily="34" charset="0"/>
            </a:endParaRPr>
          </a:p>
          <a:p>
            <a:endParaRPr lang="en-US" dirty="0">
              <a:solidFill>
                <a:srgbClr val="002060"/>
              </a:solidFill>
              <a:latin typeface="Arial Black" panose="020B0A04020102020204" pitchFamily="34" charset="0"/>
            </a:endParaRPr>
          </a:p>
          <a:p>
            <a:endParaRPr lang="en-US" dirty="0" smtClean="0">
              <a:solidFill>
                <a:srgbClr val="002060"/>
              </a:solidFill>
              <a:latin typeface="Arial Black" panose="020B0A04020102020204" pitchFamily="34" charset="0"/>
            </a:endParaRPr>
          </a:p>
          <a:p>
            <a:endParaRPr lang="en-US" dirty="0">
              <a:solidFill>
                <a:srgbClr val="002060"/>
              </a:solidFill>
              <a:latin typeface="Arial Black" panose="020B0A04020102020204" pitchFamily="34" charset="0"/>
            </a:endParaRPr>
          </a:p>
          <a:p>
            <a:endParaRPr lang="en-US" dirty="0" smtClean="0">
              <a:solidFill>
                <a:srgbClr val="002060"/>
              </a:solidFill>
              <a:latin typeface="Arial Black" panose="020B0A04020102020204" pitchFamily="34" charset="0"/>
            </a:endParaRPr>
          </a:p>
          <a:p>
            <a:endParaRPr lang="en-US" dirty="0">
              <a:solidFill>
                <a:srgbClr val="002060"/>
              </a:solidFill>
              <a:latin typeface="Arial Black" panose="020B0A04020102020204" pitchFamily="34" charset="0"/>
            </a:endParaRPr>
          </a:p>
          <a:p>
            <a:endParaRPr lang="en-US" dirty="0">
              <a:solidFill>
                <a:srgbClr val="002060"/>
              </a:solidFill>
              <a:latin typeface="Arial Black" panose="020B0A04020102020204" pitchFamily="34" charset="0"/>
            </a:endParaRPr>
          </a:p>
          <a:p>
            <a:r>
              <a:rPr lang="en-US" dirty="0">
                <a:solidFill>
                  <a:srgbClr val="002060"/>
                </a:solidFill>
                <a:latin typeface="Arial Black" panose="020B0A04020102020204" pitchFamily="34"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036" y="8001000"/>
            <a:ext cx="1455964" cy="1143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6971236"/>
            <a:ext cx="2809136" cy="10297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2400"/>
            <a:ext cx="6172199" cy="1600199"/>
          </a:xfrm>
          <a:prstGeom prst="rect">
            <a:avLst/>
          </a:prstGeom>
        </p:spPr>
      </p:pic>
    </p:spTree>
    <p:extLst>
      <p:ext uri="{BB962C8B-B14F-4D97-AF65-F5344CB8AC3E}">
        <p14:creationId xmlns:p14="http://schemas.microsoft.com/office/powerpoint/2010/main" val="363493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086600"/>
            <a:ext cx="3429000" cy="203132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0070C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400" b="1" dirty="0" smtClean="0">
                <a:solidFill>
                  <a:schemeClr val="accent1">
                    <a:lumMod val="60000"/>
                    <a:lumOff val="40000"/>
                  </a:schemeClr>
                </a:solidFill>
                <a:latin typeface="Elephant" panose="02020904090505020303" pitchFamily="18" charset="0"/>
              </a:rPr>
              <a:t>Youth </a:t>
            </a:r>
            <a:r>
              <a:rPr lang="en-US" sz="1400" b="1" dirty="0">
                <a:solidFill>
                  <a:schemeClr val="accent1">
                    <a:lumMod val="60000"/>
                    <a:lumOff val="40000"/>
                  </a:schemeClr>
                </a:solidFill>
                <a:latin typeface="Elephant" panose="02020904090505020303" pitchFamily="18" charset="0"/>
              </a:rPr>
              <a:t>Transition </a:t>
            </a:r>
            <a:endParaRPr lang="en-US" sz="1400" b="1" dirty="0" smtClean="0">
              <a:solidFill>
                <a:schemeClr val="accent1">
                  <a:lumMod val="60000"/>
                  <a:lumOff val="40000"/>
                </a:schemeClr>
              </a:solidFill>
              <a:latin typeface="Elephant" panose="02020904090505020303" pitchFamily="18" charset="0"/>
            </a:endParaRPr>
          </a:p>
          <a:p>
            <a:pPr algn="ctr"/>
            <a:r>
              <a:rPr lang="en-US" sz="1400" b="1" dirty="0" smtClean="0">
                <a:solidFill>
                  <a:schemeClr val="accent1">
                    <a:lumMod val="60000"/>
                    <a:lumOff val="40000"/>
                  </a:schemeClr>
                </a:solidFill>
                <a:latin typeface="Elephant" panose="02020904090505020303" pitchFamily="18" charset="0"/>
              </a:rPr>
              <a:t>PS 264 Kinder Open-House</a:t>
            </a:r>
            <a:endParaRPr lang="en-US" sz="1400" b="1" dirty="0" smtClean="0">
              <a:solidFill>
                <a:schemeClr val="accent1">
                  <a:lumMod val="60000"/>
                  <a:lumOff val="40000"/>
                </a:schemeClr>
              </a:solidFill>
              <a:latin typeface="Elephant" panose="02020904090505020303" pitchFamily="18" charset="0"/>
            </a:endParaRPr>
          </a:p>
          <a:p>
            <a:pPr algn="ctr"/>
            <a:endParaRPr lang="en-US" sz="1400" b="1" dirty="0">
              <a:latin typeface="Elephant" panose="02020904090505020303" pitchFamily="18" charset="0"/>
            </a:endParaRPr>
          </a:p>
          <a:p>
            <a:pPr algn="ctr"/>
            <a:r>
              <a:rPr lang="en-US" sz="1400" b="1" dirty="0" smtClean="0">
                <a:solidFill>
                  <a:schemeClr val="accent1">
                    <a:lumMod val="60000"/>
                    <a:lumOff val="40000"/>
                  </a:schemeClr>
                </a:solidFill>
                <a:latin typeface="Arial Black" pitchFamily="34" charset="0"/>
              </a:rPr>
              <a:t>May 12 </a:t>
            </a:r>
            <a:r>
              <a:rPr lang="en-US" sz="1400" b="1" dirty="0" smtClean="0">
                <a:solidFill>
                  <a:schemeClr val="accent1">
                    <a:lumMod val="60000"/>
                    <a:lumOff val="40000"/>
                  </a:schemeClr>
                </a:solidFill>
                <a:latin typeface="Arial Black" pitchFamily="34" charset="0"/>
              </a:rPr>
              <a:t>2022</a:t>
            </a:r>
          </a:p>
          <a:p>
            <a:pPr algn="ctr"/>
            <a:r>
              <a:rPr lang="en-US" sz="1400" b="1" dirty="0" smtClean="0">
                <a:solidFill>
                  <a:schemeClr val="accent1">
                    <a:lumMod val="60000"/>
                    <a:lumOff val="40000"/>
                  </a:schemeClr>
                </a:solidFill>
                <a:latin typeface="Arial Black" pitchFamily="34" charset="0"/>
              </a:rPr>
              <a:t>10:00 </a:t>
            </a:r>
            <a:r>
              <a:rPr lang="en-US" sz="1400" b="1" dirty="0" smtClean="0">
                <a:solidFill>
                  <a:schemeClr val="accent1">
                    <a:lumMod val="60000"/>
                    <a:lumOff val="40000"/>
                  </a:schemeClr>
                </a:solidFill>
                <a:latin typeface="Arial Black" pitchFamily="34" charset="0"/>
              </a:rPr>
              <a:t>to </a:t>
            </a:r>
            <a:r>
              <a:rPr lang="en-US" sz="1400" b="1" dirty="0" smtClean="0">
                <a:solidFill>
                  <a:schemeClr val="accent1">
                    <a:lumMod val="60000"/>
                    <a:lumOff val="40000"/>
                  </a:schemeClr>
                </a:solidFill>
                <a:latin typeface="Arial Black" pitchFamily="34" charset="0"/>
              </a:rPr>
              <a:t>11:00am</a:t>
            </a:r>
            <a:endParaRPr lang="en-US" sz="1400" b="1" dirty="0" smtClean="0">
              <a:solidFill>
                <a:schemeClr val="accent1">
                  <a:lumMod val="60000"/>
                  <a:lumOff val="40000"/>
                </a:schemeClr>
              </a:solidFill>
              <a:latin typeface="Arial Black" pitchFamily="34" charset="0"/>
            </a:endParaRPr>
          </a:p>
          <a:p>
            <a:pPr algn="ctr"/>
            <a:r>
              <a:rPr lang="en-US" sz="1400" b="1" dirty="0" smtClean="0">
                <a:solidFill>
                  <a:schemeClr val="accent1">
                    <a:lumMod val="60000"/>
                    <a:lumOff val="40000"/>
                  </a:schemeClr>
                </a:solidFill>
                <a:latin typeface="Arial Black" pitchFamily="34" charset="0"/>
              </a:rPr>
              <a:t> </a:t>
            </a:r>
          </a:p>
          <a:p>
            <a:pPr algn="ctr"/>
            <a:r>
              <a:rPr lang="en-US" sz="1400" b="1" dirty="0" smtClean="0">
                <a:solidFill>
                  <a:schemeClr val="accent1">
                    <a:lumMod val="60000"/>
                    <a:lumOff val="40000"/>
                  </a:schemeClr>
                </a:solidFill>
                <a:latin typeface="Arial Black" pitchFamily="34" charset="0"/>
              </a:rPr>
              <a:t>To Reserve a </a:t>
            </a:r>
            <a:r>
              <a:rPr lang="en-US" sz="1400" b="1" dirty="0" smtClean="0">
                <a:solidFill>
                  <a:schemeClr val="accent1">
                    <a:lumMod val="60000"/>
                    <a:lumOff val="40000"/>
                  </a:schemeClr>
                </a:solidFill>
                <a:latin typeface="Arial Black" pitchFamily="34" charset="0"/>
              </a:rPr>
              <a:t>Seat</a:t>
            </a:r>
            <a:endParaRPr lang="en-US" sz="1400" b="1" dirty="0" smtClean="0">
              <a:solidFill>
                <a:schemeClr val="accent1">
                  <a:lumMod val="60000"/>
                  <a:lumOff val="40000"/>
                </a:schemeClr>
              </a:solidFill>
              <a:latin typeface="Arial Black" pitchFamily="34" charset="0"/>
            </a:endParaRPr>
          </a:p>
          <a:p>
            <a:pPr algn="ctr"/>
            <a:r>
              <a:rPr lang="en-US" sz="1400" b="1" dirty="0" smtClean="0">
                <a:solidFill>
                  <a:schemeClr val="accent1">
                    <a:lumMod val="60000"/>
                    <a:lumOff val="40000"/>
                  </a:schemeClr>
                </a:solidFill>
                <a:latin typeface="Arial Black" pitchFamily="34" charset="0"/>
              </a:rPr>
              <a:t>Call</a:t>
            </a:r>
          </a:p>
          <a:p>
            <a:pPr algn="ctr"/>
            <a:r>
              <a:rPr lang="en-US" sz="1400" b="1" dirty="0" smtClean="0">
                <a:solidFill>
                  <a:schemeClr val="accent1">
                    <a:lumMod val="60000"/>
                    <a:lumOff val="40000"/>
                  </a:schemeClr>
                </a:solidFill>
                <a:latin typeface="Arial Black" pitchFamily="34" charset="0"/>
              </a:rPr>
              <a:t>(718) 630.4805</a:t>
            </a:r>
          </a:p>
        </p:txBody>
      </p:sp>
      <p:sp>
        <p:nvSpPr>
          <p:cNvPr id="8" name="Rectangle 7"/>
          <p:cNvSpPr/>
          <p:nvPr/>
        </p:nvSpPr>
        <p:spPr>
          <a:xfrm>
            <a:off x="3429000" y="7082698"/>
            <a:ext cx="3429000" cy="203132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chemeClr val="bg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400" b="1" dirty="0">
                <a:latin typeface="Arial Black"/>
                <a:cs typeface="Arial Black"/>
              </a:rPr>
              <a:t>Parent Education </a:t>
            </a:r>
            <a:r>
              <a:rPr lang="en-US" sz="1400" b="1" dirty="0" smtClean="0">
                <a:latin typeface="Arial Black"/>
                <a:cs typeface="Arial Black"/>
              </a:rPr>
              <a:t>–School Choice</a:t>
            </a:r>
          </a:p>
          <a:p>
            <a:pPr algn="ctr"/>
            <a:endParaRPr lang="en-US" sz="1400" b="1" dirty="0" smtClean="0">
              <a:latin typeface="Arial Black"/>
              <a:cs typeface="Arial Black"/>
            </a:endParaRPr>
          </a:p>
          <a:p>
            <a:pPr algn="ctr"/>
            <a:r>
              <a:rPr lang="en-US" sz="1400" b="1" dirty="0" smtClean="0">
                <a:latin typeface="Arial Black" pitchFamily="34" charset="0"/>
              </a:rPr>
              <a:t>April 21 2022</a:t>
            </a:r>
          </a:p>
          <a:p>
            <a:pPr algn="ctr"/>
            <a:r>
              <a:rPr lang="en-US" sz="1400" b="1" dirty="0" smtClean="0">
                <a:latin typeface="Arial Black" pitchFamily="34" charset="0"/>
              </a:rPr>
              <a:t>5:00 to 6:00</a:t>
            </a:r>
          </a:p>
          <a:p>
            <a:pPr algn="ctr"/>
            <a:r>
              <a:rPr lang="en-US" sz="1400" b="1" dirty="0" smtClean="0">
                <a:latin typeface="Arial Black" pitchFamily="34" charset="0"/>
              </a:rPr>
              <a:t>Youth Services Building 412</a:t>
            </a:r>
          </a:p>
          <a:p>
            <a:pPr algn="ctr"/>
            <a:r>
              <a:rPr lang="en-US" sz="1400" b="1" dirty="0" smtClean="0">
                <a:latin typeface="Arial Black" pitchFamily="34" charset="0"/>
              </a:rPr>
              <a:t>To Reserve a Seat!</a:t>
            </a:r>
          </a:p>
          <a:p>
            <a:pPr algn="ctr"/>
            <a:r>
              <a:rPr lang="en-US" sz="1400" b="1" dirty="0" smtClean="0">
                <a:latin typeface="Arial Black" pitchFamily="34" charset="0"/>
              </a:rPr>
              <a:t>Call</a:t>
            </a:r>
          </a:p>
          <a:p>
            <a:pPr algn="ctr"/>
            <a:r>
              <a:rPr lang="en-US" sz="1400" b="1" dirty="0" smtClean="0">
                <a:latin typeface="Arial Black" pitchFamily="34" charset="0"/>
              </a:rPr>
              <a:t>(718) 630.4805</a:t>
            </a:r>
          </a:p>
          <a:p>
            <a:pPr algn="ctr"/>
            <a:endParaRPr lang="en-US" sz="1400" b="1" dirty="0" smtClean="0">
              <a:latin typeface="Arial Black" pitchFamily="34" charset="0"/>
            </a:endParaRPr>
          </a:p>
        </p:txBody>
      </p:sp>
      <p:pic>
        <p:nvPicPr>
          <p:cNvPr id="13" name="Picture 12" descr="Connect1.png"/>
          <p:cNvPicPr>
            <a:picLocks noChangeAspect="1"/>
          </p:cNvPicPr>
          <p:nvPr/>
        </p:nvPicPr>
        <p:blipFill>
          <a:blip r:embed="rId2" cstate="print"/>
          <a:stretch>
            <a:fillRect/>
          </a:stretch>
        </p:blipFill>
        <p:spPr>
          <a:xfrm>
            <a:off x="2286000" y="4191000"/>
            <a:ext cx="2455278" cy="1625939"/>
          </a:xfrm>
          <a:prstGeom prst="rect">
            <a:avLst/>
          </a:prstGeom>
          <a:effectLst>
            <a:softEdge rad="63500"/>
          </a:effectLst>
        </p:spPr>
      </p:pic>
      <p:sp>
        <p:nvSpPr>
          <p:cNvPr id="14" name="Rectangle 13"/>
          <p:cNvSpPr/>
          <p:nvPr/>
        </p:nvSpPr>
        <p:spPr>
          <a:xfrm>
            <a:off x="0" y="4038600"/>
            <a:ext cx="2362200" cy="1846659"/>
          </a:xfrm>
          <a:prstGeom prst="rect">
            <a:avLst/>
          </a:prstGeom>
        </p:spPr>
        <p:txBody>
          <a:bodyPr wrap="square">
            <a:spAutoFit/>
          </a:bodyPr>
          <a:lstStyle/>
          <a:p>
            <a:pPr algn="ctr"/>
            <a:r>
              <a:rPr lang="en-US" sz="1600" dirty="0" smtClean="0">
                <a:solidFill>
                  <a:srgbClr val="00B050"/>
                </a:solidFill>
                <a:latin typeface="Times New Roman" pitchFamily="18" charset="0"/>
                <a:cs typeface="Times New Roman" pitchFamily="18" charset="0"/>
              </a:rPr>
              <a:t>Military Family Life Counselors (MFLCs) are mental health specialist who provide </a:t>
            </a:r>
            <a:r>
              <a:rPr lang="en-US" sz="1600" i="1" dirty="0" smtClean="0">
                <a:solidFill>
                  <a:srgbClr val="00B050"/>
                </a:solidFill>
                <a:latin typeface="Times New Roman" pitchFamily="18" charset="0"/>
                <a:cs typeface="Times New Roman" pitchFamily="18" charset="0"/>
              </a:rPr>
              <a:t>confidential</a:t>
            </a:r>
            <a:r>
              <a:rPr lang="en-US" sz="1600" dirty="0" smtClean="0">
                <a:solidFill>
                  <a:srgbClr val="00B050"/>
                </a:solidFill>
                <a:latin typeface="Times New Roman" pitchFamily="18" charset="0"/>
                <a:cs typeface="Times New Roman" pitchFamily="18" charset="0"/>
              </a:rPr>
              <a:t>, short-term, non-medical counseling to Military Families. MFLCs</a:t>
            </a:r>
          </a:p>
        </p:txBody>
      </p:sp>
      <p:sp>
        <p:nvSpPr>
          <p:cNvPr id="15" name="Rectangle 14"/>
          <p:cNvSpPr/>
          <p:nvPr/>
        </p:nvSpPr>
        <p:spPr>
          <a:xfrm>
            <a:off x="4648200" y="4038600"/>
            <a:ext cx="2209800" cy="1815882"/>
          </a:xfrm>
          <a:prstGeom prst="rect">
            <a:avLst/>
          </a:prstGeom>
        </p:spPr>
        <p:txBody>
          <a:bodyPr wrap="square">
            <a:spAutoFit/>
          </a:bodyPr>
          <a:lstStyle/>
          <a:p>
            <a:pPr algn="ctr"/>
            <a:r>
              <a:rPr lang="en-US" sz="1400" dirty="0" smtClean="0">
                <a:solidFill>
                  <a:schemeClr val="accent6">
                    <a:lumMod val="75000"/>
                  </a:schemeClr>
                </a:solidFill>
                <a:latin typeface="Times New Roman" pitchFamily="18" charset="0"/>
                <a:cs typeface="Times New Roman" pitchFamily="18" charset="0"/>
              </a:rPr>
              <a:t>Deployment </a:t>
            </a:r>
            <a:r>
              <a:rPr lang="en-US" sz="1400" dirty="0" smtClean="0">
                <a:solidFill>
                  <a:schemeClr val="accent6">
                    <a:lumMod val="75000"/>
                  </a:schemeClr>
                </a:solidFill>
                <a:latin typeface="Times New Roman" pitchFamily="18" charset="0"/>
                <a:cs typeface="Times New Roman" pitchFamily="18" charset="0"/>
                <a:sym typeface="Wingdings"/>
              </a:rPr>
              <a:t> R</a:t>
            </a:r>
            <a:r>
              <a:rPr lang="en-US" sz="1400" dirty="0" smtClean="0">
                <a:solidFill>
                  <a:schemeClr val="accent6">
                    <a:lumMod val="75000"/>
                  </a:schemeClr>
                </a:solidFill>
                <a:latin typeface="Times New Roman" pitchFamily="18" charset="0"/>
                <a:cs typeface="Times New Roman" pitchFamily="18" charset="0"/>
              </a:rPr>
              <a:t>elocation Adjustment </a:t>
            </a:r>
            <a:r>
              <a:rPr lang="en-US" sz="1400" dirty="0" smtClean="0">
                <a:solidFill>
                  <a:schemeClr val="accent6">
                    <a:lumMod val="75000"/>
                  </a:schemeClr>
                </a:solidFill>
                <a:latin typeface="Times New Roman" pitchFamily="18" charset="0"/>
                <a:cs typeface="Times New Roman" pitchFamily="18" charset="0"/>
                <a:sym typeface="Wingdings"/>
              </a:rPr>
              <a:t> R</a:t>
            </a:r>
            <a:r>
              <a:rPr lang="en-US" sz="1400" dirty="0" smtClean="0">
                <a:solidFill>
                  <a:schemeClr val="accent6">
                    <a:lumMod val="75000"/>
                  </a:schemeClr>
                </a:solidFill>
                <a:latin typeface="Times New Roman" pitchFamily="18" charset="0"/>
                <a:cs typeface="Times New Roman" pitchFamily="18" charset="0"/>
              </a:rPr>
              <a:t>eintegration Concerns </a:t>
            </a:r>
            <a:r>
              <a:rPr lang="en-US" sz="1400" dirty="0" smtClean="0">
                <a:solidFill>
                  <a:schemeClr val="accent6">
                    <a:lumMod val="75000"/>
                  </a:schemeClr>
                </a:solidFill>
                <a:latin typeface="Times New Roman" pitchFamily="18" charset="0"/>
                <a:cs typeface="Times New Roman" pitchFamily="18" charset="0"/>
                <a:sym typeface="Wingdings"/>
              </a:rPr>
              <a:t></a:t>
            </a:r>
            <a:r>
              <a:rPr lang="en-US" sz="1400" dirty="0" smtClean="0">
                <a:solidFill>
                  <a:schemeClr val="accent6">
                    <a:lumMod val="75000"/>
                  </a:schemeClr>
                </a:solidFill>
                <a:latin typeface="Times New Roman" pitchFamily="18" charset="0"/>
                <a:cs typeface="Times New Roman" pitchFamily="18" charset="0"/>
              </a:rPr>
              <a:t> Loss or Grief </a:t>
            </a:r>
            <a:r>
              <a:rPr lang="en-US" sz="1400" dirty="0" smtClean="0">
                <a:solidFill>
                  <a:schemeClr val="accent6">
                    <a:lumMod val="75000"/>
                  </a:schemeClr>
                </a:solidFill>
                <a:latin typeface="Times New Roman" pitchFamily="18" charset="0"/>
                <a:cs typeface="Times New Roman" pitchFamily="18" charset="0"/>
                <a:sym typeface="Wingdings"/>
              </a:rPr>
              <a:t></a:t>
            </a:r>
            <a:r>
              <a:rPr lang="en-US" sz="1400" dirty="0" smtClean="0">
                <a:solidFill>
                  <a:schemeClr val="accent6">
                    <a:lumMod val="75000"/>
                  </a:schemeClr>
                </a:solidFill>
                <a:latin typeface="Times New Roman" pitchFamily="18" charset="0"/>
                <a:cs typeface="Times New Roman" pitchFamily="18" charset="0"/>
              </a:rPr>
              <a:t> Parenting Challenges </a:t>
            </a:r>
          </a:p>
          <a:p>
            <a:pPr algn="ctr"/>
            <a:r>
              <a:rPr lang="en-US" sz="1400" dirty="0" smtClean="0">
                <a:solidFill>
                  <a:schemeClr val="accent6">
                    <a:lumMod val="75000"/>
                  </a:schemeClr>
                </a:solidFill>
                <a:latin typeface="Times New Roman" pitchFamily="18" charset="0"/>
                <a:cs typeface="Times New Roman" pitchFamily="18" charset="0"/>
                <a:sym typeface="Wingdings"/>
              </a:rPr>
              <a:t></a:t>
            </a:r>
            <a:r>
              <a:rPr lang="en-US" sz="1400" dirty="0" smtClean="0">
                <a:solidFill>
                  <a:schemeClr val="accent6">
                    <a:lumMod val="75000"/>
                  </a:schemeClr>
                </a:solidFill>
                <a:latin typeface="Times New Roman" pitchFamily="18" charset="0"/>
                <a:cs typeface="Times New Roman" pitchFamily="18" charset="0"/>
              </a:rPr>
              <a:t> Financial Management </a:t>
            </a:r>
            <a:r>
              <a:rPr lang="en-US" sz="1400" dirty="0" smtClean="0">
                <a:solidFill>
                  <a:schemeClr val="accent6">
                    <a:lumMod val="75000"/>
                  </a:schemeClr>
                </a:solidFill>
                <a:latin typeface="Times New Roman" pitchFamily="18" charset="0"/>
                <a:cs typeface="Times New Roman" pitchFamily="18" charset="0"/>
                <a:sym typeface="Wingdings"/>
              </a:rPr>
              <a:t></a:t>
            </a:r>
            <a:r>
              <a:rPr lang="en-US" sz="1400" dirty="0" smtClean="0">
                <a:solidFill>
                  <a:schemeClr val="accent6">
                    <a:lumMod val="75000"/>
                  </a:schemeClr>
                </a:solidFill>
                <a:latin typeface="Times New Roman" pitchFamily="18" charset="0"/>
                <a:cs typeface="Times New Roman" pitchFamily="18" charset="0"/>
              </a:rPr>
              <a:t> Relationship Issues </a:t>
            </a:r>
          </a:p>
          <a:p>
            <a:pPr algn="ctr"/>
            <a:r>
              <a:rPr lang="en-US" sz="1400" dirty="0" smtClean="0">
                <a:solidFill>
                  <a:schemeClr val="accent6">
                    <a:lumMod val="75000"/>
                  </a:schemeClr>
                </a:solidFill>
                <a:latin typeface="Times New Roman" pitchFamily="18" charset="0"/>
                <a:cs typeface="Times New Roman" pitchFamily="18" charset="0"/>
                <a:sym typeface="Wingdings"/>
              </a:rPr>
              <a:t></a:t>
            </a:r>
            <a:r>
              <a:rPr lang="en-US" sz="1400" dirty="0" smtClean="0">
                <a:solidFill>
                  <a:schemeClr val="accent6">
                    <a:lumMod val="75000"/>
                  </a:schemeClr>
                </a:solidFill>
                <a:latin typeface="Times New Roman" pitchFamily="18" charset="0"/>
                <a:cs typeface="Times New Roman" pitchFamily="18" charset="0"/>
              </a:rPr>
              <a:t> Workplace Stress  </a:t>
            </a:r>
          </a:p>
        </p:txBody>
      </p:sp>
      <p:sp>
        <p:nvSpPr>
          <p:cNvPr id="16" name="Rectangle 15"/>
          <p:cNvSpPr/>
          <p:nvPr/>
        </p:nvSpPr>
        <p:spPr>
          <a:xfrm>
            <a:off x="0" y="5791200"/>
            <a:ext cx="6858000" cy="738664"/>
          </a:xfrm>
          <a:prstGeom prst="rect">
            <a:avLst/>
          </a:prstGeom>
        </p:spPr>
        <p:txBody>
          <a:bodyPr wrap="square">
            <a:spAutoFit/>
          </a:bodyPr>
          <a:lstStyle/>
          <a:p>
            <a:pPr algn="ctr"/>
            <a:r>
              <a:rPr lang="en-US" sz="1400" dirty="0" smtClean="0">
                <a:solidFill>
                  <a:schemeClr val="bg1"/>
                </a:solidFill>
                <a:latin typeface="Times New Roman" pitchFamily="18" charset="0"/>
                <a:cs typeface="Times New Roman" pitchFamily="18" charset="0"/>
              </a:rPr>
              <a:t>Through the MFLC program, Military Service Members and their Families have the opportunity to talk to a professional, determine solutions to various problems, and </a:t>
            </a:r>
            <a:r>
              <a:rPr lang="en-US" sz="1400" b="1" dirty="0" smtClean="0">
                <a:solidFill>
                  <a:schemeClr val="bg1"/>
                </a:solidFill>
                <a:latin typeface="Times New Roman" pitchFamily="18" charset="0"/>
                <a:cs typeface="Times New Roman" pitchFamily="18" charset="0"/>
              </a:rPr>
              <a:t>develop an action plan </a:t>
            </a:r>
            <a:r>
              <a:rPr lang="en-US" sz="1400" dirty="0" smtClean="0">
                <a:solidFill>
                  <a:schemeClr val="bg1"/>
                </a:solidFill>
                <a:latin typeface="Times New Roman" pitchFamily="18" charset="0"/>
                <a:cs typeface="Times New Roman" pitchFamily="18" charset="0"/>
              </a:rPr>
              <a:t>to improve the situation.</a:t>
            </a:r>
            <a:endParaRPr lang="en-US" sz="1400" dirty="0">
              <a:solidFill>
                <a:schemeClr val="bg1"/>
              </a:solidFill>
              <a:latin typeface="Times New Roman" pitchFamily="18" charset="0"/>
              <a:cs typeface="Times New Roman" pitchFamily="18" charset="0"/>
            </a:endParaRPr>
          </a:p>
        </p:txBody>
      </p:sp>
      <p:sp>
        <p:nvSpPr>
          <p:cNvPr id="17" name="Rectangle 16"/>
          <p:cNvSpPr/>
          <p:nvPr/>
        </p:nvSpPr>
        <p:spPr>
          <a:xfrm>
            <a:off x="0" y="6400800"/>
            <a:ext cx="6858000" cy="646331"/>
          </a:xfrm>
          <a:prstGeom prst="rect">
            <a:avLst/>
          </a:prstGeom>
        </p:spPr>
        <p:txBody>
          <a:bodyPr wrap="square">
            <a:spAutoFit/>
          </a:bodyPr>
          <a:lstStyle/>
          <a:p>
            <a:pPr algn="ctr"/>
            <a:r>
              <a:rPr lang="en-US" b="1" dirty="0" smtClean="0">
                <a:solidFill>
                  <a:schemeClr val="bg1"/>
                </a:solidFill>
                <a:latin typeface="Times New Roman" pitchFamily="18" charset="0"/>
                <a:cs typeface="Times New Roman" pitchFamily="18" charset="0"/>
              </a:rPr>
              <a:t>To access MFLC services please call: </a:t>
            </a:r>
          </a:p>
          <a:p>
            <a:pPr algn="ctr"/>
            <a:r>
              <a:rPr lang="en-US" b="1" dirty="0" smtClean="0">
                <a:solidFill>
                  <a:schemeClr val="bg1"/>
                </a:solidFill>
                <a:latin typeface="Times New Roman" pitchFamily="18" charset="0"/>
                <a:cs typeface="Times New Roman" pitchFamily="18" charset="0"/>
              </a:rPr>
              <a:t>(347) 677-2782</a:t>
            </a:r>
          </a:p>
        </p:txBody>
      </p:sp>
      <p:sp>
        <p:nvSpPr>
          <p:cNvPr id="18" name="Rectangle 17"/>
          <p:cNvSpPr/>
          <p:nvPr/>
        </p:nvSpPr>
        <p:spPr>
          <a:xfrm>
            <a:off x="0" y="3276600"/>
            <a:ext cx="6858000" cy="923330"/>
          </a:xfrm>
          <a:prstGeom prst="rect">
            <a:avLst/>
          </a:prstGeom>
        </p:spPr>
        <p:txBody>
          <a:bodyPr wrap="square">
            <a:spAutoFit/>
          </a:bodyPr>
          <a:lstStyle/>
          <a:p>
            <a:pPr algn="ctr"/>
            <a:r>
              <a:rPr lang="en-US" b="1" u="sng" dirty="0" smtClean="0">
                <a:latin typeface="Times New Roman" pitchFamily="18" charset="0"/>
                <a:cs typeface="Times New Roman" pitchFamily="18" charset="0"/>
              </a:rPr>
              <a:t>___________________________________________________________ Military &amp; Family Life Consultants</a:t>
            </a:r>
          </a:p>
          <a:p>
            <a:pPr algn="ctr"/>
            <a:endParaRPr lang="en-US" b="1" u="sng" dirty="0" smtClean="0">
              <a:latin typeface="Times New Roman" pitchFamily="18" charset="0"/>
              <a:cs typeface="Times New Roman" pitchFamily="18" charset="0"/>
            </a:endParaRPr>
          </a:p>
        </p:txBody>
      </p:sp>
      <p:cxnSp>
        <p:nvCxnSpPr>
          <p:cNvPr id="19" name="Straight Connector 18"/>
          <p:cNvCxnSpPr/>
          <p:nvPr/>
        </p:nvCxnSpPr>
        <p:spPr>
          <a:xfrm>
            <a:off x="-23587" y="7082698"/>
            <a:ext cx="68580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2400" y="3581400"/>
            <a:ext cx="68580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6476" y="3143748"/>
            <a:ext cx="6850889"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n-US" dirty="0" smtClean="0">
              <a:solidFill>
                <a:schemeClr val="accent6">
                  <a:lumMod val="75000"/>
                </a:schemeClr>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348" y="8534400"/>
            <a:ext cx="641220" cy="503388"/>
          </a:xfrm>
          <a:prstGeom prst="rect">
            <a:avLst/>
          </a:prstGeom>
        </p:spPr>
      </p:pic>
      <p:sp>
        <p:nvSpPr>
          <p:cNvPr id="3" name="TextBox 2"/>
          <p:cNvSpPr txBox="1"/>
          <p:nvPr/>
        </p:nvSpPr>
        <p:spPr>
          <a:xfrm>
            <a:off x="0" y="530674"/>
            <a:ext cx="6722076" cy="3524042"/>
          </a:xfrm>
          <a:prstGeom prst="rect">
            <a:avLst/>
          </a:prstGeom>
          <a:noFill/>
        </p:spPr>
        <p:txBody>
          <a:bodyPr wrap="square" rtlCol="0">
            <a:spAutoFit/>
          </a:bodyPr>
          <a:lstStyle/>
          <a:p>
            <a:r>
              <a:rPr lang="en-US" sz="1400" dirty="0" smtClean="0">
                <a:solidFill>
                  <a:schemeClr val="bg1"/>
                </a:solidFill>
              </a:rPr>
              <a:t>Ola </a:t>
            </a:r>
            <a:r>
              <a:rPr lang="en-US" sz="1400" dirty="0">
                <a:solidFill>
                  <a:schemeClr val="bg1"/>
                </a:solidFill>
              </a:rPr>
              <a:t>Foy, </a:t>
            </a:r>
            <a:r>
              <a:rPr lang="en-US" sz="1400" dirty="0" smtClean="0">
                <a:solidFill>
                  <a:schemeClr val="bg1"/>
                </a:solidFill>
              </a:rPr>
              <a:t>is our new PAC Chairperson, she is the mother of 3. Each of her children have attended or still attends CYS. Gerard 17, goes </a:t>
            </a:r>
            <a:r>
              <a:rPr lang="en-US" sz="1400" dirty="0">
                <a:solidFill>
                  <a:schemeClr val="bg1"/>
                </a:solidFill>
              </a:rPr>
              <a:t>off to college this summer </a:t>
            </a:r>
            <a:r>
              <a:rPr lang="en-US" sz="1400" dirty="0" smtClean="0">
                <a:solidFill>
                  <a:schemeClr val="bg1"/>
                </a:solidFill>
              </a:rPr>
              <a:t>with a FULL SCHOLARSHIP!!!! He will major </a:t>
            </a:r>
            <a:r>
              <a:rPr lang="en-US" sz="1400" dirty="0">
                <a:solidFill>
                  <a:schemeClr val="bg1"/>
                </a:solidFill>
              </a:rPr>
              <a:t>in software engineering with a concentration on artificial </a:t>
            </a:r>
            <a:r>
              <a:rPr lang="en-US" sz="1400" dirty="0" smtClean="0">
                <a:solidFill>
                  <a:schemeClr val="bg1"/>
                </a:solidFill>
              </a:rPr>
              <a:t>intelligence. Alyvia 16, goes </a:t>
            </a:r>
            <a:r>
              <a:rPr lang="en-US" sz="1400" dirty="0">
                <a:solidFill>
                  <a:schemeClr val="bg1"/>
                </a:solidFill>
              </a:rPr>
              <a:t>off to college next year to major in </a:t>
            </a:r>
            <a:r>
              <a:rPr lang="en-US" sz="1400" dirty="0" smtClean="0">
                <a:solidFill>
                  <a:schemeClr val="bg1"/>
                </a:solidFill>
              </a:rPr>
              <a:t>Art </a:t>
            </a:r>
            <a:r>
              <a:rPr lang="en-US" sz="1400" dirty="0">
                <a:solidFill>
                  <a:schemeClr val="bg1"/>
                </a:solidFill>
              </a:rPr>
              <a:t>and Phylicia </a:t>
            </a:r>
            <a:r>
              <a:rPr lang="en-US" sz="1400" dirty="0" smtClean="0">
                <a:solidFill>
                  <a:schemeClr val="bg1"/>
                </a:solidFill>
              </a:rPr>
              <a:t>8 years old </a:t>
            </a:r>
            <a:r>
              <a:rPr lang="en-US" sz="1400" dirty="0">
                <a:solidFill>
                  <a:schemeClr val="bg1"/>
                </a:solidFill>
              </a:rPr>
              <a:t>is going to be the next big </a:t>
            </a:r>
            <a:r>
              <a:rPr lang="en-US" sz="1400" dirty="0" smtClean="0">
                <a:solidFill>
                  <a:schemeClr val="bg1"/>
                </a:solidFill>
              </a:rPr>
              <a:t>gymnast. Ms. Foy has </a:t>
            </a:r>
            <a:r>
              <a:rPr lang="en-US" sz="1400" dirty="0">
                <a:solidFill>
                  <a:schemeClr val="bg1"/>
                </a:solidFill>
              </a:rPr>
              <a:t>a degree in Early Childhood Education with a concentration </a:t>
            </a:r>
            <a:r>
              <a:rPr lang="en-US" sz="1400" dirty="0" smtClean="0">
                <a:solidFill>
                  <a:schemeClr val="bg1"/>
                </a:solidFill>
              </a:rPr>
              <a:t>in </a:t>
            </a:r>
            <a:r>
              <a:rPr lang="en-US" sz="1400" dirty="0">
                <a:solidFill>
                  <a:schemeClr val="bg1"/>
                </a:solidFill>
              </a:rPr>
              <a:t>special needs and a degree in Economics &amp; Finance. </a:t>
            </a:r>
            <a:r>
              <a:rPr lang="en-US" sz="1400" dirty="0" smtClean="0">
                <a:solidFill>
                  <a:schemeClr val="bg1"/>
                </a:solidFill>
              </a:rPr>
              <a:t>She works </a:t>
            </a:r>
            <a:r>
              <a:rPr lang="en-US" sz="1400" dirty="0">
                <a:solidFill>
                  <a:schemeClr val="bg1"/>
                </a:solidFill>
              </a:rPr>
              <a:t>as the Budget Analyst for MWR and </a:t>
            </a:r>
            <a:r>
              <a:rPr lang="en-US" sz="1400" dirty="0" smtClean="0">
                <a:solidFill>
                  <a:schemeClr val="bg1"/>
                </a:solidFill>
              </a:rPr>
              <a:t>has her </a:t>
            </a:r>
            <a:r>
              <a:rPr lang="en-US" sz="1400" dirty="0">
                <a:solidFill>
                  <a:schemeClr val="bg1"/>
                </a:solidFill>
              </a:rPr>
              <a:t>own </a:t>
            </a:r>
            <a:r>
              <a:rPr lang="en-US" sz="1400" dirty="0" smtClean="0">
                <a:solidFill>
                  <a:schemeClr val="bg1"/>
                </a:solidFill>
              </a:rPr>
              <a:t>business, </a:t>
            </a:r>
            <a:r>
              <a:rPr lang="en-US" sz="1400" dirty="0" err="1">
                <a:solidFill>
                  <a:schemeClr val="bg1"/>
                </a:solidFill>
              </a:rPr>
              <a:t>Oshunola</a:t>
            </a:r>
            <a:r>
              <a:rPr lang="en-US" sz="1400" dirty="0">
                <a:solidFill>
                  <a:schemeClr val="bg1"/>
                </a:solidFill>
              </a:rPr>
              <a:t> Naturals selling organic soaps and </a:t>
            </a:r>
            <a:r>
              <a:rPr lang="en-US" sz="1400" dirty="0" err="1">
                <a:solidFill>
                  <a:schemeClr val="bg1"/>
                </a:solidFill>
              </a:rPr>
              <a:t>shea</a:t>
            </a:r>
            <a:r>
              <a:rPr lang="en-US" sz="1400" dirty="0">
                <a:solidFill>
                  <a:schemeClr val="bg1"/>
                </a:solidFill>
              </a:rPr>
              <a:t> butter. </a:t>
            </a:r>
            <a:r>
              <a:rPr lang="en-US" sz="1400" dirty="0" smtClean="0">
                <a:solidFill>
                  <a:schemeClr val="bg1"/>
                </a:solidFill>
              </a:rPr>
              <a:t>She enjoys </a:t>
            </a:r>
            <a:r>
              <a:rPr lang="en-US" sz="1400" dirty="0">
                <a:solidFill>
                  <a:schemeClr val="bg1"/>
                </a:solidFill>
              </a:rPr>
              <a:t>crafting, gardening, hiking, and volunteering at women and children shelters in </a:t>
            </a:r>
            <a:r>
              <a:rPr lang="en-US" sz="1400" dirty="0" smtClean="0">
                <a:solidFill>
                  <a:schemeClr val="bg1"/>
                </a:solidFill>
              </a:rPr>
              <a:t>her </a:t>
            </a:r>
            <a:r>
              <a:rPr lang="en-US" sz="1400" dirty="0">
                <a:solidFill>
                  <a:schemeClr val="bg1"/>
                </a:solidFill>
              </a:rPr>
              <a:t>free time and on weekends. </a:t>
            </a:r>
            <a:r>
              <a:rPr lang="en-US" sz="1400" dirty="0" smtClean="0">
                <a:solidFill>
                  <a:schemeClr val="bg1"/>
                </a:solidFill>
              </a:rPr>
              <a:t>she </a:t>
            </a:r>
            <a:r>
              <a:rPr lang="en-US" sz="1400" dirty="0">
                <a:solidFill>
                  <a:schemeClr val="bg1"/>
                </a:solidFill>
              </a:rPr>
              <a:t>accepted the position as </a:t>
            </a:r>
            <a:r>
              <a:rPr lang="en-US" sz="1400" dirty="0" smtClean="0">
                <a:solidFill>
                  <a:schemeClr val="bg1"/>
                </a:solidFill>
              </a:rPr>
              <a:t>PAC </a:t>
            </a:r>
            <a:r>
              <a:rPr lang="en-US" sz="1400" dirty="0">
                <a:solidFill>
                  <a:schemeClr val="bg1"/>
                </a:solidFill>
              </a:rPr>
              <a:t>chair because </a:t>
            </a:r>
            <a:r>
              <a:rPr lang="en-US" sz="1400" dirty="0" smtClean="0">
                <a:solidFill>
                  <a:schemeClr val="bg1"/>
                </a:solidFill>
              </a:rPr>
              <a:t>she has been </a:t>
            </a:r>
            <a:r>
              <a:rPr lang="en-US" sz="1400" dirty="0">
                <a:solidFill>
                  <a:schemeClr val="bg1"/>
                </a:solidFill>
              </a:rPr>
              <a:t>a part of the CYS family since 2006 as a </a:t>
            </a:r>
            <a:r>
              <a:rPr lang="en-US" sz="1400" dirty="0" smtClean="0">
                <a:solidFill>
                  <a:schemeClr val="bg1"/>
                </a:solidFill>
              </a:rPr>
              <a:t>both a parent and </a:t>
            </a:r>
            <a:r>
              <a:rPr lang="en-US" sz="1400" dirty="0">
                <a:solidFill>
                  <a:schemeClr val="bg1"/>
                </a:solidFill>
              </a:rPr>
              <a:t>as an employee (</a:t>
            </a:r>
            <a:r>
              <a:rPr lang="en-US" sz="1400" dirty="0" smtClean="0">
                <a:solidFill>
                  <a:schemeClr val="bg1"/>
                </a:solidFill>
              </a:rPr>
              <a:t>CYPA).  </a:t>
            </a:r>
          </a:p>
          <a:p>
            <a:endParaRPr lang="en-US" sz="1100" dirty="0">
              <a:solidFill>
                <a:schemeClr val="bg1"/>
              </a:solidFill>
            </a:endParaRPr>
          </a:p>
          <a:p>
            <a:r>
              <a:rPr lang="en-US" sz="1100" dirty="0" smtClean="0">
                <a:solidFill>
                  <a:schemeClr val="bg1"/>
                </a:solidFill>
              </a:rPr>
              <a:t>Next PAC Meeting May 18</a:t>
            </a:r>
            <a:r>
              <a:rPr lang="en-US" sz="1100" baseline="30000" dirty="0" smtClean="0">
                <a:solidFill>
                  <a:schemeClr val="bg1"/>
                </a:solidFill>
              </a:rPr>
              <a:t>th</a:t>
            </a:r>
            <a:r>
              <a:rPr lang="en-US" sz="1100" dirty="0" smtClean="0">
                <a:solidFill>
                  <a:schemeClr val="bg1"/>
                </a:solidFill>
              </a:rPr>
              <a:t>  @ Youth Center </a:t>
            </a:r>
            <a:endParaRPr lang="en-US" sz="1100" dirty="0">
              <a:solidFill>
                <a:schemeClr val="bg1"/>
              </a:solidFill>
            </a:endParaRPr>
          </a:p>
          <a:p>
            <a:endParaRPr lang="en-US" sz="1100" dirty="0" smtClean="0">
              <a:solidFill>
                <a:schemeClr val="bg1"/>
              </a:solidFill>
            </a:endParaRPr>
          </a:p>
          <a:p>
            <a:endParaRPr lang="en-US" sz="1100" dirty="0">
              <a:solidFill>
                <a:schemeClr val="bg1"/>
              </a:solidFill>
            </a:endParaRPr>
          </a:p>
          <a:p>
            <a:endParaRPr lang="en-US" sz="1100" dirty="0">
              <a:solidFill>
                <a:schemeClr val="bg1"/>
              </a:solidFill>
            </a:endParaRPr>
          </a:p>
        </p:txBody>
      </p:sp>
      <p:sp>
        <p:nvSpPr>
          <p:cNvPr id="4" name="TextBox 3"/>
          <p:cNvSpPr txBox="1"/>
          <p:nvPr/>
        </p:nvSpPr>
        <p:spPr>
          <a:xfrm>
            <a:off x="1884483" y="93516"/>
            <a:ext cx="2174634" cy="461665"/>
          </a:xfrm>
          <a:prstGeom prst="rect">
            <a:avLst/>
          </a:prstGeom>
          <a:noFill/>
        </p:spPr>
        <p:txBody>
          <a:bodyPr wrap="none" rtlCol="0">
            <a:spAutoFit/>
          </a:bodyPr>
          <a:lstStyle/>
          <a:p>
            <a:r>
              <a:rPr lang="en-US" sz="2400" dirty="0" smtClean="0"/>
              <a:t>PAC NEWS!!!!!!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6362700" cy="7391400"/>
          </a:xfrm>
          <a:gradFill>
            <a:gsLst>
              <a:gs pos="0">
                <a:srgbClr val="92D050">
                  <a:tint val="66000"/>
                  <a:satMod val="160000"/>
                </a:srgbClr>
              </a:gs>
              <a:gs pos="50000">
                <a:srgbClr val="92D050">
                  <a:tint val="44500"/>
                  <a:satMod val="160000"/>
                </a:srgbClr>
              </a:gs>
              <a:gs pos="100000">
                <a:srgbClr val="92D050">
                  <a:tint val="23500"/>
                  <a:satMod val="160000"/>
                </a:srgbClr>
              </a:gs>
            </a:gsLst>
            <a:lin ang="5400000" scaled="1"/>
          </a:gradFill>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1100" dirty="0" smtClean="0"/>
              <a:t>Involving </a:t>
            </a:r>
            <a:r>
              <a:rPr lang="en-US" sz="1100" dirty="0"/>
              <a:t>the whole family is the best way to promote better eating habits and healthy activities for </a:t>
            </a:r>
            <a:r>
              <a:rPr lang="en-US" sz="1100" dirty="0" smtClean="0"/>
              <a:t>our kids. A </a:t>
            </a:r>
            <a:r>
              <a:rPr lang="en-US" sz="1100" dirty="0"/>
              <a:t>whole-family approach simply means that everyone — parents and kids alike — </a:t>
            </a:r>
            <a:r>
              <a:rPr lang="en-US" sz="1100" dirty="0" smtClean="0"/>
              <a:t>work </a:t>
            </a:r>
            <a:r>
              <a:rPr lang="en-US" sz="1100" dirty="0"/>
              <a:t>together as a team to achieve good health and well being. As with any team, there's a leader or coach — and that's </a:t>
            </a:r>
            <a:r>
              <a:rPr lang="en-US" sz="1100" dirty="0" smtClean="0"/>
              <a:t>us !</a:t>
            </a:r>
          </a:p>
          <a:p>
            <a:pPr marL="0" indent="0">
              <a:buNone/>
            </a:pPr>
            <a:endParaRPr lang="en-US" sz="1100" dirty="0"/>
          </a:p>
          <a:p>
            <a:r>
              <a:rPr lang="en-US" sz="1100" b="1" dirty="0"/>
              <a:t>Lead by example.</a:t>
            </a:r>
            <a:r>
              <a:rPr lang="en-US" sz="1100" dirty="0"/>
              <a:t> Adult family members are important role models for healthy eating and exercise. Talk about why you eat fruit as a snack, take an exercise class, or go for walks</a:t>
            </a:r>
            <a:r>
              <a:rPr lang="en-US" sz="1100" dirty="0" smtClean="0"/>
              <a:t>.</a:t>
            </a:r>
          </a:p>
          <a:p>
            <a:pPr marL="0" indent="0">
              <a:buNone/>
            </a:pPr>
            <a:endParaRPr lang="en-US" sz="1100" dirty="0"/>
          </a:p>
          <a:p>
            <a:r>
              <a:rPr lang="en-US" sz="1100" b="1" dirty="0"/>
              <a:t>Start '</a:t>
            </a:r>
            <a:r>
              <a:rPr lang="en-US" sz="1100" b="1" dirty="0" err="1"/>
              <a:t>em</a:t>
            </a:r>
            <a:r>
              <a:rPr lang="en-US" sz="1100" b="1" dirty="0"/>
              <a:t> young.</a:t>
            </a:r>
            <a:r>
              <a:rPr lang="en-US" sz="1100" dirty="0"/>
              <a:t> Don't wait until your child is at an unhealthy weight to institute good eating and activity habits. It's much easier to maintain a healthy weight than to lose pounds later</a:t>
            </a:r>
            <a:r>
              <a:rPr lang="en-US" sz="1100" dirty="0" smtClean="0"/>
              <a:t>.</a:t>
            </a:r>
          </a:p>
          <a:p>
            <a:pPr marL="0" indent="0">
              <a:buNone/>
            </a:pPr>
            <a:endParaRPr lang="en-US" sz="1100" dirty="0"/>
          </a:p>
          <a:p>
            <a:r>
              <a:rPr lang="en-US" sz="1100" b="1" dirty="0"/>
              <a:t>Be active together.</a:t>
            </a:r>
            <a:r>
              <a:rPr lang="en-US" sz="1100" dirty="0"/>
              <a:t> Make it usual for the family to be active, not sedentary. Being active as a family allows kids to expend energy in a positive way, and adults get the health benefits, too</a:t>
            </a:r>
            <a:r>
              <a:rPr lang="en-US" sz="1100" dirty="0" smtClean="0"/>
              <a:t>.</a:t>
            </a:r>
          </a:p>
          <a:p>
            <a:endParaRPr lang="en-US" sz="1100" dirty="0"/>
          </a:p>
          <a:p>
            <a:r>
              <a:rPr lang="en-US" sz="1100" b="1" dirty="0"/>
              <a:t>Cook together.</a:t>
            </a:r>
            <a:r>
              <a:rPr lang="en-US" sz="1100" dirty="0"/>
              <a:t> It may not be possible to do it every day, but invite kids into the process of preparing food. Little kids can learn math skills by measuring and they'll begin to understand the chemistry of cooking. They'll also gain an understanding of healthy </a:t>
            </a:r>
            <a:r>
              <a:rPr lang="en-US" sz="1100" dirty="0" smtClean="0"/>
              <a:t>ingredients.</a:t>
            </a:r>
            <a:r>
              <a:rPr lang="en-US" sz="1100" dirty="0"/>
              <a:t> </a:t>
            </a:r>
            <a:r>
              <a:rPr lang="en-US" sz="1100" dirty="0" smtClean="0"/>
              <a:t>Older </a:t>
            </a:r>
            <a:r>
              <a:rPr lang="en-US" sz="1100" dirty="0"/>
              <a:t>kids will enjoy having the authority to choose and prepare foods they like and will be more likely to eat what they've made. It might even inspire them to make healthy choices on their own</a:t>
            </a:r>
            <a:r>
              <a:rPr lang="en-US" sz="1100" dirty="0" smtClean="0"/>
              <a:t>.</a:t>
            </a:r>
          </a:p>
          <a:p>
            <a:pPr marL="0" indent="0">
              <a:buNone/>
            </a:pPr>
            <a:endParaRPr lang="en-US" sz="1100" dirty="0"/>
          </a:p>
          <a:p>
            <a:r>
              <a:rPr lang="en-US" sz="1100" b="1" dirty="0"/>
              <a:t>Eat together.</a:t>
            </a:r>
            <a:r>
              <a:rPr lang="en-US" sz="1100" dirty="0"/>
              <a:t> Eating a meal as a family sends the right messages about nutrition. Kids will see their parents eating healthy food and may want to try new foods. They'll also see mealtime as a time for socializing and sharing. Parents get a chance to offer nutritious food, note their kids' likes and dislikes, and talk about daily triumphs and troubles.</a:t>
            </a:r>
          </a:p>
          <a:p>
            <a:endParaRPr lang="en-US" sz="1100" dirty="0"/>
          </a:p>
          <a:p>
            <a:r>
              <a:rPr lang="en-US" sz="1100" b="1" dirty="0"/>
              <a:t>Family Goals </a:t>
            </a:r>
            <a:r>
              <a:rPr lang="en-US" sz="1100" b="1" dirty="0" smtClean="0"/>
              <a:t>Chart. </a:t>
            </a:r>
            <a:r>
              <a:rPr lang="en-US" sz="1100" dirty="0" smtClean="0"/>
              <a:t>If </a:t>
            </a:r>
            <a:r>
              <a:rPr lang="en-US" sz="1100" dirty="0"/>
              <a:t>you're trying to build healthier family habits, a goal chart is a good way to keep score. A chart, posted on the refrigerator or other highly visible spot, can remind family members to pay attention to eating and exercise </a:t>
            </a:r>
            <a:r>
              <a:rPr lang="en-US" sz="1100" dirty="0" smtClean="0"/>
              <a:t>habits. Choose </a:t>
            </a:r>
            <a:r>
              <a:rPr lang="en-US" sz="1100" dirty="0"/>
              <a:t>family goals, such as exercising every day and eating fruits and vegetables. Keep track of and praise those who meets their goals. And when the whole family achieves the goals, do something fun together to celebrate</a:t>
            </a:r>
            <a:r>
              <a:rPr lang="en-US" sz="1000" dirty="0"/>
              <a:t>.</a:t>
            </a:r>
            <a:endParaRPr lang="en-US" sz="1000" dirty="0" smtClean="0"/>
          </a:p>
        </p:txBody>
      </p:sp>
      <p:pic>
        <p:nvPicPr>
          <p:cNvPr id="2" name="Picture 1"/>
          <p:cNvPicPr>
            <a:picLocks noChangeAspect="1"/>
          </p:cNvPicPr>
          <p:nvPr/>
        </p:nvPicPr>
        <p:blipFill>
          <a:blip r:embed="rId3" cstate="print"/>
          <a:stretch>
            <a:fillRect/>
          </a:stretch>
        </p:blipFill>
        <p:spPr>
          <a:xfrm>
            <a:off x="1600200" y="228600"/>
            <a:ext cx="3657600" cy="990600"/>
          </a:xfrm>
          <a:prstGeom prst="rect">
            <a:avLst/>
          </a:prstGeom>
          <a:ln>
            <a:solidFill>
              <a:srgbClr val="000090"/>
            </a:solidFill>
          </a:ln>
        </p:spPr>
      </p:pic>
    </p:spTree>
    <p:extLst>
      <p:ext uri="{BB962C8B-B14F-4D97-AF65-F5344CB8AC3E}">
        <p14:creationId xmlns:p14="http://schemas.microsoft.com/office/powerpoint/2010/main" val="3220856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4610100" cy="1447800"/>
          </a:xfrm>
        </p:spPr>
        <p:txBody>
          <a:bodyPr>
            <a:normAutofit/>
          </a:bodyPr>
          <a:lstStyle/>
          <a:p>
            <a:r>
              <a:rPr lang="en-US" dirty="0"/>
              <a:t>April is Military Child Appreciation </a:t>
            </a:r>
            <a:r>
              <a:rPr lang="en-US" dirty="0" smtClean="0"/>
              <a:t>Month.</a:t>
            </a:r>
            <a:br>
              <a:rPr lang="en-US" dirty="0" smtClean="0"/>
            </a:br>
            <a:r>
              <a:rPr lang="en-US" dirty="0" smtClean="0"/>
              <a:t> How </a:t>
            </a:r>
            <a:r>
              <a:rPr lang="en-US" dirty="0"/>
              <a:t>Will You Celebrate</a:t>
            </a:r>
            <a:r>
              <a:rPr lang="en-US" dirty="0" smtClean="0"/>
              <a:t>?</a:t>
            </a:r>
            <a:endParaRPr lang="en-US" dirty="0"/>
          </a:p>
        </p:txBody>
      </p:sp>
      <p:sp>
        <p:nvSpPr>
          <p:cNvPr id="3" name="Content Placeholder 2"/>
          <p:cNvSpPr>
            <a:spLocks noGrp="1"/>
          </p:cNvSpPr>
          <p:nvPr>
            <p:ph idx="1"/>
          </p:nvPr>
        </p:nvSpPr>
        <p:spPr>
          <a:xfrm>
            <a:off x="381000" y="1676400"/>
            <a:ext cx="6134100" cy="6400801"/>
          </a:xfrm>
        </p:spPr>
        <p:txBody>
          <a:bodyPr>
            <a:normAutofit fontScale="25000" lnSpcReduction="20000"/>
          </a:bodyPr>
          <a:lstStyle/>
          <a:p>
            <a:pPr marL="0" indent="0">
              <a:buNone/>
            </a:pPr>
            <a:r>
              <a:rPr lang="en-US" sz="4000" dirty="0"/>
              <a:t>	</a:t>
            </a:r>
            <a:endParaRPr lang="en-US" sz="4000" dirty="0" smtClean="0"/>
          </a:p>
          <a:p>
            <a:pPr marL="0" indent="0">
              <a:buNone/>
            </a:pPr>
            <a:r>
              <a:rPr lang="en-US" sz="5200" dirty="0" smtClean="0">
                <a:solidFill>
                  <a:schemeClr val="bg1"/>
                </a:solidFill>
                <a:latin typeface="Arial" panose="020B0604020202020204" pitchFamily="34" charset="0"/>
                <a:cs typeface="Arial" panose="020B0604020202020204" pitchFamily="34" charset="0"/>
              </a:rPr>
              <a:t>The </a:t>
            </a:r>
            <a:r>
              <a:rPr lang="en-US" sz="5200" dirty="0">
                <a:solidFill>
                  <a:schemeClr val="bg1"/>
                </a:solidFill>
                <a:latin typeface="Arial" panose="020B0604020202020204" pitchFamily="34" charset="0"/>
                <a:cs typeface="Arial" panose="020B0604020202020204" pitchFamily="34" charset="0"/>
              </a:rPr>
              <a:t>Month of April offers us a special opportunity to acknowledge and honor the service of our littlest heroes, our military children.  Established by Caspar Weinberger, the Month of the Military Child recognizes the important role military children play in our communities. </a:t>
            </a:r>
            <a:r>
              <a:rPr lang="en-US" sz="5200" dirty="0" smtClean="0">
                <a:solidFill>
                  <a:schemeClr val="bg1"/>
                </a:solidFill>
                <a:latin typeface="Arial" panose="020B0604020202020204" pitchFamily="34" charset="0"/>
                <a:cs typeface="Arial" panose="020B0604020202020204" pitchFamily="34" charset="0"/>
              </a:rPr>
              <a:t>Purple Up this year on April 14</a:t>
            </a:r>
            <a:r>
              <a:rPr lang="en-US" sz="5200" baseline="30000" dirty="0" smtClean="0">
                <a:solidFill>
                  <a:schemeClr val="bg1"/>
                </a:solidFill>
                <a:latin typeface="Arial" panose="020B0604020202020204" pitchFamily="34" charset="0"/>
                <a:cs typeface="Arial" panose="020B0604020202020204" pitchFamily="34" charset="0"/>
              </a:rPr>
              <a:t>th</a:t>
            </a:r>
            <a:r>
              <a:rPr lang="en-US" sz="5200" dirty="0" smtClean="0">
                <a:solidFill>
                  <a:schemeClr val="bg1"/>
                </a:solidFill>
                <a:latin typeface="Arial" panose="020B0604020202020204" pitchFamily="34" charset="0"/>
                <a:cs typeface="Arial" panose="020B0604020202020204" pitchFamily="34" charset="0"/>
              </a:rPr>
              <a:t> to show your support!</a:t>
            </a:r>
          </a:p>
          <a:p>
            <a:pPr marL="0" indent="0">
              <a:buNone/>
            </a:pPr>
            <a:endParaRPr lang="en-US" sz="5200" dirty="0" smtClean="0">
              <a:solidFill>
                <a:schemeClr val="bg1"/>
              </a:solidFill>
              <a:latin typeface="Arial" panose="020B0604020202020204" pitchFamily="34" charset="0"/>
              <a:cs typeface="Arial" panose="020B0604020202020204" pitchFamily="34" charset="0"/>
            </a:endParaRPr>
          </a:p>
          <a:p>
            <a:pPr marL="0" indent="0">
              <a:buNone/>
            </a:pPr>
            <a:r>
              <a:rPr lang="en-US" sz="5200" dirty="0" smtClean="0">
                <a:solidFill>
                  <a:schemeClr val="bg1"/>
                </a:solidFill>
                <a:latin typeface="Arial" panose="020B0604020202020204" pitchFamily="34" charset="0"/>
                <a:cs typeface="Arial" panose="020B0604020202020204" pitchFamily="34" charset="0"/>
              </a:rPr>
              <a:t>There </a:t>
            </a:r>
            <a:r>
              <a:rPr lang="en-US" sz="5200" dirty="0">
                <a:solidFill>
                  <a:schemeClr val="bg1"/>
                </a:solidFill>
                <a:latin typeface="Arial" panose="020B0604020202020204" pitchFamily="34" charset="0"/>
                <a:cs typeface="Arial" panose="020B0604020202020204" pitchFamily="34" charset="0"/>
              </a:rPr>
              <a:t>are approximately 1.9 million military children, ranging in ages from newborn to 18 years old, 1.3 million military children are school-aged. 765,000 of our military children have Active duty parents, and approximately 225,000 have a parent who is currently deployed. More than 700,000 children have experienced the deployment of one or more parents since 2001. </a:t>
            </a:r>
            <a:endParaRPr lang="en-US" sz="5200" dirty="0" smtClean="0">
              <a:solidFill>
                <a:schemeClr val="bg1"/>
              </a:solidFill>
              <a:latin typeface="Arial" panose="020B0604020202020204" pitchFamily="34" charset="0"/>
              <a:cs typeface="Arial" panose="020B0604020202020204" pitchFamily="34" charset="0"/>
            </a:endParaRPr>
          </a:p>
          <a:p>
            <a:pPr marL="0" indent="0">
              <a:buNone/>
            </a:pPr>
            <a:endParaRPr lang="en-US" sz="5200" dirty="0" smtClean="0">
              <a:solidFill>
                <a:schemeClr val="bg1"/>
              </a:solidFill>
              <a:latin typeface="Arial" panose="020B0604020202020204" pitchFamily="34" charset="0"/>
              <a:cs typeface="Arial" panose="020B0604020202020204" pitchFamily="34" charset="0"/>
            </a:endParaRPr>
          </a:p>
          <a:p>
            <a:pPr marL="0" indent="0">
              <a:buNone/>
            </a:pPr>
            <a:r>
              <a:rPr lang="en-US" sz="5200" dirty="0" smtClean="0">
                <a:solidFill>
                  <a:schemeClr val="bg1"/>
                </a:solidFill>
                <a:latin typeface="Arial" panose="020B0604020202020204" pitchFamily="34" charset="0"/>
                <a:cs typeface="Arial" panose="020B0604020202020204" pitchFamily="34" charset="0"/>
              </a:rPr>
              <a:t>Our </a:t>
            </a:r>
            <a:r>
              <a:rPr lang="en-US" sz="5200" dirty="0">
                <a:solidFill>
                  <a:schemeClr val="bg1"/>
                </a:solidFill>
                <a:latin typeface="Arial" panose="020B0604020202020204" pitchFamily="34" charset="0"/>
                <a:cs typeface="Arial" panose="020B0604020202020204" pitchFamily="34" charset="0"/>
              </a:rPr>
              <a:t>military children are resilient and proud of their service, and they deserve our support.  </a:t>
            </a:r>
            <a:r>
              <a:rPr lang="en-US" sz="5200" dirty="0" smtClean="0">
                <a:solidFill>
                  <a:schemeClr val="bg1"/>
                </a:solidFill>
                <a:latin typeface="Arial" panose="020B0604020202020204" pitchFamily="34" charset="0"/>
                <a:cs typeface="Arial" panose="020B0604020202020204" pitchFamily="34" charset="0"/>
              </a:rPr>
              <a:t>The </a:t>
            </a:r>
            <a:r>
              <a:rPr lang="en-US" sz="5200" dirty="0">
                <a:solidFill>
                  <a:schemeClr val="bg1"/>
                </a:solidFill>
                <a:latin typeface="Arial" panose="020B0604020202020204" pitchFamily="34" charset="0"/>
                <a:cs typeface="Arial" panose="020B0604020202020204" pitchFamily="34" charset="0"/>
              </a:rPr>
              <a:t>Department of Defense, each of our Armed Services, Cabinet Agencies, the White House Joining Forces Initiative, as well as non-profits, businesses and communities throughout the country recognize this and have stepped up to provide a variety of special programs, initiatives and activities  for our military kids. </a:t>
            </a:r>
          </a:p>
          <a:p>
            <a:endParaRPr lang="en-US" sz="5200" dirty="0">
              <a:solidFill>
                <a:schemeClr val="bg1"/>
              </a:solidFill>
              <a:latin typeface="Arial" panose="020B0604020202020204" pitchFamily="34" charset="0"/>
              <a:cs typeface="Arial" panose="020B0604020202020204" pitchFamily="34" charset="0"/>
            </a:endParaRPr>
          </a:p>
          <a:p>
            <a:r>
              <a:rPr lang="en-US" sz="5200" dirty="0" smtClean="0">
                <a:solidFill>
                  <a:schemeClr val="bg1"/>
                </a:solidFill>
                <a:latin typeface="Arial" panose="020B0604020202020204" pitchFamily="34" charset="0"/>
                <a:cs typeface="Arial" panose="020B0604020202020204" pitchFamily="34" charset="0"/>
              </a:rPr>
              <a:t>The Department of Defense provides a wealth of resources and support for parents and military kids. Parents can find information on education, child care and exceptional family member support on Military </a:t>
            </a:r>
            <a:r>
              <a:rPr lang="en-US" sz="5200" dirty="0" err="1" smtClean="0">
                <a:solidFill>
                  <a:schemeClr val="bg1"/>
                </a:solidFill>
                <a:latin typeface="Arial" panose="020B0604020202020204" pitchFamily="34" charset="0"/>
                <a:cs typeface="Arial" panose="020B0604020202020204" pitchFamily="34" charset="0"/>
              </a:rPr>
              <a:t>Homefront</a:t>
            </a:r>
            <a:r>
              <a:rPr lang="en-US" sz="5200" dirty="0" smtClean="0">
                <a:solidFill>
                  <a:schemeClr val="bg1"/>
                </a:solidFill>
                <a:latin typeface="Arial" panose="020B0604020202020204" pitchFamily="34" charset="0"/>
                <a:cs typeface="Arial" panose="020B0604020202020204" pitchFamily="34" charset="0"/>
              </a:rPr>
              <a:t> and </a:t>
            </a:r>
            <a:r>
              <a:rPr lang="en-US" sz="5200" dirty="0" err="1" smtClean="0">
                <a:solidFill>
                  <a:schemeClr val="bg1"/>
                </a:solidFill>
                <a:latin typeface="Arial" panose="020B0604020202020204" pitchFamily="34" charset="0"/>
                <a:cs typeface="Arial" panose="020B0604020202020204" pitchFamily="34" charset="0"/>
              </a:rPr>
              <a:t>MilitaryOneSource</a:t>
            </a:r>
            <a:r>
              <a:rPr lang="en-US" sz="5200" dirty="0" smtClean="0">
                <a:solidFill>
                  <a:schemeClr val="bg1"/>
                </a:solidFill>
                <a:latin typeface="Arial" panose="020B0604020202020204" pitchFamily="34" charset="0"/>
                <a:cs typeface="Arial" panose="020B0604020202020204" pitchFamily="34" charset="0"/>
              </a:rPr>
              <a:t>. </a:t>
            </a:r>
          </a:p>
          <a:p>
            <a:pPr marL="0" indent="0">
              <a:buNone/>
            </a:pPr>
            <a:r>
              <a:rPr lang="en-US" sz="5200" dirty="0" smtClean="0">
                <a:solidFill>
                  <a:schemeClr val="bg1"/>
                </a:solidFill>
                <a:latin typeface="Arial" panose="020B0604020202020204" pitchFamily="34" charset="0"/>
                <a:cs typeface="Arial" panose="020B0604020202020204" pitchFamily="34" charset="0"/>
              </a:rPr>
              <a:t> </a:t>
            </a:r>
          </a:p>
          <a:p>
            <a:r>
              <a:rPr lang="en-US" sz="5200" dirty="0" smtClean="0">
                <a:solidFill>
                  <a:schemeClr val="bg1"/>
                </a:solidFill>
                <a:latin typeface="Arial" panose="020B0604020202020204" pitchFamily="34" charset="0"/>
                <a:cs typeface="Arial" panose="020B0604020202020204" pitchFamily="34" charset="0"/>
              </a:rPr>
              <a:t>Military kids can find tips on moving and adapting to a new town and school on </a:t>
            </a:r>
            <a:r>
              <a:rPr lang="en-US" sz="5200" dirty="0" err="1" smtClean="0">
                <a:solidFill>
                  <a:schemeClr val="bg1"/>
                </a:solidFill>
                <a:latin typeface="Arial" panose="020B0604020202020204" pitchFamily="34" charset="0"/>
                <a:cs typeface="Arial" panose="020B0604020202020204" pitchFamily="34" charset="0"/>
              </a:rPr>
              <a:t>DoD’s</a:t>
            </a:r>
            <a:r>
              <a:rPr lang="en-US" sz="5200" dirty="0" smtClean="0">
                <a:solidFill>
                  <a:schemeClr val="bg1"/>
                </a:solidFill>
                <a:latin typeface="Arial" panose="020B0604020202020204" pitchFamily="34" charset="0"/>
                <a:cs typeface="Arial" panose="020B0604020202020204" pitchFamily="34" charset="0"/>
              </a:rPr>
              <a:t> Military Youth on the Move site. Additionally, the newly launched </a:t>
            </a:r>
            <a:r>
              <a:rPr lang="en-US" sz="5200" dirty="0" err="1" smtClean="0">
                <a:solidFill>
                  <a:schemeClr val="bg1"/>
                </a:solidFill>
                <a:latin typeface="Arial" panose="020B0604020202020204" pitchFamily="34" charset="0"/>
                <a:cs typeface="Arial" panose="020B0604020202020204" pitchFamily="34" charset="0"/>
              </a:rPr>
              <a:t>DoD</a:t>
            </a:r>
            <a:r>
              <a:rPr lang="en-US" sz="5200" dirty="0" smtClean="0">
                <a:solidFill>
                  <a:schemeClr val="bg1"/>
                </a:solidFill>
                <a:latin typeface="Arial" panose="020B0604020202020204" pitchFamily="34" charset="0"/>
                <a:cs typeface="Arial" panose="020B0604020202020204" pitchFamily="34" charset="0"/>
              </a:rPr>
              <a:t> hosted Military Kids Connect site lets military kids connect with each other in a safe online environment and share their experiences. </a:t>
            </a:r>
          </a:p>
          <a:p>
            <a:pPr marL="0" indent="0">
              <a:buNone/>
            </a:pPr>
            <a:r>
              <a:rPr lang="en-US" sz="5200" dirty="0" smtClean="0">
                <a:solidFill>
                  <a:schemeClr val="bg1"/>
                </a:solidFill>
                <a:hlinkClick r:id="rId2"/>
              </a:rPr>
              <a:t> </a:t>
            </a:r>
          </a:p>
          <a:p>
            <a:endParaRPr lang="en-US" sz="5200" dirty="0"/>
          </a:p>
        </p:txBody>
      </p:sp>
      <p:pic>
        <p:nvPicPr>
          <p:cNvPr id="5" name="Picture 4" descr="Unknown.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91"/>
            <a:ext cx="1447800" cy="1441365"/>
          </a:xfrm>
          <a:prstGeom prst="rect">
            <a:avLst/>
          </a:prstGeom>
        </p:spPr>
      </p:pic>
    </p:spTree>
    <p:extLst>
      <p:ext uri="{BB962C8B-B14F-4D97-AF65-F5344CB8AC3E}">
        <p14:creationId xmlns:p14="http://schemas.microsoft.com/office/powerpoint/2010/main" val="25454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05000" y="228600"/>
            <a:ext cx="4610100" cy="1509184"/>
          </a:xfrm>
        </p:spPr>
        <p:txBody>
          <a:bodyPr>
            <a:normAutofit fontScale="90000"/>
          </a:bodyPr>
          <a:lstStyle/>
          <a:p>
            <a:r>
              <a:rPr lang="en-US" sz="3100" dirty="0"/>
              <a:t>April is Military Child Appreciation </a:t>
            </a:r>
            <a:r>
              <a:rPr lang="en-US" sz="3100" dirty="0" smtClean="0"/>
              <a:t>Month.</a:t>
            </a:r>
            <a:br>
              <a:rPr lang="en-US" sz="3100" dirty="0" smtClean="0"/>
            </a:br>
            <a:r>
              <a:rPr lang="en-US" sz="3100" dirty="0" smtClean="0"/>
              <a:t> How </a:t>
            </a:r>
            <a:r>
              <a:rPr lang="en-US" sz="3100" dirty="0"/>
              <a:t>Will You Celebrate</a:t>
            </a:r>
            <a:r>
              <a:rPr lang="en-US" sz="3100" dirty="0" smtClean="0"/>
              <a:t>?</a:t>
            </a:r>
            <a:endParaRPr lang="en-US" dirty="0"/>
          </a:p>
        </p:txBody>
      </p:sp>
      <p:sp>
        <p:nvSpPr>
          <p:cNvPr id="5" name="Content Placeholder 2"/>
          <p:cNvSpPr>
            <a:spLocks noGrp="1"/>
          </p:cNvSpPr>
          <p:nvPr>
            <p:ph idx="1"/>
          </p:nvPr>
        </p:nvSpPr>
        <p:spPr>
          <a:xfrm>
            <a:off x="342900" y="2438400"/>
            <a:ext cx="6172200" cy="6034617"/>
          </a:xfrm>
        </p:spPr>
        <p:txBody>
          <a:bodyPr>
            <a:normAutofit/>
          </a:bodyPr>
          <a:lstStyle/>
          <a:p>
            <a:r>
              <a:rPr lang="en-US" dirty="0">
                <a:latin typeface="Arial" panose="020B0604020202020204" pitchFamily="34" charset="0"/>
                <a:cs typeface="Arial" panose="020B0604020202020204" pitchFamily="34" charset="0"/>
              </a:rPr>
              <a:t>Reading creates a special bond between parents and children, and United Through Reading makes it possible to maintain that bond even through deployment, by providing children with DVDs of their deployed parent reading their favorite books.</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Operation </a:t>
            </a:r>
            <a:r>
              <a:rPr lang="en-US" dirty="0" err="1">
                <a:latin typeface="Arial" panose="020B0604020202020204" pitchFamily="34" charset="0"/>
                <a:cs typeface="Arial" panose="020B0604020202020204" pitchFamily="34" charset="0"/>
              </a:rPr>
              <a:t>Homefront</a:t>
            </a:r>
            <a:r>
              <a:rPr lang="en-US" dirty="0">
                <a:latin typeface="Arial" panose="020B0604020202020204" pitchFamily="34" charset="0"/>
                <a:cs typeface="Arial" panose="020B0604020202020204" pitchFamily="34" charset="0"/>
              </a:rPr>
              <a:t> highlights the incredible contributions our military kids make to their communities through its annual Military Child of the Year recognition program.  To read the stories of these extraordinary young leaders, visit the Military Child of the Year </a:t>
            </a:r>
            <a:r>
              <a:rPr lang="en-US" dirty="0" smtClean="0">
                <a:latin typeface="Arial" panose="020B0604020202020204" pitchFamily="34" charset="0"/>
                <a:cs typeface="Arial" panose="020B0604020202020204" pitchFamily="34" charset="0"/>
              </a:rPr>
              <a:t>page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http</a:t>
            </a:r>
            <a:r>
              <a:rPr lang="en-US" dirty="0">
                <a:latin typeface="Arial" panose="020B0604020202020204" pitchFamily="34" charset="0"/>
                <a:cs typeface="Arial" panose="020B0604020202020204" pitchFamily="34" charset="0"/>
              </a:rPr>
              <a:t>://www.militarychildoftheyear.org/</a:t>
            </a: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National Military Family Association’s (NMFA) Operation Purple Camps empower military children and their families to develop and maintain healthy and connected relationships with incredible outdoor experiences.  The application deadline is in April.  NMFA also provides unique retreats for children of wounded warriors.  Likewise, the Armed Services YMCA salutes our military kids in April and all year round with a variety of youth programs</a:t>
            </a:r>
            <a:r>
              <a:rPr lang="en-US" dirty="0" smtClean="0">
                <a:latin typeface="Arial" panose="020B0604020202020204" pitchFamily="34" charset="0"/>
                <a:cs typeface="Arial" panose="020B0604020202020204" pitchFamily="34" charset="0"/>
              </a:rPr>
              <a:t>. Visit @ </a:t>
            </a:r>
            <a:r>
              <a:rPr lang="en-US" i="1" dirty="0">
                <a:latin typeface="Arial" panose="020B0604020202020204" pitchFamily="34" charset="0"/>
                <a:cs typeface="Arial" panose="020B0604020202020204" pitchFamily="34" charset="0"/>
              </a:rPr>
              <a:t>www.</a:t>
            </a:r>
            <a:r>
              <a:rPr lang="en-US" b="1" i="1" dirty="0">
                <a:latin typeface="Arial" panose="020B0604020202020204" pitchFamily="34" charset="0"/>
                <a:cs typeface="Arial" panose="020B0604020202020204" pitchFamily="34" charset="0"/>
              </a:rPr>
              <a:t>militaryfamily</a:t>
            </a:r>
            <a:r>
              <a:rPr lang="en-US" i="1" dirty="0">
                <a:latin typeface="Arial" panose="020B0604020202020204" pitchFamily="34" charset="0"/>
                <a:cs typeface="Arial" panose="020B0604020202020204" pitchFamily="34" charset="0"/>
              </a:rPr>
              <a:t>.org</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hlinkClick r:id="rId2"/>
            </a:endParaRPr>
          </a:p>
          <a:p>
            <a:endParaRPr lang="en-US" dirty="0"/>
          </a:p>
          <a:p>
            <a:endParaRPr lang="en-US" dirty="0"/>
          </a:p>
        </p:txBody>
      </p:sp>
      <p:pic>
        <p:nvPicPr>
          <p:cNvPr id="6" name="Picture 5" descr="Unknown.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91"/>
            <a:ext cx="1952940" cy="1944260"/>
          </a:xfrm>
          <a:prstGeom prst="rect">
            <a:avLst/>
          </a:prstGeom>
        </p:spPr>
      </p:pic>
    </p:spTree>
    <p:extLst>
      <p:ext uri="{BB962C8B-B14F-4D97-AF65-F5344CB8AC3E}">
        <p14:creationId xmlns:p14="http://schemas.microsoft.com/office/powerpoint/2010/main" val="254524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19" y="154883"/>
            <a:ext cx="1012869" cy="795150"/>
          </a:xfrm>
          <a:prstGeom prst="rect">
            <a:avLst/>
          </a:prstGeom>
        </p:spPr>
      </p:pic>
      <p:sp>
        <p:nvSpPr>
          <p:cNvPr id="9" name="Rectangle 8"/>
          <p:cNvSpPr/>
          <p:nvPr/>
        </p:nvSpPr>
        <p:spPr>
          <a:xfrm>
            <a:off x="53641" y="77788"/>
            <a:ext cx="6858000" cy="8679299"/>
          </a:xfrm>
          <a:prstGeom prst="rect">
            <a:avLst/>
          </a:prstGeom>
        </p:spPr>
        <p:txBody>
          <a:bodyPr wrap="square">
            <a:spAutoFit/>
          </a:bodyPr>
          <a:lstStyle/>
          <a:p>
            <a:endParaRPr lang="en-US" dirty="0" smtClean="0">
              <a:solidFill>
                <a:schemeClr val="bg1"/>
              </a:solidFill>
            </a:endParaRPr>
          </a:p>
          <a:p>
            <a:endParaRPr lang="en-US" dirty="0">
              <a:solidFill>
                <a:schemeClr val="bg1"/>
              </a:solidFill>
            </a:endParaRPr>
          </a:p>
          <a:p>
            <a:r>
              <a:rPr lang="en-US" dirty="0"/>
              <a:t/>
            </a:r>
            <a:br>
              <a:rPr lang="en-US" dirty="0"/>
            </a:br>
            <a:endParaRPr lang="en-US" dirty="0" smtClean="0"/>
          </a:p>
          <a:p>
            <a:r>
              <a:rPr lang="en-US" dirty="0">
                <a:solidFill>
                  <a:schemeClr val="bg1"/>
                </a:solidFill>
              </a:rPr>
              <a:t>A college fair is a good time to expand your knowledge about colleges and/or careers, in general. The representatives of the various institutions come from a variety of experiences and backgrounds, and they will be very pleased to answer any questions you have. You may even find that there will be other institutions at the program that may better serve your needs than the ones you were originally considering. Therefore, take advantage of the opportunity to investigate other institutions.</a:t>
            </a:r>
          </a:p>
          <a:p>
            <a:r>
              <a:rPr lang="en-US" dirty="0">
                <a:solidFill>
                  <a:schemeClr val="bg1"/>
                </a:solidFill>
              </a:rPr>
              <a:t/>
            </a:r>
            <a:br>
              <a:rPr lang="en-US" dirty="0">
                <a:solidFill>
                  <a:schemeClr val="bg1"/>
                </a:solidFill>
              </a:rPr>
            </a:br>
            <a:r>
              <a:rPr lang="en-US" dirty="0">
                <a:solidFill>
                  <a:schemeClr val="bg1"/>
                </a:solidFill>
              </a:rPr>
              <a:t>In addition to asking questions, students and parents will be able to set up college interviews, pick up literature and learn about the various financial aid programs available</a:t>
            </a:r>
            <a:r>
              <a:rPr lang="en-US" dirty="0" smtClean="0">
                <a:solidFill>
                  <a:schemeClr val="bg1"/>
                </a:solidFill>
              </a:rPr>
              <a:t>.</a:t>
            </a:r>
          </a:p>
          <a:p>
            <a:pPr fontAlgn="base"/>
            <a:r>
              <a:rPr lang="en-US" dirty="0">
                <a:solidFill>
                  <a:schemeClr val="bg1"/>
                </a:solidFill>
              </a:rPr>
              <a:t/>
            </a:r>
            <a:br>
              <a:rPr lang="en-US" dirty="0">
                <a:solidFill>
                  <a:schemeClr val="bg1"/>
                </a:solidFill>
              </a:rPr>
            </a:br>
            <a:r>
              <a:rPr lang="en-US" b="1" dirty="0" smtClean="0">
                <a:solidFill>
                  <a:schemeClr val="bg1"/>
                </a:solidFill>
                <a:latin typeface="72 Black" panose="020B0A04030603020204" pitchFamily="34" charset="0"/>
                <a:cs typeface="72 Black" panose="020B0A04030603020204" pitchFamily="34" charset="0"/>
              </a:rPr>
              <a:t>2022</a:t>
            </a:r>
            <a:r>
              <a:rPr lang="en-US" dirty="0" smtClean="0">
                <a:solidFill>
                  <a:schemeClr val="bg1"/>
                </a:solidFill>
              </a:rPr>
              <a:t> </a:t>
            </a:r>
            <a:r>
              <a:rPr lang="en-US" b="1" dirty="0" smtClean="0">
                <a:solidFill>
                  <a:schemeClr val="bg1"/>
                </a:solidFill>
              </a:rPr>
              <a:t>In-Person </a:t>
            </a:r>
            <a:r>
              <a:rPr lang="en-US" b="1" dirty="0">
                <a:solidFill>
                  <a:schemeClr val="bg1"/>
                </a:solidFill>
              </a:rPr>
              <a:t>College Fairs</a:t>
            </a:r>
          </a:p>
          <a:p>
            <a:pPr fontAlgn="base"/>
            <a:r>
              <a:rPr lang="en-US" dirty="0" smtClean="0"/>
              <a:t>​​​</a:t>
            </a:r>
            <a:endParaRPr lang="en-US" dirty="0"/>
          </a:p>
          <a:p>
            <a:pPr fontAlgn="base"/>
            <a:r>
              <a:rPr lang="en-US" dirty="0" smtClean="0"/>
              <a:t>​</a:t>
            </a:r>
            <a:r>
              <a:rPr lang="en-US" b="1" u="sng" dirty="0" smtClean="0">
                <a:hlinkClick r:id="rId3"/>
              </a:rPr>
              <a:t>Northern </a:t>
            </a:r>
            <a:r>
              <a:rPr lang="en-US" b="1" u="sng" dirty="0">
                <a:hlinkClick r:id="rId3"/>
              </a:rPr>
              <a:t>New Jersey National College Fair</a:t>
            </a:r>
            <a:endParaRPr lang="en-US" b="1" dirty="0"/>
          </a:p>
          <a:p>
            <a:pPr fontAlgn="base"/>
            <a:r>
              <a:rPr lang="en-US" dirty="0">
                <a:solidFill>
                  <a:schemeClr val="bg1"/>
                </a:solidFill>
              </a:rPr>
              <a:t>Wednesday, April 20, 2022</a:t>
            </a:r>
          </a:p>
          <a:p>
            <a:pPr fontAlgn="base"/>
            <a:r>
              <a:rPr lang="en-US" dirty="0"/>
              <a:t>​</a:t>
            </a:r>
          </a:p>
          <a:p>
            <a:pPr fontAlgn="base"/>
            <a:r>
              <a:rPr lang="en-US" b="1" u="sng" dirty="0">
                <a:hlinkClick r:id="rId4"/>
              </a:rPr>
              <a:t>Westchester County, NY College Conference</a:t>
            </a:r>
            <a:endParaRPr lang="en-US" b="1" dirty="0"/>
          </a:p>
          <a:p>
            <a:pPr fontAlgn="base"/>
            <a:r>
              <a:rPr lang="en-US" dirty="0">
                <a:solidFill>
                  <a:schemeClr val="bg1"/>
                </a:solidFill>
              </a:rPr>
              <a:t>Tuesday, April 26, 2022</a:t>
            </a:r>
          </a:p>
          <a:p>
            <a:pPr fontAlgn="base"/>
            <a:r>
              <a:rPr lang="en-US" dirty="0"/>
              <a:t>​</a:t>
            </a:r>
          </a:p>
          <a:p>
            <a:pPr fontAlgn="base"/>
            <a:r>
              <a:rPr lang="en-US" b="1" u="sng" dirty="0">
                <a:hlinkClick r:id="rId5"/>
              </a:rPr>
              <a:t>Orange County, NY College Night</a:t>
            </a:r>
            <a:endParaRPr lang="en-US" b="1" dirty="0"/>
          </a:p>
          <a:p>
            <a:pPr fontAlgn="base"/>
            <a:r>
              <a:rPr lang="en-US" dirty="0">
                <a:solidFill>
                  <a:schemeClr val="bg1"/>
                </a:solidFill>
              </a:rPr>
              <a:t>Wednesday, April 27, 2022</a:t>
            </a:r>
          </a:p>
          <a:p>
            <a:pPr fontAlgn="base"/>
            <a:r>
              <a:rPr lang="en-US" dirty="0"/>
              <a:t>​</a:t>
            </a:r>
          </a:p>
          <a:p>
            <a:pPr fontAlgn="base"/>
            <a:r>
              <a:rPr lang="en-US" b="1" u="sng" dirty="0">
                <a:hlinkClick r:id="rId6"/>
              </a:rPr>
              <a:t>Long Island (Nassau County), NY Spring College Expo</a:t>
            </a:r>
            <a:endParaRPr lang="en-US" b="1" dirty="0"/>
          </a:p>
          <a:p>
            <a:pPr fontAlgn="base"/>
            <a:r>
              <a:rPr lang="en-US" dirty="0">
                <a:solidFill>
                  <a:schemeClr val="bg1"/>
                </a:solidFill>
              </a:rPr>
              <a:t>Thursday, April 28, </a:t>
            </a:r>
            <a:r>
              <a:rPr lang="en-US" dirty="0" smtClean="0">
                <a:solidFill>
                  <a:schemeClr val="bg1"/>
                </a:solidFill>
              </a:rPr>
              <a:t>2022</a:t>
            </a:r>
            <a:endParaRPr lang="en-US" dirty="0">
              <a:solidFill>
                <a:schemeClr val="bg1"/>
              </a:solidFill>
            </a:endParaRPr>
          </a:p>
        </p:txBody>
      </p:sp>
      <p:sp>
        <p:nvSpPr>
          <p:cNvPr id="11" name="Rectangle 10"/>
          <p:cNvSpPr/>
          <p:nvPr/>
        </p:nvSpPr>
        <p:spPr>
          <a:xfrm>
            <a:off x="228600" y="-245377"/>
            <a:ext cx="6857999" cy="646331"/>
          </a:xfrm>
          <a:prstGeom prst="rect">
            <a:avLst/>
          </a:prstGeom>
        </p:spPr>
        <p:txBody>
          <a:bodyPr wrap="square">
            <a:spAutoFit/>
          </a:bodyPr>
          <a:lstStyle/>
          <a:p>
            <a:endParaRPr lang="en-US" b="1" dirty="0" smtClean="0">
              <a:hlinkClick r:id="rId7"/>
            </a:endParaRPr>
          </a:p>
          <a:p>
            <a:endParaRPr lang="en-US" b="1" dirty="0">
              <a:hlinkClick r:id="rId7"/>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4425458"/>
            <a:ext cx="2070191" cy="876081"/>
          </a:xfrm>
          <a:prstGeom prst="rect">
            <a:avLst/>
          </a:prstGeom>
        </p:spPr>
      </p:pic>
      <p:sp>
        <p:nvSpPr>
          <p:cNvPr id="3" name="AutoShape 2" descr="https://us-east-1-02830060-view.menlosecurity.com/c/0/i/aHR0cHM6Ly93d3cubmFjYWNmYWlycy5vcmcvZ2xvYmFsYXNzZXRzL2NvbGxlZ2UtZmFpci0taG9tZXBhZ2UvbmNmLWltYWdlcy9hdHRlbmQvY2FyZC0yMDIyLWF0dGVuZC1uYXRpb25hbC5wbm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us-east-1-02830060-view.menlosecurity.com/c/0/i/aHR0cHM6Ly93d3cubmFjYWNmYWlycy5vcmcvZ2xvYmFsYXNzZXRzL2NvbGxlZ2UtZmFpci0taG9tZXBhZ2UvbmNmLWltYWdlcy9hdHRlbmQvY2FyZC0yMDIyLWF0dGVuZC1uYXRpb25hbC5wbm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11655</TotalTime>
  <Words>3062</Words>
  <Application>Microsoft Office PowerPoint</Application>
  <PresentationFormat>On-screen Show (4:3)</PresentationFormat>
  <Paragraphs>244</Paragraphs>
  <Slides>14</Slides>
  <Notes>2</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14</vt:i4>
      </vt:variant>
    </vt:vector>
  </HeadingPairs>
  <TitlesOfParts>
    <vt:vector size="35" baseType="lpstr">
      <vt:lpstr>72 Black</vt:lpstr>
      <vt:lpstr>Aharoni</vt:lpstr>
      <vt:lpstr>Arial</vt:lpstr>
      <vt:lpstr>Arial Black</vt:lpstr>
      <vt:lpstr>Batang</vt:lpstr>
      <vt:lpstr>Berlin Sans FB Demi</vt:lpstr>
      <vt:lpstr>Bernard MT Condensed</vt:lpstr>
      <vt:lpstr>Britannic Bold</vt:lpstr>
      <vt:lpstr>Calibri</vt:lpstr>
      <vt:lpstr>Cambria</vt:lpstr>
      <vt:lpstr>Century Gothic</vt:lpstr>
      <vt:lpstr>Comic Sans MS</vt:lpstr>
      <vt:lpstr>Cooper Black</vt:lpstr>
      <vt:lpstr>David</vt:lpstr>
      <vt:lpstr>Elephant</vt:lpstr>
      <vt:lpstr>Forte</vt:lpstr>
      <vt:lpstr>Lucida Bright</vt:lpstr>
      <vt:lpstr>Times New Roman</vt:lpstr>
      <vt:lpstr>Wingdings</vt:lpstr>
      <vt:lpstr>Wingdings 3</vt:lpstr>
      <vt:lpstr>Slice</vt:lpstr>
      <vt:lpstr>PowerPoint Presentation</vt:lpstr>
      <vt:lpstr>                </vt:lpstr>
      <vt:lpstr>PowerPoint Presentation</vt:lpstr>
      <vt:lpstr>PowerPoint Presentation</vt:lpstr>
      <vt:lpstr>PowerPoint Presentation</vt:lpstr>
      <vt:lpstr>PowerPoint Presentation</vt:lpstr>
      <vt:lpstr>April is Military Child Appreciation Month.  How Will You Celebrate?</vt:lpstr>
      <vt:lpstr>April is Military Child Appreciation Month.  How Will You Celebrate?</vt:lpstr>
      <vt:lpstr>PowerPoint Presentation</vt:lpstr>
      <vt:lpstr>PowerPoint Presentation</vt:lpstr>
      <vt:lpstr>  POWER HOUR!   Mon-Thurs 1530 to 1630   Power Hour is designed to help students with their   homework and assignments in a positive environment.   Members have the opportunity to earn points towards   prizes. Call for more information at 718•630•4518</vt:lpstr>
      <vt:lpstr>PowerPoint Presentation</vt:lpstr>
      <vt:lpstr>PowerPoint Presentation</vt:lpstr>
      <vt:lpstr>PowerPoint Presentation</vt:lpstr>
    </vt:vector>
  </TitlesOfParts>
  <Company>FMWR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MWR</dc:creator>
  <cp:lastModifiedBy>Sheehan, Lisa Mrs CIV USA IMCOM</cp:lastModifiedBy>
  <cp:revision>745</cp:revision>
  <cp:lastPrinted>2016-02-25T23:16:36Z</cp:lastPrinted>
  <dcterms:created xsi:type="dcterms:W3CDTF">2012-09-06T14:47:29Z</dcterms:created>
  <dcterms:modified xsi:type="dcterms:W3CDTF">2022-03-30T16:45:11Z</dcterms:modified>
</cp:coreProperties>
</file>